
<file path=[Content_Types].xml><?xml version="1.0" encoding="utf-8"?>
<Types xmlns="http://schemas.openxmlformats.org/package/2006/content-types">
  <Default Extension="emf" ContentType="image/x-emf"/>
  <Default Extension="heic" ContentType="image/heic"/>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55.jpg" ContentType="image/jpg"/>
  <Override PartName="/ppt/media/image58.jpg" ContentType="image/jpg"/>
  <Override PartName="/ppt/media/image59.jpg" ContentType="image/jpg"/>
  <Override PartName="/ppt/media/image60.jpg" ContentType="image/jpg"/>
  <Override PartName="/ppt/media/image63.jpg" ContentType="image/jpg"/>
  <Override PartName="/ppt/media/image64.jpg" ContentType="image/jpg"/>
  <Override PartName="/ppt/media/image65.jpg" ContentType="image/jpg"/>
  <Override PartName="/ppt/media/image66.jpg" ContentType="image/jpg"/>
  <Override PartName="/ppt/media/image67.jpg" ContentType="image/jpg"/>
  <Override PartName="/ppt/media/image68.jpg" ContentType="image/jpg"/>
  <Override PartName="/ppt/media/image69.jpg" ContentType="image/jpg"/>
  <Override PartName="/ppt/media/image74.jpg" ContentType="image/jpg"/>
  <Override PartName="/ppt/media/image77.jpg" ContentType="image/jpg"/>
  <Override PartName="/ppt/media/image79.jpg" ContentType="image/jpg"/>
  <Override PartName="/ppt/media/image80.jpg" ContentType="image/jpg"/>
  <Override PartName="/ppt/media/image81.jpg" ContentType="image/jpg"/>
  <Override PartName="/ppt/media/image85.jpg" ContentType="image/jpg"/>
  <Override PartName="/ppt/media/image89.jpg" ContentType="image/jpg"/>
  <Override PartName="/ppt/media/image90.jpg" ContentType="image/jpg"/>
  <Override PartName="/ppt/media/image91.jpg" ContentType="image/jpg"/>
  <Override PartName="/ppt/media/image92.jpg" ContentType="image/jpg"/>
  <Override PartName="/ppt/media/image93.jpg" ContentType="image/jpg"/>
  <Override PartName="/ppt/media/image94.jpg" ContentType="image/jpg"/>
  <Override PartName="/ppt/media/image145.jpg" ContentType="image/jpg"/>
  <Override PartName="/ppt/media/image149.jpg" ContentType="image/jpg"/>
  <Override PartName="/ppt/media/image151.jpg" ContentType="image/jpg"/>
  <Override PartName="/ppt/media/image152.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18.jpg" ContentType="image/jpg"/>
  <Override PartName="/ppt/media/image220.jpg" ContentType="image/jpg"/>
  <Override PartName="/ppt/media/image221.jpg" ContentType="image/jpg"/>
  <Override PartName="/ppt/media/image223.jpg" ContentType="image/jpg"/>
  <Override PartName="/ppt/media/image227.jpg" ContentType="image/jpg"/>
  <Override PartName="/ppt/media/image228.jpg" ContentType="image/jpg"/>
  <Override PartName="/ppt/media/image242.jpg" ContentType="image/jpg"/>
  <Override PartName="/ppt/media/image244.jpg" ContentType="image/jpg"/>
  <Override PartName="/ppt/media/image249.jpg" ContentType="image/jpg"/>
  <Override PartName="/ppt/media/image250.jpg" ContentType="image/jp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85" r:id="rId4"/>
    <p:sldMasterId id="2147483691" r:id="rId5"/>
    <p:sldMasterId id="2147483710" r:id="rId6"/>
    <p:sldMasterId id="2147483716" r:id="rId7"/>
    <p:sldMasterId id="2147483729" r:id="rId8"/>
    <p:sldMasterId id="2147483735" r:id="rId9"/>
  </p:sldMasterIdLst>
  <p:notesMasterIdLst>
    <p:notesMasterId r:id="rId112"/>
  </p:notesMasterIdLst>
  <p:sldIdLst>
    <p:sldId id="257" r:id="rId10"/>
    <p:sldId id="2147470748" r:id="rId11"/>
    <p:sldId id="2147470749" r:id="rId12"/>
    <p:sldId id="2147470750" r:id="rId13"/>
    <p:sldId id="2147470751" r:id="rId14"/>
    <p:sldId id="2147470753" r:id="rId15"/>
    <p:sldId id="515" r:id="rId16"/>
    <p:sldId id="2147470762" r:id="rId17"/>
    <p:sldId id="2147472251" r:id="rId18"/>
    <p:sldId id="2147472254" r:id="rId19"/>
    <p:sldId id="2147472250" r:id="rId20"/>
    <p:sldId id="2147472255" r:id="rId21"/>
    <p:sldId id="2147472241" r:id="rId22"/>
    <p:sldId id="2147472244" r:id="rId23"/>
    <p:sldId id="684" r:id="rId24"/>
    <p:sldId id="1338" r:id="rId25"/>
    <p:sldId id="2147472242" r:id="rId26"/>
    <p:sldId id="2147472243" r:id="rId27"/>
    <p:sldId id="2147472258" r:id="rId28"/>
    <p:sldId id="2147472259" r:id="rId29"/>
    <p:sldId id="2147472260" r:id="rId30"/>
    <p:sldId id="2147472261" r:id="rId31"/>
    <p:sldId id="2147472262" r:id="rId32"/>
    <p:sldId id="2147472263" r:id="rId33"/>
    <p:sldId id="2147472264" r:id="rId34"/>
    <p:sldId id="2147470754" r:id="rId35"/>
    <p:sldId id="2147472265" r:id="rId36"/>
    <p:sldId id="2147472266" r:id="rId37"/>
    <p:sldId id="2147472267" r:id="rId38"/>
    <p:sldId id="2147472268" r:id="rId39"/>
    <p:sldId id="2147472269" r:id="rId40"/>
    <p:sldId id="2147472270" r:id="rId41"/>
    <p:sldId id="2147472271" r:id="rId42"/>
    <p:sldId id="2147472272" r:id="rId43"/>
    <p:sldId id="2147472273" r:id="rId44"/>
    <p:sldId id="2147472274" r:id="rId45"/>
    <p:sldId id="2147472275" r:id="rId46"/>
    <p:sldId id="2147470752" r:id="rId47"/>
    <p:sldId id="2147470747" r:id="rId48"/>
    <p:sldId id="258" r:id="rId49"/>
    <p:sldId id="272" r:id="rId50"/>
    <p:sldId id="273" r:id="rId51"/>
    <p:sldId id="278" r:id="rId52"/>
    <p:sldId id="280" r:id="rId53"/>
    <p:sldId id="281" r:id="rId54"/>
    <p:sldId id="277" r:id="rId55"/>
    <p:sldId id="282" r:id="rId56"/>
    <p:sldId id="283" r:id="rId57"/>
    <p:sldId id="284" r:id="rId58"/>
    <p:sldId id="285" r:id="rId59"/>
    <p:sldId id="290" r:id="rId60"/>
    <p:sldId id="286" r:id="rId61"/>
    <p:sldId id="287" r:id="rId62"/>
    <p:sldId id="288" r:id="rId63"/>
    <p:sldId id="289" r:id="rId64"/>
    <p:sldId id="291" r:id="rId65"/>
    <p:sldId id="292" r:id="rId66"/>
    <p:sldId id="293" r:id="rId67"/>
    <p:sldId id="294" r:id="rId68"/>
    <p:sldId id="295" r:id="rId69"/>
    <p:sldId id="296" r:id="rId70"/>
    <p:sldId id="274" r:id="rId71"/>
    <p:sldId id="298" r:id="rId72"/>
    <p:sldId id="299" r:id="rId73"/>
    <p:sldId id="2147472276" r:id="rId74"/>
    <p:sldId id="2146848947" r:id="rId75"/>
    <p:sldId id="330" r:id="rId76"/>
    <p:sldId id="2146848934" r:id="rId77"/>
    <p:sldId id="2146848972" r:id="rId78"/>
    <p:sldId id="2146848848" r:id="rId79"/>
    <p:sldId id="2146848973" r:id="rId80"/>
    <p:sldId id="2146848975" r:id="rId81"/>
    <p:sldId id="335" r:id="rId82"/>
    <p:sldId id="2146848863" r:id="rId83"/>
    <p:sldId id="2146848966" r:id="rId84"/>
    <p:sldId id="2147470737" r:id="rId85"/>
    <p:sldId id="2134803882" r:id="rId86"/>
    <p:sldId id="2147470738" r:id="rId87"/>
    <p:sldId id="2147470741" r:id="rId88"/>
    <p:sldId id="2147470739" r:id="rId89"/>
    <p:sldId id="2146848969" r:id="rId90"/>
    <p:sldId id="2147470746" r:id="rId91"/>
    <p:sldId id="2147470742" r:id="rId92"/>
    <p:sldId id="2146848974" r:id="rId93"/>
    <p:sldId id="2147470758" r:id="rId94"/>
    <p:sldId id="256" r:id="rId95"/>
    <p:sldId id="2147472256" r:id="rId96"/>
    <p:sldId id="2147472257" r:id="rId97"/>
    <p:sldId id="259" r:id="rId98"/>
    <p:sldId id="260" r:id="rId99"/>
    <p:sldId id="261" r:id="rId100"/>
    <p:sldId id="262" r:id="rId101"/>
    <p:sldId id="263" r:id="rId102"/>
    <p:sldId id="264" r:id="rId103"/>
    <p:sldId id="265" r:id="rId104"/>
    <p:sldId id="266" r:id="rId105"/>
    <p:sldId id="267" r:id="rId106"/>
    <p:sldId id="268" r:id="rId107"/>
    <p:sldId id="269" r:id="rId108"/>
    <p:sldId id="270" r:id="rId109"/>
    <p:sldId id="2147470760" r:id="rId110"/>
    <p:sldId id="2147472277"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EC2E49-7850-81D0-00A4-31725C3EB4F1}" name="Emily Her" initials="EH" userId="S::Emily.Her@oer.idaho.gov::93ffe784-2d75-4692-b56e-63aeff0d0d10" providerId="AD"/>
  <p188:author id="{FD7741A5-2F12-6A38-74ED-5AFEBE2BCDB2}" name="Jett Hawk" initials="JH" userId="S::jett.hawk@oer.idaho.gov::f0519288-88a8-4303-a9e8-3c88d6623fe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F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771" autoAdjust="0"/>
  </p:normalViewPr>
  <p:slideViewPr>
    <p:cSldViewPr snapToGrid="0">
      <p:cViewPr varScale="1">
        <p:scale>
          <a:sx n="58" d="100"/>
          <a:sy n="58" d="100"/>
        </p:scale>
        <p:origin x="15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microsoft.com/office/2018/10/relationships/authors" Target="authors.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notesMaster" Target="notesMasters/notesMaster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presProps" Target="pres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B8AF5-86E0-4AF3-A7AB-DCDC1B35CA6E}"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DF713-E9CD-4217-B22C-3007722A4C78}" type="slidenum">
              <a:rPr lang="en-US" smtClean="0"/>
              <a:t>‹#›</a:t>
            </a:fld>
            <a:endParaRPr lang="en-US"/>
          </a:p>
        </p:txBody>
      </p:sp>
    </p:spTree>
    <p:extLst>
      <p:ext uri="{BB962C8B-B14F-4D97-AF65-F5344CB8AC3E}">
        <p14:creationId xmlns:p14="http://schemas.microsoft.com/office/powerpoint/2010/main" val="314432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DD56D-2A8B-4EB6-BC96-CB7B6DE09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593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95BE0-B7F7-D7A6-4570-9BAFD9411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C5F58-3B45-DD8D-8BE9-E6DAA74E1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57A5F-5C0E-67C3-180A-46CC1214D4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6883B9-3D60-DBF8-EEE3-2FB9FCF650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DD56D-2A8B-4EB6-BC96-CB7B6DE09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024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DD56D-2A8B-4EB6-BC96-CB7B6DE09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912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DD56D-2A8B-4EB6-BC96-CB7B6DE09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620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DD56D-2A8B-4EB6-BC96-CB7B6DE09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471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DD56D-2A8B-4EB6-BC96-CB7B6DE09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000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1DD56D-2A8B-4EB6-BC96-CB7B6DE095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202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6D15A-8361-FB55-35D6-B863F35F2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BE3B8-5929-8A38-E792-A026CF6D5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60A467-386E-85C9-4610-BA7908D2EC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a:extLst>
              <a:ext uri="{FF2B5EF4-FFF2-40B4-BE49-F238E27FC236}">
                <a16:creationId xmlns:a16="http://schemas.microsoft.com/office/drawing/2014/main" id="{F8F098C4-ADF6-5A4C-8E65-74EC6FD051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080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B9AA4-DD94-2A9D-3676-4B7039026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B35EA-D4A8-506B-610D-CFD904C011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19170C-FAC4-1F20-A7C0-7D79F8D5C0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0551FA-6FDE-6225-D3EF-BA1F2B6035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428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684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00C5F-1927-9249-AB50-828A264D1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99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063DE-D3F8-854B-BABC-F97BA9185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821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9F798-75EA-2ADE-DED2-E69AAE67C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BB3CC-803D-A670-CC4D-79A5DD7DE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B062A-5627-9771-20A8-F64A2DD4D8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EAEBAF-8D43-EBCB-7A75-B55C082731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00C5F-1927-9249-AB50-828A264D13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762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063DE-D3F8-854B-BABC-F97BA9185D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4305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B852C-C397-9EB7-179C-A69488582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833E23-5FC6-7B30-280B-8E4D9FE15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26B61D-12C8-F644-E5FE-F56F144EF0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4AD8A5-8B6D-4BC3-02DA-56B5FFA695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00C5F-1927-9249-AB50-828A264D13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994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E17F2-A95A-2FF2-5EB7-944811399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A67D7-51DA-A5A5-EA61-4E2005304C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9CFE17-9836-3F58-579B-1E4809D52F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9C6A89-8FA3-DE8D-9E55-3D4A041480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00C5F-1927-9249-AB50-828A264D13D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7413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CA9778-601C-344B-BFA0-81F61BFFE1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634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00C5F-1927-9249-AB50-828A264D1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991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359C114-53FB-D764-94A3-D413FD74809B}"/>
              </a:ext>
            </a:extLst>
          </p:cNvPr>
          <p:cNvSpPr/>
          <p:nvPr userDrawn="1"/>
        </p:nvSpPr>
        <p:spPr>
          <a:xfrm>
            <a:off x="0" y="4202624"/>
            <a:ext cx="12192000" cy="45719"/>
          </a:xfrm>
          <a:prstGeom prst="rect">
            <a:avLst/>
          </a:prstGeom>
          <a:solidFill>
            <a:srgbClr val="004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outdoor, building, sky, government building&#10;&#10;Description automatically generated">
            <a:extLst>
              <a:ext uri="{FF2B5EF4-FFF2-40B4-BE49-F238E27FC236}">
                <a16:creationId xmlns:a16="http://schemas.microsoft.com/office/drawing/2014/main" id="{DDA2973A-F0AB-F4FF-54FC-24DFAF8813FC}"/>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8087" b="50216"/>
          <a:stretch/>
        </p:blipFill>
        <p:spPr>
          <a:xfrm>
            <a:off x="0" y="312579"/>
            <a:ext cx="12192000" cy="3890045"/>
          </a:xfrm>
          <a:prstGeom prst="rect">
            <a:avLst/>
          </a:prstGeom>
        </p:spPr>
      </p:pic>
      <p:sp>
        <p:nvSpPr>
          <p:cNvPr id="7" name="Rectangle 6">
            <a:extLst>
              <a:ext uri="{FF2B5EF4-FFF2-40B4-BE49-F238E27FC236}">
                <a16:creationId xmlns:a16="http://schemas.microsoft.com/office/drawing/2014/main" id="{04F0A8B6-DB7A-81AB-6DAB-C5F4EEF4513B}"/>
              </a:ext>
            </a:extLst>
          </p:cNvPr>
          <p:cNvSpPr/>
          <p:nvPr userDrawn="1"/>
        </p:nvSpPr>
        <p:spPr>
          <a:xfrm>
            <a:off x="0" y="0"/>
            <a:ext cx="12192000" cy="312579"/>
          </a:xfrm>
          <a:prstGeom prst="rect">
            <a:avLst/>
          </a:prstGeom>
          <a:solidFill>
            <a:srgbClr val="004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6E6E84-CA04-7D03-F10A-D4884C4A5353}"/>
              </a:ext>
            </a:extLst>
          </p:cNvPr>
          <p:cNvSpPr>
            <a:spLocks noGrp="1"/>
          </p:cNvSpPr>
          <p:nvPr>
            <p:ph type="ctrTitle"/>
          </p:nvPr>
        </p:nvSpPr>
        <p:spPr>
          <a:xfrm>
            <a:off x="838200" y="1585244"/>
            <a:ext cx="9144000" cy="1034041"/>
          </a:xfrm>
        </p:spPr>
        <p:txBody>
          <a:bodyPr anchor="b"/>
          <a:lstStyle>
            <a:lvl1pPr algn="just">
              <a:defRPr sz="6000" b="0">
                <a:solidFill>
                  <a:schemeClr val="tx1"/>
                </a:solidFill>
              </a:defRPr>
            </a:lvl1pPr>
          </a:lstStyle>
          <a:p>
            <a:endParaRPr lang="en-US" dirty="0"/>
          </a:p>
        </p:txBody>
      </p:sp>
      <p:sp>
        <p:nvSpPr>
          <p:cNvPr id="3" name="Subtitle 2">
            <a:extLst>
              <a:ext uri="{FF2B5EF4-FFF2-40B4-BE49-F238E27FC236}">
                <a16:creationId xmlns:a16="http://schemas.microsoft.com/office/drawing/2014/main" id="{17B1E30C-B892-76E1-10DD-EB8233BD83F0}"/>
              </a:ext>
            </a:extLst>
          </p:cNvPr>
          <p:cNvSpPr>
            <a:spLocks noGrp="1"/>
          </p:cNvSpPr>
          <p:nvPr>
            <p:ph type="subTitle" idx="1"/>
          </p:nvPr>
        </p:nvSpPr>
        <p:spPr>
          <a:xfrm>
            <a:off x="925794" y="4907756"/>
            <a:ext cx="9144000" cy="11853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DFB1C53-73DF-82E1-B9A6-64435D6CF9C9}"/>
              </a:ext>
            </a:extLst>
          </p:cNvPr>
          <p:cNvSpPr>
            <a:spLocks noGrp="1"/>
          </p:cNvSpPr>
          <p:nvPr>
            <p:ph type="dt" sz="half" idx="10"/>
          </p:nvPr>
        </p:nvSpPr>
        <p:spPr/>
        <p:txBody>
          <a:bodyPr/>
          <a:lstStyle/>
          <a:p>
            <a:fld id="{A95F5F63-DBD6-4197-A504-B342C637B469}" type="datetimeFigureOut">
              <a:rPr lang="en-US" smtClean="0"/>
              <a:t>3/12/2026</a:t>
            </a:fld>
            <a:endParaRPr lang="en-US"/>
          </a:p>
        </p:txBody>
      </p:sp>
      <p:sp>
        <p:nvSpPr>
          <p:cNvPr id="5" name="Footer Placeholder 4">
            <a:extLst>
              <a:ext uri="{FF2B5EF4-FFF2-40B4-BE49-F238E27FC236}">
                <a16:creationId xmlns:a16="http://schemas.microsoft.com/office/drawing/2014/main" id="{F7A2AC00-B473-DDC6-02C6-3794E3E4D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378E4E-202D-5002-D05B-694038199E50}"/>
              </a:ext>
            </a:extLst>
          </p:cNvPr>
          <p:cNvSpPr>
            <a:spLocks noGrp="1"/>
          </p:cNvSpPr>
          <p:nvPr>
            <p:ph type="sldNum" sz="quarter" idx="12"/>
          </p:nvPr>
        </p:nvSpPr>
        <p:spPr/>
        <p:txBody>
          <a:bodyPr/>
          <a:lstStyle/>
          <a:p>
            <a:fld id="{A93781CB-E12A-4642-B4E7-727B6BB92737}" type="slidenum">
              <a:rPr lang="en-US" smtClean="0"/>
              <a:t>‹#›</a:t>
            </a:fld>
            <a:endParaRPr lang="en-US"/>
          </a:p>
        </p:txBody>
      </p:sp>
    </p:spTree>
    <p:extLst>
      <p:ext uri="{BB962C8B-B14F-4D97-AF65-F5344CB8AC3E}">
        <p14:creationId xmlns:p14="http://schemas.microsoft.com/office/powerpoint/2010/main" val="3826501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98483-EA08-C3AC-6418-59094F6301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1D34EB-D3BF-3A0B-855B-DA39EA7E26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724C8-DC24-102A-09CA-36AD726BCA60}"/>
              </a:ext>
            </a:extLst>
          </p:cNvPr>
          <p:cNvSpPr>
            <a:spLocks noGrp="1"/>
          </p:cNvSpPr>
          <p:nvPr>
            <p:ph type="dt" sz="half" idx="10"/>
          </p:nvPr>
        </p:nvSpPr>
        <p:spPr/>
        <p:txBody>
          <a:bodyPr/>
          <a:lstStyle/>
          <a:p>
            <a:fld id="{A95F5F63-DBD6-4197-A504-B342C637B469}" type="datetimeFigureOut">
              <a:rPr lang="en-US" smtClean="0"/>
              <a:t>3/12/2026</a:t>
            </a:fld>
            <a:endParaRPr lang="en-US"/>
          </a:p>
        </p:txBody>
      </p:sp>
      <p:sp>
        <p:nvSpPr>
          <p:cNvPr id="5" name="Footer Placeholder 4">
            <a:extLst>
              <a:ext uri="{FF2B5EF4-FFF2-40B4-BE49-F238E27FC236}">
                <a16:creationId xmlns:a16="http://schemas.microsoft.com/office/drawing/2014/main" id="{A8F9B048-0760-3133-BD02-E3A6AF5C0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305276-E1F9-F558-C2F2-FAEE5CAE9C97}"/>
              </a:ext>
            </a:extLst>
          </p:cNvPr>
          <p:cNvSpPr>
            <a:spLocks noGrp="1"/>
          </p:cNvSpPr>
          <p:nvPr>
            <p:ph type="sldNum" sz="quarter" idx="12"/>
          </p:nvPr>
        </p:nvSpPr>
        <p:spPr/>
        <p:txBody>
          <a:bodyPr/>
          <a:lstStyle/>
          <a:p>
            <a:fld id="{A93781CB-E12A-4642-B4E7-727B6BB92737}" type="slidenum">
              <a:rPr lang="en-US" smtClean="0"/>
              <a:t>‹#›</a:t>
            </a:fld>
            <a:endParaRPr lang="en-US"/>
          </a:p>
        </p:txBody>
      </p:sp>
    </p:spTree>
    <p:extLst>
      <p:ext uri="{BB962C8B-B14F-4D97-AF65-F5344CB8AC3E}">
        <p14:creationId xmlns:p14="http://schemas.microsoft.com/office/powerpoint/2010/main" val="1704679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C1B66-55D5-DCF0-DE5E-9F73877F97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B4B10B-87A4-4B6C-FEEB-5D39892B46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5A4DA-6584-B23E-1A2F-931A4198EDEF}"/>
              </a:ext>
            </a:extLst>
          </p:cNvPr>
          <p:cNvSpPr>
            <a:spLocks noGrp="1"/>
          </p:cNvSpPr>
          <p:nvPr>
            <p:ph type="dt" sz="half" idx="10"/>
          </p:nvPr>
        </p:nvSpPr>
        <p:spPr/>
        <p:txBody>
          <a:bodyPr/>
          <a:lstStyle/>
          <a:p>
            <a:fld id="{A95F5F63-DBD6-4197-A504-B342C637B469}" type="datetimeFigureOut">
              <a:rPr lang="en-US" smtClean="0"/>
              <a:t>3/12/2026</a:t>
            </a:fld>
            <a:endParaRPr lang="en-US"/>
          </a:p>
        </p:txBody>
      </p:sp>
      <p:sp>
        <p:nvSpPr>
          <p:cNvPr id="5" name="Footer Placeholder 4">
            <a:extLst>
              <a:ext uri="{FF2B5EF4-FFF2-40B4-BE49-F238E27FC236}">
                <a16:creationId xmlns:a16="http://schemas.microsoft.com/office/drawing/2014/main" id="{7242A91F-5BE7-B985-E47E-C4E7288B8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3C3FE-DAB9-600C-9B11-48730767B3C7}"/>
              </a:ext>
            </a:extLst>
          </p:cNvPr>
          <p:cNvSpPr>
            <a:spLocks noGrp="1"/>
          </p:cNvSpPr>
          <p:nvPr>
            <p:ph type="sldNum" sz="quarter" idx="12"/>
          </p:nvPr>
        </p:nvSpPr>
        <p:spPr/>
        <p:txBody>
          <a:bodyPr/>
          <a:lstStyle/>
          <a:p>
            <a:fld id="{A93781CB-E12A-4642-B4E7-727B6BB92737}" type="slidenum">
              <a:rPr lang="en-US" smtClean="0"/>
              <a:t>‹#›</a:t>
            </a:fld>
            <a:endParaRPr lang="en-US"/>
          </a:p>
        </p:txBody>
      </p:sp>
    </p:spTree>
    <p:extLst>
      <p:ext uri="{BB962C8B-B14F-4D97-AF65-F5344CB8AC3E}">
        <p14:creationId xmlns:p14="http://schemas.microsoft.com/office/powerpoint/2010/main" val="1244965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A black background with a blue rectangle&#10;&#10;Description automatically generated">
            <a:extLst>
              <a:ext uri="{FF2B5EF4-FFF2-40B4-BE49-F238E27FC236}">
                <a16:creationId xmlns:a16="http://schemas.microsoft.com/office/drawing/2014/main" id="{EAA50134-95AE-6258-9DE9-CA1A7D3AD8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58" y="10160"/>
            <a:ext cx="12179302" cy="6858000"/>
          </a:xfrm>
          <a:prstGeom prst="rect">
            <a:avLst/>
          </a:prstGeom>
        </p:spPr>
      </p:pic>
      <p:sp>
        <p:nvSpPr>
          <p:cNvPr id="13" name="Rectangle 12">
            <a:extLst>
              <a:ext uri="{FF2B5EF4-FFF2-40B4-BE49-F238E27FC236}">
                <a16:creationId xmlns:a16="http://schemas.microsoft.com/office/drawing/2014/main" id="{01D77BDC-51B4-7BFA-93FE-CD513CE19BB0}"/>
              </a:ext>
            </a:extLst>
          </p:cNvPr>
          <p:cNvSpPr/>
          <p:nvPr userDrawn="1"/>
        </p:nvSpPr>
        <p:spPr>
          <a:xfrm>
            <a:off x="838200" y="1564060"/>
            <a:ext cx="11353800" cy="717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2" charset="0"/>
            </a:endParaRPr>
          </a:p>
        </p:txBody>
      </p:sp>
      <p:sp>
        <p:nvSpPr>
          <p:cNvPr id="2" name="Title 1">
            <a:extLst>
              <a:ext uri="{FF2B5EF4-FFF2-40B4-BE49-F238E27FC236}">
                <a16:creationId xmlns:a16="http://schemas.microsoft.com/office/drawing/2014/main" id="{046C8F79-886C-E3D1-8DA9-B5B659C21EA8}"/>
              </a:ext>
            </a:extLst>
          </p:cNvPr>
          <p:cNvSpPr>
            <a:spLocks noGrp="1"/>
          </p:cNvSpPr>
          <p:nvPr>
            <p:ph type="ctrTitle" hasCustomPrompt="1"/>
          </p:nvPr>
        </p:nvSpPr>
        <p:spPr>
          <a:xfrm>
            <a:off x="838200" y="1707460"/>
            <a:ext cx="10515600" cy="1473200"/>
          </a:xfrm>
        </p:spPr>
        <p:txBody>
          <a:bodyPr anchor="b" anchorCtr="0">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EC995D27-82AA-D7E9-B971-AFF3D9817979}"/>
              </a:ext>
            </a:extLst>
          </p:cNvPr>
          <p:cNvSpPr>
            <a:spLocks noGrp="1"/>
          </p:cNvSpPr>
          <p:nvPr>
            <p:ph type="subTitle" idx="1" hasCustomPrompt="1"/>
          </p:nvPr>
        </p:nvSpPr>
        <p:spPr>
          <a:xfrm>
            <a:off x="838200" y="3180660"/>
            <a:ext cx="10515600" cy="547742"/>
          </a:xfrm>
        </p:spPr>
        <p:txBody>
          <a:bodyPr>
            <a:normAutofit/>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7" name="Date Placeholder 3">
            <a:extLst>
              <a:ext uri="{FF2B5EF4-FFF2-40B4-BE49-F238E27FC236}">
                <a16:creationId xmlns:a16="http://schemas.microsoft.com/office/drawing/2014/main" id="{68192A0F-918B-AE7B-0F43-A8DA04515DD4}"/>
              </a:ext>
            </a:extLst>
          </p:cNvPr>
          <p:cNvSpPr>
            <a:spLocks noGrp="1"/>
          </p:cNvSpPr>
          <p:nvPr>
            <p:ph type="dt" sz="half" idx="10"/>
          </p:nvPr>
        </p:nvSpPr>
        <p:spPr>
          <a:xfrm>
            <a:off x="838200" y="4380174"/>
            <a:ext cx="2743200" cy="273686"/>
          </a:xfrm>
          <a:prstGeom prst="rect">
            <a:avLst/>
          </a:prstGeom>
        </p:spPr>
        <p:txBody>
          <a:bodyPr/>
          <a:lstStyle>
            <a:lvl1pPr>
              <a:defRPr b="0" i="0">
                <a:solidFill>
                  <a:srgbClr val="006E96"/>
                </a:solidFill>
                <a:latin typeface="Montserrat" pitchFamily="2" charset="77"/>
              </a:defRPr>
            </a:lvl1pPr>
          </a:lstStyle>
          <a:p>
            <a:fld id="{37B08D95-F7CC-8C4C-AE39-0E19FC143803}" type="datetime1">
              <a:rPr lang="en-US" smtClean="0"/>
              <a:t>3/12/2026</a:t>
            </a:fld>
            <a:endParaRPr lang="en-US"/>
          </a:p>
        </p:txBody>
      </p:sp>
      <p:pic>
        <p:nvPicPr>
          <p:cNvPr id="9" name="Picture 8" descr="A blue and black logo&#10;&#10;Description automatically generated">
            <a:extLst>
              <a:ext uri="{FF2B5EF4-FFF2-40B4-BE49-F238E27FC236}">
                <a16:creationId xmlns:a16="http://schemas.microsoft.com/office/drawing/2014/main" id="{66E58200-881B-52C6-1B94-E5FECE2216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283900"/>
            <a:ext cx="5842000" cy="1473200"/>
          </a:xfrm>
          <a:prstGeom prst="rect">
            <a:avLst/>
          </a:prstGeom>
        </p:spPr>
      </p:pic>
      <p:sp>
        <p:nvSpPr>
          <p:cNvPr id="12" name="Content Placeholder 11">
            <a:extLst>
              <a:ext uri="{FF2B5EF4-FFF2-40B4-BE49-F238E27FC236}">
                <a16:creationId xmlns:a16="http://schemas.microsoft.com/office/drawing/2014/main" id="{FC773D21-A97E-D540-41D2-F1D3A50E589D}"/>
              </a:ext>
            </a:extLst>
          </p:cNvPr>
          <p:cNvSpPr>
            <a:spLocks noGrp="1"/>
          </p:cNvSpPr>
          <p:nvPr>
            <p:ph sz="quarter" idx="11" hasCustomPrompt="1"/>
          </p:nvPr>
        </p:nvSpPr>
        <p:spPr>
          <a:xfrm>
            <a:off x="838200" y="4106488"/>
            <a:ext cx="10515600" cy="273685"/>
          </a:xfrm>
        </p:spPr>
        <p:txBody>
          <a:bodyPr>
            <a:normAutofit/>
          </a:bodyPr>
          <a:lstStyle>
            <a:lvl1pPr marL="0" indent="0" algn="l">
              <a:buFontTx/>
              <a:buNone/>
              <a:defRPr sz="1600" b="1" i="0">
                <a:latin typeface="Montserrat SemiBold" pitchFamily="2" charset="77"/>
              </a:defRPr>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en-US"/>
              <a:t>Presenter</a:t>
            </a:r>
          </a:p>
        </p:txBody>
      </p:sp>
    </p:spTree>
    <p:extLst>
      <p:ext uri="{BB962C8B-B14F-4D97-AF65-F5344CB8AC3E}">
        <p14:creationId xmlns:p14="http://schemas.microsoft.com/office/powerpoint/2010/main" val="4075410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descr="A black screen with a blue and white logo&#10;&#10;Description automatically generated">
            <a:extLst>
              <a:ext uri="{FF2B5EF4-FFF2-40B4-BE49-F238E27FC236}">
                <a16:creationId xmlns:a16="http://schemas.microsoft.com/office/drawing/2014/main" id="{77997C9F-319E-B34E-1E9A-CECC09A0CA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0" y="10160"/>
            <a:ext cx="12179302" cy="6858000"/>
          </a:xfrm>
          <a:prstGeom prst="rect">
            <a:avLst/>
          </a:prstGeom>
        </p:spPr>
      </p:pic>
      <p:sp>
        <p:nvSpPr>
          <p:cNvPr id="2" name="Title 1">
            <a:extLst>
              <a:ext uri="{FF2B5EF4-FFF2-40B4-BE49-F238E27FC236}">
                <a16:creationId xmlns:a16="http://schemas.microsoft.com/office/drawing/2014/main" id="{8C0E0CB4-09C4-8878-8F65-2E99C481D20A}"/>
              </a:ext>
            </a:extLst>
          </p:cNvPr>
          <p:cNvSpPr>
            <a:spLocks noGrp="1"/>
          </p:cNvSpPr>
          <p:nvPr>
            <p:ph type="title" hasCustomPrompt="1"/>
          </p:nvPr>
        </p:nvSpPr>
        <p:spPr>
          <a:xfrm>
            <a:off x="838200" y="500063"/>
            <a:ext cx="10515600" cy="1196658"/>
          </a:xfrm>
        </p:spPr>
        <p:txBody>
          <a:bodyPr/>
          <a:lstStyle/>
          <a:p>
            <a:r>
              <a:rPr lang="en-US"/>
              <a:t>Click to Edit Title</a:t>
            </a:r>
          </a:p>
        </p:txBody>
      </p:sp>
      <p:sp>
        <p:nvSpPr>
          <p:cNvPr id="3" name="Content Placeholder 2">
            <a:extLst>
              <a:ext uri="{FF2B5EF4-FFF2-40B4-BE49-F238E27FC236}">
                <a16:creationId xmlns:a16="http://schemas.microsoft.com/office/drawing/2014/main" id="{08FB9EE9-831F-2421-FA01-EC85BA6E010D}"/>
              </a:ext>
            </a:extLst>
          </p:cNvPr>
          <p:cNvSpPr>
            <a:spLocks noGrp="1"/>
          </p:cNvSpPr>
          <p:nvPr>
            <p:ph idx="1" hasCustomPrompt="1"/>
          </p:nvPr>
        </p:nvSpPr>
        <p:spPr>
          <a:xfrm>
            <a:off x="838200" y="1778000"/>
            <a:ext cx="10515600" cy="4038010"/>
          </a:xfrm>
        </p:spPr>
        <p:txBody>
          <a:bodyPr/>
          <a:lstStyle/>
          <a:p>
            <a:pPr lvl="0"/>
            <a:r>
              <a:rPr lang="en-US"/>
              <a:t>Click to edit text</a:t>
            </a:r>
          </a:p>
        </p:txBody>
      </p:sp>
      <p:sp>
        <p:nvSpPr>
          <p:cNvPr id="6" name="Slide Number Placeholder 5">
            <a:extLst>
              <a:ext uri="{FF2B5EF4-FFF2-40B4-BE49-F238E27FC236}">
                <a16:creationId xmlns:a16="http://schemas.microsoft.com/office/drawing/2014/main" id="{B33249F2-58AB-46E1-909A-1E4200A71B05}"/>
              </a:ext>
            </a:extLst>
          </p:cNvPr>
          <p:cNvSpPr>
            <a:spLocks noGrp="1"/>
          </p:cNvSpPr>
          <p:nvPr>
            <p:ph type="sldNum" sz="quarter" idx="12"/>
          </p:nvPr>
        </p:nvSpPr>
        <p:spPr>
          <a:xfrm>
            <a:off x="187960" y="6356350"/>
            <a:ext cx="1003300" cy="365125"/>
          </a:xfrm>
          <a:prstGeom prst="rect">
            <a:avLst/>
          </a:prstGeom>
        </p:spPr>
        <p:txBody>
          <a:bodyPr/>
          <a:lstStyle>
            <a:lvl1pPr algn="l">
              <a:defRPr b="0" i="0">
                <a:solidFill>
                  <a:srgbClr val="06BAB3"/>
                </a:solidFill>
                <a:latin typeface="Montserrat" pitchFamily="2" charset="77"/>
              </a:defRPr>
            </a:lvl1pPr>
          </a:lstStyle>
          <a:p>
            <a:fld id="{C9F8A8B4-CBB0-5845-8D8A-6B10FD577CA1}"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1C92DAE5-392C-62C2-BA12-95B12E30E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2394"/>
            <a:ext cx="1003300" cy="2971800"/>
          </a:xfrm>
          <a:prstGeom prst="rect">
            <a:avLst/>
          </a:prstGeom>
        </p:spPr>
      </p:pic>
    </p:spTree>
    <p:extLst>
      <p:ext uri="{BB962C8B-B14F-4D97-AF65-F5344CB8AC3E}">
        <p14:creationId xmlns:p14="http://schemas.microsoft.com/office/powerpoint/2010/main" val="2285076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4" name="Picture 13" descr="A black screen with a blue and white logo&#10;&#10;Description automatically generated">
            <a:extLst>
              <a:ext uri="{FF2B5EF4-FFF2-40B4-BE49-F238E27FC236}">
                <a16:creationId xmlns:a16="http://schemas.microsoft.com/office/drawing/2014/main" id="{77997C9F-319E-B34E-1E9A-CECC09A0CA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0" y="10160"/>
            <a:ext cx="12179302" cy="6858000"/>
          </a:xfrm>
          <a:prstGeom prst="rect">
            <a:avLst/>
          </a:prstGeom>
        </p:spPr>
      </p:pic>
      <p:sp>
        <p:nvSpPr>
          <p:cNvPr id="2" name="Title 1">
            <a:extLst>
              <a:ext uri="{FF2B5EF4-FFF2-40B4-BE49-F238E27FC236}">
                <a16:creationId xmlns:a16="http://schemas.microsoft.com/office/drawing/2014/main" id="{8C0E0CB4-09C4-8878-8F65-2E99C481D20A}"/>
              </a:ext>
            </a:extLst>
          </p:cNvPr>
          <p:cNvSpPr>
            <a:spLocks noGrp="1"/>
          </p:cNvSpPr>
          <p:nvPr>
            <p:ph type="title" hasCustomPrompt="1"/>
          </p:nvPr>
        </p:nvSpPr>
        <p:spPr>
          <a:xfrm>
            <a:off x="838200" y="500063"/>
            <a:ext cx="10515600" cy="1196658"/>
          </a:xfrm>
        </p:spPr>
        <p:txBody>
          <a:bodyPr/>
          <a:lstStyle/>
          <a:p>
            <a:r>
              <a:rPr lang="en-US"/>
              <a:t>Click to Edit Title</a:t>
            </a:r>
          </a:p>
        </p:txBody>
      </p:sp>
      <p:sp>
        <p:nvSpPr>
          <p:cNvPr id="3" name="Content Placeholder 2">
            <a:extLst>
              <a:ext uri="{FF2B5EF4-FFF2-40B4-BE49-F238E27FC236}">
                <a16:creationId xmlns:a16="http://schemas.microsoft.com/office/drawing/2014/main" id="{08FB9EE9-831F-2421-FA01-EC85BA6E010D}"/>
              </a:ext>
            </a:extLst>
          </p:cNvPr>
          <p:cNvSpPr>
            <a:spLocks noGrp="1"/>
          </p:cNvSpPr>
          <p:nvPr>
            <p:ph idx="1" hasCustomPrompt="1"/>
          </p:nvPr>
        </p:nvSpPr>
        <p:spPr>
          <a:xfrm>
            <a:off x="838200" y="1778000"/>
            <a:ext cx="7669696" cy="4038010"/>
          </a:xfrm>
        </p:spPr>
        <p:txBody>
          <a:bodyPr/>
          <a:lstStyle/>
          <a:p>
            <a:pPr lvl="0"/>
            <a:r>
              <a:rPr lang="en-US"/>
              <a:t>Click to edit text</a:t>
            </a:r>
          </a:p>
        </p:txBody>
      </p:sp>
      <p:sp>
        <p:nvSpPr>
          <p:cNvPr id="6" name="Slide Number Placeholder 5">
            <a:extLst>
              <a:ext uri="{FF2B5EF4-FFF2-40B4-BE49-F238E27FC236}">
                <a16:creationId xmlns:a16="http://schemas.microsoft.com/office/drawing/2014/main" id="{B33249F2-58AB-46E1-909A-1E4200A71B05}"/>
              </a:ext>
            </a:extLst>
          </p:cNvPr>
          <p:cNvSpPr>
            <a:spLocks noGrp="1"/>
          </p:cNvSpPr>
          <p:nvPr>
            <p:ph type="sldNum" sz="quarter" idx="12"/>
          </p:nvPr>
        </p:nvSpPr>
        <p:spPr>
          <a:xfrm>
            <a:off x="187960" y="6356350"/>
            <a:ext cx="1003300" cy="365125"/>
          </a:xfrm>
          <a:prstGeom prst="rect">
            <a:avLst/>
          </a:prstGeom>
        </p:spPr>
        <p:txBody>
          <a:bodyPr/>
          <a:lstStyle>
            <a:lvl1pPr algn="l">
              <a:defRPr b="0" i="0">
                <a:solidFill>
                  <a:srgbClr val="06BAB3"/>
                </a:solidFill>
                <a:latin typeface="Montserrat" pitchFamily="2" charset="77"/>
              </a:defRPr>
            </a:lvl1pPr>
          </a:lstStyle>
          <a:p>
            <a:fld id="{C9F8A8B4-CBB0-5845-8D8A-6B10FD577CA1}"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1C92DAE5-392C-62C2-BA12-95B12E30E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2394"/>
            <a:ext cx="1003300" cy="2971800"/>
          </a:xfrm>
          <a:prstGeom prst="rect">
            <a:avLst/>
          </a:prstGeom>
        </p:spPr>
      </p:pic>
      <p:sp>
        <p:nvSpPr>
          <p:cNvPr id="5" name="Picture Placeholder 4">
            <a:extLst>
              <a:ext uri="{FF2B5EF4-FFF2-40B4-BE49-F238E27FC236}">
                <a16:creationId xmlns:a16="http://schemas.microsoft.com/office/drawing/2014/main" id="{85208DCF-F291-DD22-C93F-83246A3DEA59}"/>
              </a:ext>
            </a:extLst>
          </p:cNvPr>
          <p:cNvSpPr>
            <a:spLocks noGrp="1"/>
          </p:cNvSpPr>
          <p:nvPr>
            <p:ph type="pic" sz="quarter" idx="13" hasCustomPrompt="1"/>
          </p:nvPr>
        </p:nvSpPr>
        <p:spPr>
          <a:xfrm>
            <a:off x="8706679" y="1778000"/>
            <a:ext cx="2647122" cy="4038009"/>
          </a:xfrm>
          <a:solidFill>
            <a:schemeClr val="bg2">
              <a:lumMod val="90000"/>
            </a:schemeClr>
          </a:solidFill>
        </p:spPr>
        <p:txBody>
          <a:bodyPr>
            <a:normAutofit/>
          </a:bodyPr>
          <a:lstStyle>
            <a:lvl1pPr marL="0" indent="0" algn="ctr">
              <a:buFontTx/>
              <a:buNone/>
              <a:defRPr sz="2000">
                <a:solidFill>
                  <a:schemeClr val="bg1"/>
                </a:solidFill>
              </a:defRPr>
            </a:lvl1pPr>
          </a:lstStyle>
          <a:p>
            <a:r>
              <a:rPr lang="en-US"/>
              <a:t>Click photo icon below to insert picture</a:t>
            </a:r>
          </a:p>
        </p:txBody>
      </p:sp>
    </p:spTree>
    <p:extLst>
      <p:ext uri="{BB962C8B-B14F-4D97-AF65-F5344CB8AC3E}">
        <p14:creationId xmlns:p14="http://schemas.microsoft.com/office/powerpoint/2010/main" val="2990901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4" name="Picture 13" descr="A black screen with a blue and white logo&#10;&#10;Description automatically generated">
            <a:extLst>
              <a:ext uri="{FF2B5EF4-FFF2-40B4-BE49-F238E27FC236}">
                <a16:creationId xmlns:a16="http://schemas.microsoft.com/office/drawing/2014/main" id="{77997C9F-319E-B34E-1E9A-CECC09A0CA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0" y="10160"/>
            <a:ext cx="12179302" cy="6858000"/>
          </a:xfrm>
          <a:prstGeom prst="rect">
            <a:avLst/>
          </a:prstGeom>
        </p:spPr>
      </p:pic>
      <p:sp>
        <p:nvSpPr>
          <p:cNvPr id="2" name="Title 1">
            <a:extLst>
              <a:ext uri="{FF2B5EF4-FFF2-40B4-BE49-F238E27FC236}">
                <a16:creationId xmlns:a16="http://schemas.microsoft.com/office/drawing/2014/main" id="{8C0E0CB4-09C4-8878-8F65-2E99C481D20A}"/>
              </a:ext>
            </a:extLst>
          </p:cNvPr>
          <p:cNvSpPr>
            <a:spLocks noGrp="1"/>
          </p:cNvSpPr>
          <p:nvPr>
            <p:ph type="title" hasCustomPrompt="1"/>
          </p:nvPr>
        </p:nvSpPr>
        <p:spPr>
          <a:xfrm>
            <a:off x="838200" y="500063"/>
            <a:ext cx="10516264" cy="1196658"/>
          </a:xfrm>
        </p:spPr>
        <p:txBody>
          <a:bodyPr/>
          <a:lstStyle/>
          <a:p>
            <a:r>
              <a:rPr lang="en-US"/>
              <a:t>Click to Edit Title</a:t>
            </a:r>
          </a:p>
        </p:txBody>
      </p:sp>
      <p:sp>
        <p:nvSpPr>
          <p:cNvPr id="3" name="Content Placeholder 2">
            <a:extLst>
              <a:ext uri="{FF2B5EF4-FFF2-40B4-BE49-F238E27FC236}">
                <a16:creationId xmlns:a16="http://schemas.microsoft.com/office/drawing/2014/main" id="{08FB9EE9-831F-2421-FA01-EC85BA6E010D}"/>
              </a:ext>
            </a:extLst>
          </p:cNvPr>
          <p:cNvSpPr>
            <a:spLocks noGrp="1"/>
          </p:cNvSpPr>
          <p:nvPr>
            <p:ph idx="1" hasCustomPrompt="1"/>
          </p:nvPr>
        </p:nvSpPr>
        <p:spPr>
          <a:xfrm>
            <a:off x="838200" y="1778000"/>
            <a:ext cx="7876430" cy="4038010"/>
          </a:xfrm>
        </p:spPr>
        <p:txBody>
          <a:bodyPr/>
          <a:lstStyle/>
          <a:p>
            <a:pPr lvl="0"/>
            <a:r>
              <a:rPr lang="en-US"/>
              <a:t>Click to edit text</a:t>
            </a:r>
          </a:p>
        </p:txBody>
      </p:sp>
      <p:sp>
        <p:nvSpPr>
          <p:cNvPr id="6" name="Slide Number Placeholder 5">
            <a:extLst>
              <a:ext uri="{FF2B5EF4-FFF2-40B4-BE49-F238E27FC236}">
                <a16:creationId xmlns:a16="http://schemas.microsoft.com/office/drawing/2014/main" id="{B33249F2-58AB-46E1-909A-1E4200A71B05}"/>
              </a:ext>
            </a:extLst>
          </p:cNvPr>
          <p:cNvSpPr>
            <a:spLocks noGrp="1"/>
          </p:cNvSpPr>
          <p:nvPr>
            <p:ph type="sldNum" sz="quarter" idx="12"/>
          </p:nvPr>
        </p:nvSpPr>
        <p:spPr>
          <a:xfrm>
            <a:off x="187960" y="6356350"/>
            <a:ext cx="1003300" cy="365125"/>
          </a:xfrm>
          <a:prstGeom prst="rect">
            <a:avLst/>
          </a:prstGeom>
        </p:spPr>
        <p:txBody>
          <a:bodyPr/>
          <a:lstStyle>
            <a:lvl1pPr algn="l">
              <a:defRPr b="0" i="0">
                <a:solidFill>
                  <a:srgbClr val="06BAB3"/>
                </a:solidFill>
                <a:latin typeface="Montserrat" pitchFamily="2" charset="77"/>
              </a:defRPr>
            </a:lvl1pPr>
          </a:lstStyle>
          <a:p>
            <a:fld id="{C9F8A8B4-CBB0-5845-8D8A-6B10FD577CA1}"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1C92DAE5-392C-62C2-BA12-95B12E30E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2394"/>
            <a:ext cx="1003300" cy="2971800"/>
          </a:xfrm>
          <a:prstGeom prst="rect">
            <a:avLst/>
          </a:prstGeom>
        </p:spPr>
      </p:pic>
      <p:sp>
        <p:nvSpPr>
          <p:cNvPr id="4" name="Text Placeholder 4">
            <a:extLst>
              <a:ext uri="{FF2B5EF4-FFF2-40B4-BE49-F238E27FC236}">
                <a16:creationId xmlns:a16="http://schemas.microsoft.com/office/drawing/2014/main" id="{62AF3B47-EC37-9F6B-C2E1-632D2890D153}"/>
              </a:ext>
            </a:extLst>
          </p:cNvPr>
          <p:cNvSpPr>
            <a:spLocks noGrp="1"/>
          </p:cNvSpPr>
          <p:nvPr>
            <p:ph type="body" sz="quarter" idx="13" hasCustomPrompt="1"/>
          </p:nvPr>
        </p:nvSpPr>
        <p:spPr>
          <a:xfrm>
            <a:off x="9129011" y="2398426"/>
            <a:ext cx="2224789" cy="2675224"/>
          </a:xfrm>
        </p:spPr>
        <p:txBody>
          <a:bodyPr anchor="ctr" anchorCtr="1">
            <a:normAutofit/>
          </a:bodyPr>
          <a:lstStyle>
            <a:lvl1pPr marL="0" indent="0" algn="ctr">
              <a:buFontTx/>
              <a:buNone/>
              <a:defRPr sz="2400"/>
            </a:lvl1pPr>
          </a:lstStyle>
          <a:p>
            <a:r>
              <a:rPr lang="en-US"/>
              <a:t>”Click to edit pull quote”</a:t>
            </a:r>
          </a:p>
        </p:txBody>
      </p:sp>
    </p:spTree>
    <p:extLst>
      <p:ext uri="{BB962C8B-B14F-4D97-AF65-F5344CB8AC3E}">
        <p14:creationId xmlns:p14="http://schemas.microsoft.com/office/powerpoint/2010/main" val="1419073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D4B6C3-E91E-4371-4023-4213EC66DFB3}"/>
              </a:ext>
            </a:extLst>
          </p:cNvPr>
          <p:cNvSpPr>
            <a:spLocks noGrp="1"/>
          </p:cNvSpPr>
          <p:nvPr>
            <p:ph type="dt" sz="half" idx="10"/>
          </p:nvPr>
        </p:nvSpPr>
        <p:spPr>
          <a:xfrm>
            <a:off x="117446" y="6126280"/>
            <a:ext cx="2072081" cy="273686"/>
          </a:xfrm>
          <a:prstGeom prst="rect">
            <a:avLst/>
          </a:prstGeom>
        </p:spPr>
        <p:txBody>
          <a:bodyPr/>
          <a:lstStyle>
            <a:lvl1pPr algn="l">
              <a:defRPr b="0" i="0">
                <a:solidFill>
                  <a:srgbClr val="006E96"/>
                </a:solidFill>
                <a:latin typeface="Montserrat" pitchFamily="2" charset="77"/>
              </a:defRPr>
            </a:lvl1pPr>
          </a:lstStyle>
          <a:p>
            <a:fld id="{09E8CEDA-214D-A04E-B419-B08C9C09E4E0}" type="datetime1">
              <a:rPr lang="en-US" smtClean="0"/>
              <a:t>3/12/2026</a:t>
            </a:fld>
            <a:endParaRPr lang="en-US"/>
          </a:p>
        </p:txBody>
      </p:sp>
      <p:pic>
        <p:nvPicPr>
          <p:cNvPr id="7" name="Picture 6" descr="A close up of a colorful background&#10;&#10;Description automatically generated">
            <a:extLst>
              <a:ext uri="{FF2B5EF4-FFF2-40B4-BE49-F238E27FC236}">
                <a16:creationId xmlns:a16="http://schemas.microsoft.com/office/drawing/2014/main" id="{A2B6AFD9-4A29-BEE9-9ECB-C237191BA6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89" y="-273368"/>
            <a:ext cx="1689100" cy="6858000"/>
          </a:xfrm>
          <a:prstGeom prst="rect">
            <a:avLst/>
          </a:prstGeom>
        </p:spPr>
      </p:pic>
      <p:pic>
        <p:nvPicPr>
          <p:cNvPr id="9" name="Picture 8" descr="A blue and black logo&#10;&#10;Description automatically generated">
            <a:extLst>
              <a:ext uri="{FF2B5EF4-FFF2-40B4-BE49-F238E27FC236}">
                <a16:creationId xmlns:a16="http://schemas.microsoft.com/office/drawing/2014/main" id="{02040FA7-9D2B-DA91-ED4B-0F728C83BA4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7954" y="2624428"/>
            <a:ext cx="5842000" cy="1473200"/>
          </a:xfrm>
          <a:prstGeom prst="rect">
            <a:avLst/>
          </a:prstGeom>
        </p:spPr>
      </p:pic>
      <p:sp>
        <p:nvSpPr>
          <p:cNvPr id="10" name="TextBox 9">
            <a:extLst>
              <a:ext uri="{FF2B5EF4-FFF2-40B4-BE49-F238E27FC236}">
                <a16:creationId xmlns:a16="http://schemas.microsoft.com/office/drawing/2014/main" id="{A5F0B0E7-5009-C51F-1C30-DC60E38BE452}"/>
              </a:ext>
            </a:extLst>
          </p:cNvPr>
          <p:cNvSpPr txBox="1"/>
          <p:nvPr userDrawn="1"/>
        </p:nvSpPr>
        <p:spPr>
          <a:xfrm>
            <a:off x="117446" y="6399966"/>
            <a:ext cx="2474752" cy="369332"/>
          </a:xfrm>
          <a:prstGeom prst="rect">
            <a:avLst/>
          </a:prstGeom>
          <a:noFill/>
        </p:spPr>
        <p:txBody>
          <a:bodyPr wrap="square" rtlCol="0">
            <a:spAutoFit/>
          </a:bodyPr>
          <a:lstStyle/>
          <a:p>
            <a:r>
              <a:rPr lang="en-US" b="1" i="0" err="1">
                <a:solidFill>
                  <a:srgbClr val="006E96"/>
                </a:solidFill>
                <a:latin typeface="Montserrat SemiBold" pitchFamily="2" charset="77"/>
              </a:rPr>
              <a:t>www.nric.inl.gov</a:t>
            </a:r>
            <a:endParaRPr lang="en-US" b="1" i="0">
              <a:solidFill>
                <a:srgbClr val="006E96"/>
              </a:solidFill>
              <a:latin typeface="Montserrat SemiBold" pitchFamily="2" charset="77"/>
            </a:endParaRPr>
          </a:p>
        </p:txBody>
      </p:sp>
    </p:spTree>
    <p:extLst>
      <p:ext uri="{BB962C8B-B14F-4D97-AF65-F5344CB8AC3E}">
        <p14:creationId xmlns:p14="http://schemas.microsoft.com/office/powerpoint/2010/main" val="1454014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A black background with a blue rectangle&#10;&#10;Description automatically generated">
            <a:extLst>
              <a:ext uri="{FF2B5EF4-FFF2-40B4-BE49-F238E27FC236}">
                <a16:creationId xmlns:a16="http://schemas.microsoft.com/office/drawing/2014/main" id="{EAA50134-95AE-6258-9DE9-CA1A7D3AD839}"/>
              </a:ext>
            </a:extLst>
          </p:cNvPr>
          <p:cNvPicPr>
            <a:picLocks noChangeAspect="1"/>
          </p:cNvPicPr>
          <p:nvPr userDrawn="1"/>
        </p:nvPicPr>
        <p:blipFill>
          <a:blip r:embed="rId2"/>
          <a:stretch>
            <a:fillRect/>
          </a:stretch>
        </p:blipFill>
        <p:spPr>
          <a:xfrm>
            <a:off x="22858" y="10160"/>
            <a:ext cx="12179302" cy="6858000"/>
          </a:xfrm>
          <a:prstGeom prst="rect">
            <a:avLst/>
          </a:prstGeom>
        </p:spPr>
      </p:pic>
      <p:sp>
        <p:nvSpPr>
          <p:cNvPr id="13" name="Rectangle 12">
            <a:extLst>
              <a:ext uri="{FF2B5EF4-FFF2-40B4-BE49-F238E27FC236}">
                <a16:creationId xmlns:a16="http://schemas.microsoft.com/office/drawing/2014/main" id="{01D77BDC-51B4-7BFA-93FE-CD513CE19BB0}"/>
              </a:ext>
            </a:extLst>
          </p:cNvPr>
          <p:cNvSpPr/>
          <p:nvPr userDrawn="1"/>
        </p:nvSpPr>
        <p:spPr>
          <a:xfrm>
            <a:off x="838200" y="1564060"/>
            <a:ext cx="11353800" cy="717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C8F79-886C-E3D1-8DA9-B5B659C21EA8}"/>
              </a:ext>
            </a:extLst>
          </p:cNvPr>
          <p:cNvSpPr>
            <a:spLocks noGrp="1"/>
          </p:cNvSpPr>
          <p:nvPr>
            <p:ph type="ctrTitle" hasCustomPrompt="1"/>
          </p:nvPr>
        </p:nvSpPr>
        <p:spPr>
          <a:xfrm>
            <a:off x="838200" y="1707460"/>
            <a:ext cx="10515600" cy="1473200"/>
          </a:xfrm>
        </p:spPr>
        <p:txBody>
          <a:bodyPr anchor="b" anchorCtr="0">
            <a:normAutofit/>
          </a:bodyPr>
          <a:lstStyle>
            <a:lvl1pPr algn="l">
              <a:defRPr sz="4800"/>
            </a:lvl1pPr>
          </a:lstStyle>
          <a:p>
            <a:r>
              <a:rPr lang="en-US" dirty="0"/>
              <a:t>Click to Edit Title</a:t>
            </a:r>
          </a:p>
        </p:txBody>
      </p:sp>
      <p:sp>
        <p:nvSpPr>
          <p:cNvPr id="3" name="Subtitle 2">
            <a:extLst>
              <a:ext uri="{FF2B5EF4-FFF2-40B4-BE49-F238E27FC236}">
                <a16:creationId xmlns:a16="http://schemas.microsoft.com/office/drawing/2014/main" id="{EC995D27-82AA-D7E9-B971-AFF3D9817979}"/>
              </a:ext>
            </a:extLst>
          </p:cNvPr>
          <p:cNvSpPr>
            <a:spLocks noGrp="1"/>
          </p:cNvSpPr>
          <p:nvPr>
            <p:ph type="subTitle" idx="1" hasCustomPrompt="1"/>
          </p:nvPr>
        </p:nvSpPr>
        <p:spPr>
          <a:xfrm>
            <a:off x="838200" y="3180660"/>
            <a:ext cx="10515600" cy="547742"/>
          </a:xfrm>
        </p:spPr>
        <p:txBody>
          <a:bodyPr>
            <a:normAutofit/>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Date Placeholder 3">
            <a:extLst>
              <a:ext uri="{FF2B5EF4-FFF2-40B4-BE49-F238E27FC236}">
                <a16:creationId xmlns:a16="http://schemas.microsoft.com/office/drawing/2014/main" id="{68192A0F-918B-AE7B-0F43-A8DA04515DD4}"/>
              </a:ext>
            </a:extLst>
          </p:cNvPr>
          <p:cNvSpPr>
            <a:spLocks noGrp="1"/>
          </p:cNvSpPr>
          <p:nvPr>
            <p:ph type="dt" sz="half" idx="10"/>
          </p:nvPr>
        </p:nvSpPr>
        <p:spPr>
          <a:xfrm>
            <a:off x="838200" y="4380174"/>
            <a:ext cx="2743200" cy="273686"/>
          </a:xfrm>
          <a:prstGeom prst="rect">
            <a:avLst/>
          </a:prstGeom>
        </p:spPr>
        <p:txBody>
          <a:bodyPr/>
          <a:lstStyle>
            <a:lvl1pPr>
              <a:defRPr b="0" i="0">
                <a:solidFill>
                  <a:srgbClr val="006E96"/>
                </a:solidFill>
                <a:latin typeface="Montserrat" pitchFamily="2" charset="77"/>
              </a:defRPr>
            </a:lvl1pPr>
          </a:lstStyle>
          <a:p>
            <a:fld id="{37B08D95-F7CC-8C4C-AE39-0E19FC143803}" type="datetime1">
              <a:rPr lang="en-US" smtClean="0"/>
              <a:t>3/12/2026</a:t>
            </a:fld>
            <a:endParaRPr lang="en-US" dirty="0"/>
          </a:p>
        </p:txBody>
      </p:sp>
      <p:pic>
        <p:nvPicPr>
          <p:cNvPr id="9" name="Picture 8" descr="A blue and black logo&#10;&#10;Description automatically generated">
            <a:extLst>
              <a:ext uri="{FF2B5EF4-FFF2-40B4-BE49-F238E27FC236}">
                <a16:creationId xmlns:a16="http://schemas.microsoft.com/office/drawing/2014/main" id="{66E58200-881B-52C6-1B94-E5FECE221641}"/>
              </a:ext>
            </a:extLst>
          </p:cNvPr>
          <p:cNvPicPr>
            <a:picLocks noChangeAspect="1"/>
          </p:cNvPicPr>
          <p:nvPr userDrawn="1"/>
        </p:nvPicPr>
        <p:blipFill>
          <a:blip r:embed="rId3"/>
          <a:stretch>
            <a:fillRect/>
          </a:stretch>
        </p:blipFill>
        <p:spPr>
          <a:xfrm>
            <a:off x="381000" y="283900"/>
            <a:ext cx="5842000" cy="1473200"/>
          </a:xfrm>
          <a:prstGeom prst="rect">
            <a:avLst/>
          </a:prstGeom>
        </p:spPr>
      </p:pic>
      <p:sp>
        <p:nvSpPr>
          <p:cNvPr id="12" name="Content Placeholder 11">
            <a:extLst>
              <a:ext uri="{FF2B5EF4-FFF2-40B4-BE49-F238E27FC236}">
                <a16:creationId xmlns:a16="http://schemas.microsoft.com/office/drawing/2014/main" id="{FC773D21-A97E-D540-41D2-F1D3A50E589D}"/>
              </a:ext>
            </a:extLst>
          </p:cNvPr>
          <p:cNvSpPr>
            <a:spLocks noGrp="1"/>
          </p:cNvSpPr>
          <p:nvPr>
            <p:ph sz="quarter" idx="11" hasCustomPrompt="1"/>
          </p:nvPr>
        </p:nvSpPr>
        <p:spPr>
          <a:xfrm>
            <a:off x="838200" y="4106488"/>
            <a:ext cx="10515600" cy="273685"/>
          </a:xfrm>
        </p:spPr>
        <p:txBody>
          <a:bodyPr>
            <a:normAutofit/>
          </a:bodyPr>
          <a:lstStyle>
            <a:lvl1pPr marL="0" indent="0" algn="l">
              <a:buFontTx/>
              <a:buNone/>
              <a:defRPr sz="1600" b="1" i="0">
                <a:latin typeface="Montserrat SemiBold" pitchFamily="2" charset="77"/>
              </a:defRPr>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en-US" dirty="0"/>
              <a:t>Presenter</a:t>
            </a:r>
          </a:p>
        </p:txBody>
      </p:sp>
    </p:spTree>
    <p:extLst>
      <p:ext uri="{BB962C8B-B14F-4D97-AF65-F5344CB8AC3E}">
        <p14:creationId xmlns:p14="http://schemas.microsoft.com/office/powerpoint/2010/main" val="91318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descr="A black screen with a blue and white logo&#10;&#10;Description automatically generated">
            <a:extLst>
              <a:ext uri="{FF2B5EF4-FFF2-40B4-BE49-F238E27FC236}">
                <a16:creationId xmlns:a16="http://schemas.microsoft.com/office/drawing/2014/main" id="{77997C9F-319E-B34E-1E9A-CECC09A0CAD3}"/>
              </a:ext>
            </a:extLst>
          </p:cNvPr>
          <p:cNvPicPr>
            <a:picLocks noChangeAspect="1"/>
          </p:cNvPicPr>
          <p:nvPr userDrawn="1"/>
        </p:nvPicPr>
        <p:blipFill>
          <a:blip r:embed="rId2"/>
          <a:stretch>
            <a:fillRect/>
          </a:stretch>
        </p:blipFill>
        <p:spPr>
          <a:xfrm>
            <a:off x="26670" y="10160"/>
            <a:ext cx="12179302" cy="6858000"/>
          </a:xfrm>
          <a:prstGeom prst="rect">
            <a:avLst/>
          </a:prstGeom>
        </p:spPr>
      </p:pic>
      <p:sp>
        <p:nvSpPr>
          <p:cNvPr id="2" name="Title 1">
            <a:extLst>
              <a:ext uri="{FF2B5EF4-FFF2-40B4-BE49-F238E27FC236}">
                <a16:creationId xmlns:a16="http://schemas.microsoft.com/office/drawing/2014/main" id="{8C0E0CB4-09C4-8878-8F65-2E99C481D20A}"/>
              </a:ext>
            </a:extLst>
          </p:cNvPr>
          <p:cNvSpPr>
            <a:spLocks noGrp="1"/>
          </p:cNvSpPr>
          <p:nvPr>
            <p:ph type="title" hasCustomPrompt="1"/>
          </p:nvPr>
        </p:nvSpPr>
        <p:spPr>
          <a:xfrm>
            <a:off x="838200" y="500063"/>
            <a:ext cx="10515600" cy="1196658"/>
          </a:xfrm>
        </p:spPr>
        <p:txBody>
          <a:bodyPr/>
          <a:lstStyle/>
          <a:p>
            <a:r>
              <a:rPr lang="en-US" dirty="0"/>
              <a:t>Click to Edit Title</a:t>
            </a:r>
          </a:p>
        </p:txBody>
      </p:sp>
      <p:sp>
        <p:nvSpPr>
          <p:cNvPr id="3" name="Content Placeholder 2">
            <a:extLst>
              <a:ext uri="{FF2B5EF4-FFF2-40B4-BE49-F238E27FC236}">
                <a16:creationId xmlns:a16="http://schemas.microsoft.com/office/drawing/2014/main" id="{08FB9EE9-831F-2421-FA01-EC85BA6E010D}"/>
              </a:ext>
            </a:extLst>
          </p:cNvPr>
          <p:cNvSpPr>
            <a:spLocks noGrp="1"/>
          </p:cNvSpPr>
          <p:nvPr>
            <p:ph idx="1" hasCustomPrompt="1"/>
          </p:nvPr>
        </p:nvSpPr>
        <p:spPr>
          <a:xfrm>
            <a:off x="838200" y="1778000"/>
            <a:ext cx="10515600" cy="4038010"/>
          </a:xfrm>
        </p:spPr>
        <p:txBody>
          <a:bodyPr/>
          <a:lstStyle/>
          <a:p>
            <a:pPr lvl="0"/>
            <a:r>
              <a:rPr lang="en-US" dirty="0"/>
              <a:t>Click to edit text</a:t>
            </a:r>
          </a:p>
        </p:txBody>
      </p:sp>
      <p:sp>
        <p:nvSpPr>
          <p:cNvPr id="6" name="Slide Number Placeholder 5">
            <a:extLst>
              <a:ext uri="{FF2B5EF4-FFF2-40B4-BE49-F238E27FC236}">
                <a16:creationId xmlns:a16="http://schemas.microsoft.com/office/drawing/2014/main" id="{B33249F2-58AB-46E1-909A-1E4200A71B05}"/>
              </a:ext>
            </a:extLst>
          </p:cNvPr>
          <p:cNvSpPr>
            <a:spLocks noGrp="1"/>
          </p:cNvSpPr>
          <p:nvPr>
            <p:ph type="sldNum" sz="quarter" idx="12"/>
          </p:nvPr>
        </p:nvSpPr>
        <p:spPr>
          <a:xfrm>
            <a:off x="187960" y="6356350"/>
            <a:ext cx="1003300" cy="365125"/>
          </a:xfrm>
          <a:prstGeom prst="rect">
            <a:avLst/>
          </a:prstGeom>
        </p:spPr>
        <p:txBody>
          <a:bodyPr/>
          <a:lstStyle>
            <a:lvl1pPr algn="l">
              <a:defRPr b="0" i="0">
                <a:solidFill>
                  <a:srgbClr val="06BAB3"/>
                </a:solidFill>
                <a:latin typeface="Montserrat" pitchFamily="2" charset="77"/>
              </a:defRPr>
            </a:lvl1pPr>
          </a:lstStyle>
          <a:p>
            <a:fld id="{C9F8A8B4-CBB0-5845-8D8A-6B10FD577CA1}"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1C92DAE5-392C-62C2-BA12-95B12E30E355}"/>
              </a:ext>
            </a:extLst>
          </p:cNvPr>
          <p:cNvPicPr>
            <a:picLocks noChangeAspect="1"/>
          </p:cNvPicPr>
          <p:nvPr userDrawn="1"/>
        </p:nvPicPr>
        <p:blipFill>
          <a:blip r:embed="rId3"/>
          <a:stretch>
            <a:fillRect/>
          </a:stretch>
        </p:blipFill>
        <p:spPr>
          <a:xfrm>
            <a:off x="0" y="-102394"/>
            <a:ext cx="1003300" cy="2971800"/>
          </a:xfrm>
          <a:prstGeom prst="rect">
            <a:avLst/>
          </a:prstGeom>
        </p:spPr>
      </p:pic>
    </p:spTree>
    <p:extLst>
      <p:ext uri="{BB962C8B-B14F-4D97-AF65-F5344CB8AC3E}">
        <p14:creationId xmlns:p14="http://schemas.microsoft.com/office/powerpoint/2010/main" val="3489121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4" name="Picture 13" descr="A black screen with a blue and white logo&#10;&#10;Description automatically generated">
            <a:extLst>
              <a:ext uri="{FF2B5EF4-FFF2-40B4-BE49-F238E27FC236}">
                <a16:creationId xmlns:a16="http://schemas.microsoft.com/office/drawing/2014/main" id="{77997C9F-319E-B34E-1E9A-CECC09A0CAD3}"/>
              </a:ext>
            </a:extLst>
          </p:cNvPr>
          <p:cNvPicPr>
            <a:picLocks noChangeAspect="1"/>
          </p:cNvPicPr>
          <p:nvPr userDrawn="1"/>
        </p:nvPicPr>
        <p:blipFill>
          <a:blip r:embed="rId2"/>
          <a:stretch>
            <a:fillRect/>
          </a:stretch>
        </p:blipFill>
        <p:spPr>
          <a:xfrm>
            <a:off x="26670" y="10160"/>
            <a:ext cx="12179302" cy="6858000"/>
          </a:xfrm>
          <a:prstGeom prst="rect">
            <a:avLst/>
          </a:prstGeom>
        </p:spPr>
      </p:pic>
      <p:sp>
        <p:nvSpPr>
          <p:cNvPr id="2" name="Title 1">
            <a:extLst>
              <a:ext uri="{FF2B5EF4-FFF2-40B4-BE49-F238E27FC236}">
                <a16:creationId xmlns:a16="http://schemas.microsoft.com/office/drawing/2014/main" id="{8C0E0CB4-09C4-8878-8F65-2E99C481D20A}"/>
              </a:ext>
            </a:extLst>
          </p:cNvPr>
          <p:cNvSpPr>
            <a:spLocks noGrp="1"/>
          </p:cNvSpPr>
          <p:nvPr>
            <p:ph type="title" hasCustomPrompt="1"/>
          </p:nvPr>
        </p:nvSpPr>
        <p:spPr>
          <a:xfrm>
            <a:off x="838200" y="500063"/>
            <a:ext cx="10515600" cy="1196658"/>
          </a:xfrm>
        </p:spPr>
        <p:txBody>
          <a:bodyPr/>
          <a:lstStyle/>
          <a:p>
            <a:r>
              <a:rPr lang="en-US" dirty="0"/>
              <a:t>Click to Edit Title</a:t>
            </a:r>
          </a:p>
        </p:txBody>
      </p:sp>
      <p:sp>
        <p:nvSpPr>
          <p:cNvPr id="3" name="Content Placeholder 2">
            <a:extLst>
              <a:ext uri="{FF2B5EF4-FFF2-40B4-BE49-F238E27FC236}">
                <a16:creationId xmlns:a16="http://schemas.microsoft.com/office/drawing/2014/main" id="{08FB9EE9-831F-2421-FA01-EC85BA6E010D}"/>
              </a:ext>
            </a:extLst>
          </p:cNvPr>
          <p:cNvSpPr>
            <a:spLocks noGrp="1"/>
          </p:cNvSpPr>
          <p:nvPr>
            <p:ph idx="1" hasCustomPrompt="1"/>
          </p:nvPr>
        </p:nvSpPr>
        <p:spPr>
          <a:xfrm>
            <a:off x="838200" y="1778000"/>
            <a:ext cx="7669696" cy="4038010"/>
          </a:xfrm>
        </p:spPr>
        <p:txBody>
          <a:bodyPr/>
          <a:lstStyle/>
          <a:p>
            <a:pPr lvl="0"/>
            <a:r>
              <a:rPr lang="en-US" dirty="0"/>
              <a:t>Click to edit text</a:t>
            </a:r>
          </a:p>
        </p:txBody>
      </p:sp>
      <p:sp>
        <p:nvSpPr>
          <p:cNvPr id="6" name="Slide Number Placeholder 5">
            <a:extLst>
              <a:ext uri="{FF2B5EF4-FFF2-40B4-BE49-F238E27FC236}">
                <a16:creationId xmlns:a16="http://schemas.microsoft.com/office/drawing/2014/main" id="{B33249F2-58AB-46E1-909A-1E4200A71B05}"/>
              </a:ext>
            </a:extLst>
          </p:cNvPr>
          <p:cNvSpPr>
            <a:spLocks noGrp="1"/>
          </p:cNvSpPr>
          <p:nvPr>
            <p:ph type="sldNum" sz="quarter" idx="12"/>
          </p:nvPr>
        </p:nvSpPr>
        <p:spPr>
          <a:xfrm>
            <a:off x="187960" y="6356350"/>
            <a:ext cx="1003300" cy="365125"/>
          </a:xfrm>
          <a:prstGeom prst="rect">
            <a:avLst/>
          </a:prstGeom>
        </p:spPr>
        <p:txBody>
          <a:bodyPr/>
          <a:lstStyle>
            <a:lvl1pPr algn="l">
              <a:defRPr b="0" i="0">
                <a:solidFill>
                  <a:srgbClr val="06BAB3"/>
                </a:solidFill>
                <a:latin typeface="Montserrat" pitchFamily="2" charset="77"/>
              </a:defRPr>
            </a:lvl1pPr>
          </a:lstStyle>
          <a:p>
            <a:fld id="{C9F8A8B4-CBB0-5845-8D8A-6B10FD577CA1}"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1C92DAE5-392C-62C2-BA12-95B12E30E355}"/>
              </a:ext>
            </a:extLst>
          </p:cNvPr>
          <p:cNvPicPr>
            <a:picLocks noChangeAspect="1"/>
          </p:cNvPicPr>
          <p:nvPr userDrawn="1"/>
        </p:nvPicPr>
        <p:blipFill>
          <a:blip r:embed="rId3"/>
          <a:stretch>
            <a:fillRect/>
          </a:stretch>
        </p:blipFill>
        <p:spPr>
          <a:xfrm>
            <a:off x="0" y="-102394"/>
            <a:ext cx="1003300" cy="2971800"/>
          </a:xfrm>
          <a:prstGeom prst="rect">
            <a:avLst/>
          </a:prstGeom>
        </p:spPr>
      </p:pic>
      <p:sp>
        <p:nvSpPr>
          <p:cNvPr id="5" name="Picture Placeholder 4">
            <a:extLst>
              <a:ext uri="{FF2B5EF4-FFF2-40B4-BE49-F238E27FC236}">
                <a16:creationId xmlns:a16="http://schemas.microsoft.com/office/drawing/2014/main" id="{85208DCF-F291-DD22-C93F-83246A3DEA59}"/>
              </a:ext>
            </a:extLst>
          </p:cNvPr>
          <p:cNvSpPr>
            <a:spLocks noGrp="1"/>
          </p:cNvSpPr>
          <p:nvPr>
            <p:ph type="pic" sz="quarter" idx="13" hasCustomPrompt="1"/>
          </p:nvPr>
        </p:nvSpPr>
        <p:spPr>
          <a:xfrm>
            <a:off x="8706679" y="1778000"/>
            <a:ext cx="2647122" cy="4038009"/>
          </a:xfrm>
          <a:solidFill>
            <a:schemeClr val="bg2">
              <a:lumMod val="90000"/>
            </a:schemeClr>
          </a:solidFill>
        </p:spPr>
        <p:txBody>
          <a:bodyPr>
            <a:normAutofit/>
          </a:bodyPr>
          <a:lstStyle>
            <a:lvl1pPr marL="0" indent="0" algn="ctr">
              <a:buFontTx/>
              <a:buNone/>
              <a:defRPr sz="2000">
                <a:solidFill>
                  <a:schemeClr val="bg1"/>
                </a:solidFill>
              </a:defRPr>
            </a:lvl1pPr>
          </a:lstStyle>
          <a:p>
            <a:r>
              <a:rPr lang="en-US" dirty="0"/>
              <a:t>Click photo icon below to insert picture</a:t>
            </a:r>
          </a:p>
        </p:txBody>
      </p:sp>
    </p:spTree>
    <p:extLst>
      <p:ext uri="{BB962C8B-B14F-4D97-AF65-F5344CB8AC3E}">
        <p14:creationId xmlns:p14="http://schemas.microsoft.com/office/powerpoint/2010/main" val="1064936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96A2BF-EE1B-1C8B-5521-F1B449F9CA20}"/>
              </a:ext>
            </a:extLst>
          </p:cNvPr>
          <p:cNvSpPr/>
          <p:nvPr userDrawn="1"/>
        </p:nvSpPr>
        <p:spPr>
          <a:xfrm>
            <a:off x="0" y="0"/>
            <a:ext cx="12192000" cy="1690688"/>
          </a:xfrm>
          <a:prstGeom prst="rect">
            <a:avLst/>
          </a:prstGeom>
          <a:solidFill>
            <a:srgbClr val="004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BCC3C1-BB8C-4F16-837A-2F8D01879E7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5352781-BC7E-BEBD-C93B-C6C99D1977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79D8C-CCA5-D899-8FD3-6587745235C6}"/>
              </a:ext>
            </a:extLst>
          </p:cNvPr>
          <p:cNvSpPr>
            <a:spLocks noGrp="1"/>
          </p:cNvSpPr>
          <p:nvPr>
            <p:ph type="dt" sz="half" idx="10"/>
          </p:nvPr>
        </p:nvSpPr>
        <p:spPr/>
        <p:txBody>
          <a:bodyPr/>
          <a:lstStyle/>
          <a:p>
            <a:fld id="{A95F5F63-DBD6-4197-A504-B342C637B469}" type="datetimeFigureOut">
              <a:rPr lang="en-US" smtClean="0"/>
              <a:t>3/12/2026</a:t>
            </a:fld>
            <a:endParaRPr lang="en-US"/>
          </a:p>
        </p:txBody>
      </p:sp>
      <p:sp>
        <p:nvSpPr>
          <p:cNvPr id="5" name="Footer Placeholder 4">
            <a:extLst>
              <a:ext uri="{FF2B5EF4-FFF2-40B4-BE49-F238E27FC236}">
                <a16:creationId xmlns:a16="http://schemas.microsoft.com/office/drawing/2014/main" id="{2A339E4D-EE8D-7CD5-F1AB-2DC62E45E5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7899B-4689-08D5-123B-7FB315D387B2}"/>
              </a:ext>
            </a:extLst>
          </p:cNvPr>
          <p:cNvSpPr>
            <a:spLocks noGrp="1"/>
          </p:cNvSpPr>
          <p:nvPr>
            <p:ph type="sldNum" sz="quarter" idx="12"/>
          </p:nvPr>
        </p:nvSpPr>
        <p:spPr/>
        <p:txBody>
          <a:bodyPr/>
          <a:lstStyle/>
          <a:p>
            <a:fld id="{A93781CB-E12A-4642-B4E7-727B6BB92737}" type="slidenum">
              <a:rPr lang="en-US" smtClean="0"/>
              <a:t>‹#›</a:t>
            </a:fld>
            <a:endParaRPr lang="en-US"/>
          </a:p>
        </p:txBody>
      </p:sp>
    </p:spTree>
    <p:extLst>
      <p:ext uri="{BB962C8B-B14F-4D97-AF65-F5344CB8AC3E}">
        <p14:creationId xmlns:p14="http://schemas.microsoft.com/office/powerpoint/2010/main" val="1908739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4" name="Picture 13" descr="A black screen with a blue and white logo&#10;&#10;Description automatically generated">
            <a:extLst>
              <a:ext uri="{FF2B5EF4-FFF2-40B4-BE49-F238E27FC236}">
                <a16:creationId xmlns:a16="http://schemas.microsoft.com/office/drawing/2014/main" id="{77997C9F-319E-B34E-1E9A-CECC09A0CAD3}"/>
              </a:ext>
            </a:extLst>
          </p:cNvPr>
          <p:cNvPicPr>
            <a:picLocks noChangeAspect="1"/>
          </p:cNvPicPr>
          <p:nvPr userDrawn="1"/>
        </p:nvPicPr>
        <p:blipFill>
          <a:blip r:embed="rId2"/>
          <a:stretch>
            <a:fillRect/>
          </a:stretch>
        </p:blipFill>
        <p:spPr>
          <a:xfrm>
            <a:off x="26670" y="10160"/>
            <a:ext cx="12179302" cy="6858000"/>
          </a:xfrm>
          <a:prstGeom prst="rect">
            <a:avLst/>
          </a:prstGeom>
        </p:spPr>
      </p:pic>
      <p:sp>
        <p:nvSpPr>
          <p:cNvPr id="2" name="Title 1">
            <a:extLst>
              <a:ext uri="{FF2B5EF4-FFF2-40B4-BE49-F238E27FC236}">
                <a16:creationId xmlns:a16="http://schemas.microsoft.com/office/drawing/2014/main" id="{8C0E0CB4-09C4-8878-8F65-2E99C481D20A}"/>
              </a:ext>
            </a:extLst>
          </p:cNvPr>
          <p:cNvSpPr>
            <a:spLocks noGrp="1"/>
          </p:cNvSpPr>
          <p:nvPr>
            <p:ph type="title" hasCustomPrompt="1"/>
          </p:nvPr>
        </p:nvSpPr>
        <p:spPr>
          <a:xfrm>
            <a:off x="838200" y="500063"/>
            <a:ext cx="10516264" cy="1196658"/>
          </a:xfrm>
        </p:spPr>
        <p:txBody>
          <a:bodyPr/>
          <a:lstStyle/>
          <a:p>
            <a:r>
              <a:rPr lang="en-US" dirty="0"/>
              <a:t>Click to Edit Title</a:t>
            </a:r>
          </a:p>
        </p:txBody>
      </p:sp>
      <p:sp>
        <p:nvSpPr>
          <p:cNvPr id="3" name="Content Placeholder 2">
            <a:extLst>
              <a:ext uri="{FF2B5EF4-FFF2-40B4-BE49-F238E27FC236}">
                <a16:creationId xmlns:a16="http://schemas.microsoft.com/office/drawing/2014/main" id="{08FB9EE9-831F-2421-FA01-EC85BA6E010D}"/>
              </a:ext>
            </a:extLst>
          </p:cNvPr>
          <p:cNvSpPr>
            <a:spLocks noGrp="1"/>
          </p:cNvSpPr>
          <p:nvPr>
            <p:ph idx="1" hasCustomPrompt="1"/>
          </p:nvPr>
        </p:nvSpPr>
        <p:spPr>
          <a:xfrm>
            <a:off x="838200" y="1778000"/>
            <a:ext cx="7876430" cy="4038010"/>
          </a:xfrm>
        </p:spPr>
        <p:txBody>
          <a:bodyPr/>
          <a:lstStyle/>
          <a:p>
            <a:pPr lvl="0"/>
            <a:r>
              <a:rPr lang="en-US" dirty="0"/>
              <a:t>Click to edit text</a:t>
            </a:r>
          </a:p>
        </p:txBody>
      </p:sp>
      <p:sp>
        <p:nvSpPr>
          <p:cNvPr id="6" name="Slide Number Placeholder 5">
            <a:extLst>
              <a:ext uri="{FF2B5EF4-FFF2-40B4-BE49-F238E27FC236}">
                <a16:creationId xmlns:a16="http://schemas.microsoft.com/office/drawing/2014/main" id="{B33249F2-58AB-46E1-909A-1E4200A71B05}"/>
              </a:ext>
            </a:extLst>
          </p:cNvPr>
          <p:cNvSpPr>
            <a:spLocks noGrp="1"/>
          </p:cNvSpPr>
          <p:nvPr>
            <p:ph type="sldNum" sz="quarter" idx="12"/>
          </p:nvPr>
        </p:nvSpPr>
        <p:spPr>
          <a:xfrm>
            <a:off x="187960" y="6356350"/>
            <a:ext cx="1003300" cy="365125"/>
          </a:xfrm>
          <a:prstGeom prst="rect">
            <a:avLst/>
          </a:prstGeom>
        </p:spPr>
        <p:txBody>
          <a:bodyPr/>
          <a:lstStyle>
            <a:lvl1pPr algn="l">
              <a:defRPr b="0" i="0">
                <a:solidFill>
                  <a:srgbClr val="06BAB3"/>
                </a:solidFill>
                <a:latin typeface="Montserrat" pitchFamily="2" charset="77"/>
              </a:defRPr>
            </a:lvl1pPr>
          </a:lstStyle>
          <a:p>
            <a:fld id="{C9F8A8B4-CBB0-5845-8D8A-6B10FD577CA1}"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1C92DAE5-392C-62C2-BA12-95B12E30E355}"/>
              </a:ext>
            </a:extLst>
          </p:cNvPr>
          <p:cNvPicPr>
            <a:picLocks noChangeAspect="1"/>
          </p:cNvPicPr>
          <p:nvPr userDrawn="1"/>
        </p:nvPicPr>
        <p:blipFill>
          <a:blip r:embed="rId3"/>
          <a:stretch>
            <a:fillRect/>
          </a:stretch>
        </p:blipFill>
        <p:spPr>
          <a:xfrm>
            <a:off x="0" y="-102394"/>
            <a:ext cx="1003300" cy="2971800"/>
          </a:xfrm>
          <a:prstGeom prst="rect">
            <a:avLst/>
          </a:prstGeom>
        </p:spPr>
      </p:pic>
      <p:sp>
        <p:nvSpPr>
          <p:cNvPr id="4" name="Text Placeholder 4">
            <a:extLst>
              <a:ext uri="{FF2B5EF4-FFF2-40B4-BE49-F238E27FC236}">
                <a16:creationId xmlns:a16="http://schemas.microsoft.com/office/drawing/2014/main" id="{62AF3B47-EC37-9F6B-C2E1-632D2890D153}"/>
              </a:ext>
            </a:extLst>
          </p:cNvPr>
          <p:cNvSpPr>
            <a:spLocks noGrp="1"/>
          </p:cNvSpPr>
          <p:nvPr>
            <p:ph type="body" sz="quarter" idx="13" hasCustomPrompt="1"/>
          </p:nvPr>
        </p:nvSpPr>
        <p:spPr>
          <a:xfrm>
            <a:off x="9129011" y="2398426"/>
            <a:ext cx="2224789" cy="2675224"/>
          </a:xfrm>
        </p:spPr>
        <p:txBody>
          <a:bodyPr anchor="ctr" anchorCtr="1">
            <a:normAutofit/>
          </a:bodyPr>
          <a:lstStyle>
            <a:lvl1pPr marL="0" indent="0" algn="ctr">
              <a:buFontTx/>
              <a:buNone/>
              <a:defRPr sz="2400"/>
            </a:lvl1pPr>
          </a:lstStyle>
          <a:p>
            <a:r>
              <a:rPr lang="en-US" dirty="0"/>
              <a:t>”Click to edit pull quote”</a:t>
            </a:r>
          </a:p>
        </p:txBody>
      </p:sp>
    </p:spTree>
    <p:extLst>
      <p:ext uri="{BB962C8B-B14F-4D97-AF65-F5344CB8AC3E}">
        <p14:creationId xmlns:p14="http://schemas.microsoft.com/office/powerpoint/2010/main" val="402058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D4B6C3-E91E-4371-4023-4213EC66DFB3}"/>
              </a:ext>
            </a:extLst>
          </p:cNvPr>
          <p:cNvSpPr>
            <a:spLocks noGrp="1"/>
          </p:cNvSpPr>
          <p:nvPr>
            <p:ph type="dt" sz="half" idx="10"/>
          </p:nvPr>
        </p:nvSpPr>
        <p:spPr>
          <a:xfrm>
            <a:off x="117446" y="6126280"/>
            <a:ext cx="2072081" cy="273686"/>
          </a:xfrm>
          <a:prstGeom prst="rect">
            <a:avLst/>
          </a:prstGeom>
        </p:spPr>
        <p:txBody>
          <a:bodyPr/>
          <a:lstStyle>
            <a:lvl1pPr algn="l">
              <a:defRPr b="0" i="0">
                <a:solidFill>
                  <a:srgbClr val="006E96"/>
                </a:solidFill>
                <a:latin typeface="Montserrat" pitchFamily="2" charset="77"/>
              </a:defRPr>
            </a:lvl1pPr>
          </a:lstStyle>
          <a:p>
            <a:fld id="{09E8CEDA-214D-A04E-B419-B08C9C09E4E0}" type="datetime1">
              <a:rPr lang="en-US" smtClean="0"/>
              <a:t>3/12/2026</a:t>
            </a:fld>
            <a:endParaRPr lang="en-US" dirty="0"/>
          </a:p>
        </p:txBody>
      </p:sp>
      <p:pic>
        <p:nvPicPr>
          <p:cNvPr id="7" name="Picture 6" descr="A close up of a colorful background&#10;&#10;Description automatically generated">
            <a:extLst>
              <a:ext uri="{FF2B5EF4-FFF2-40B4-BE49-F238E27FC236}">
                <a16:creationId xmlns:a16="http://schemas.microsoft.com/office/drawing/2014/main" id="{A2B6AFD9-4A29-BEE9-9ECB-C237191BA6EC}"/>
              </a:ext>
            </a:extLst>
          </p:cNvPr>
          <p:cNvPicPr>
            <a:picLocks noChangeAspect="1"/>
          </p:cNvPicPr>
          <p:nvPr userDrawn="1"/>
        </p:nvPicPr>
        <p:blipFill>
          <a:blip r:embed="rId2"/>
          <a:stretch>
            <a:fillRect/>
          </a:stretch>
        </p:blipFill>
        <p:spPr>
          <a:xfrm>
            <a:off x="-8389" y="-273368"/>
            <a:ext cx="1689100" cy="6858000"/>
          </a:xfrm>
          <a:prstGeom prst="rect">
            <a:avLst/>
          </a:prstGeom>
        </p:spPr>
      </p:pic>
      <p:pic>
        <p:nvPicPr>
          <p:cNvPr id="9" name="Picture 8" descr="A blue and black logo&#10;&#10;Description automatically generated">
            <a:extLst>
              <a:ext uri="{FF2B5EF4-FFF2-40B4-BE49-F238E27FC236}">
                <a16:creationId xmlns:a16="http://schemas.microsoft.com/office/drawing/2014/main" id="{02040FA7-9D2B-DA91-ED4B-0F728C83BA4D}"/>
              </a:ext>
            </a:extLst>
          </p:cNvPr>
          <p:cNvPicPr>
            <a:picLocks noChangeAspect="1"/>
          </p:cNvPicPr>
          <p:nvPr userDrawn="1"/>
        </p:nvPicPr>
        <p:blipFill>
          <a:blip r:embed="rId3"/>
          <a:stretch>
            <a:fillRect/>
          </a:stretch>
        </p:blipFill>
        <p:spPr>
          <a:xfrm>
            <a:off x="1177954" y="2624428"/>
            <a:ext cx="5842000" cy="1473200"/>
          </a:xfrm>
          <a:prstGeom prst="rect">
            <a:avLst/>
          </a:prstGeom>
        </p:spPr>
      </p:pic>
      <p:sp>
        <p:nvSpPr>
          <p:cNvPr id="10" name="TextBox 9">
            <a:extLst>
              <a:ext uri="{FF2B5EF4-FFF2-40B4-BE49-F238E27FC236}">
                <a16:creationId xmlns:a16="http://schemas.microsoft.com/office/drawing/2014/main" id="{A5F0B0E7-5009-C51F-1C30-DC60E38BE452}"/>
              </a:ext>
            </a:extLst>
          </p:cNvPr>
          <p:cNvSpPr txBox="1"/>
          <p:nvPr userDrawn="1"/>
        </p:nvSpPr>
        <p:spPr>
          <a:xfrm>
            <a:off x="117446" y="6399966"/>
            <a:ext cx="2474752" cy="369332"/>
          </a:xfrm>
          <a:prstGeom prst="rect">
            <a:avLst/>
          </a:prstGeom>
          <a:noFill/>
        </p:spPr>
        <p:txBody>
          <a:bodyPr wrap="square" rtlCol="0">
            <a:spAutoFit/>
          </a:bodyPr>
          <a:lstStyle/>
          <a:p>
            <a:r>
              <a:rPr lang="en-US" b="1" i="0" dirty="0" err="1">
                <a:solidFill>
                  <a:srgbClr val="006E96"/>
                </a:solidFill>
                <a:latin typeface="Montserrat SemiBold" pitchFamily="2" charset="77"/>
              </a:rPr>
              <a:t>www.nric.inl.gov</a:t>
            </a:r>
            <a:endParaRPr lang="en-US" b="1" i="0" dirty="0">
              <a:solidFill>
                <a:srgbClr val="006E96"/>
              </a:solidFill>
              <a:latin typeface="Montserrat SemiBold" pitchFamily="2" charset="77"/>
            </a:endParaRPr>
          </a:p>
        </p:txBody>
      </p:sp>
    </p:spTree>
    <p:extLst>
      <p:ext uri="{BB962C8B-B14F-4D97-AF65-F5344CB8AC3E}">
        <p14:creationId xmlns:p14="http://schemas.microsoft.com/office/powerpoint/2010/main" val="3948248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1FF36F71-E3A6-4638-AC77-B3A32607916F}" type="datetime1">
              <a:rPr lang="en-US" smtClean="0"/>
              <a:t>3/12/2026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2 </a:t>
            </a:r>
          </a:p>
        </p:txBody>
      </p:sp>
    </p:spTree>
    <p:extLst>
      <p:ext uri="{BB962C8B-B14F-4D97-AF65-F5344CB8AC3E}">
        <p14:creationId xmlns:p14="http://schemas.microsoft.com/office/powerpoint/2010/main" val="3887265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A black background with a blue rectangle&#10;&#10;Description automatically generated">
            <a:extLst>
              <a:ext uri="{FF2B5EF4-FFF2-40B4-BE49-F238E27FC236}">
                <a16:creationId xmlns:a16="http://schemas.microsoft.com/office/drawing/2014/main" id="{EAA50134-95AE-6258-9DE9-CA1A7D3AD8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58" y="10160"/>
            <a:ext cx="12179302" cy="6858000"/>
          </a:xfrm>
          <a:prstGeom prst="rect">
            <a:avLst/>
          </a:prstGeom>
        </p:spPr>
      </p:pic>
      <p:sp>
        <p:nvSpPr>
          <p:cNvPr id="13" name="Rectangle 12">
            <a:extLst>
              <a:ext uri="{FF2B5EF4-FFF2-40B4-BE49-F238E27FC236}">
                <a16:creationId xmlns:a16="http://schemas.microsoft.com/office/drawing/2014/main" id="{01D77BDC-51B4-7BFA-93FE-CD513CE19BB0}"/>
              </a:ext>
            </a:extLst>
          </p:cNvPr>
          <p:cNvSpPr/>
          <p:nvPr userDrawn="1"/>
        </p:nvSpPr>
        <p:spPr>
          <a:xfrm>
            <a:off x="838200" y="1564060"/>
            <a:ext cx="11353800" cy="717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C8F79-886C-E3D1-8DA9-B5B659C21EA8}"/>
              </a:ext>
            </a:extLst>
          </p:cNvPr>
          <p:cNvSpPr>
            <a:spLocks noGrp="1"/>
          </p:cNvSpPr>
          <p:nvPr>
            <p:ph type="ctrTitle" hasCustomPrompt="1"/>
          </p:nvPr>
        </p:nvSpPr>
        <p:spPr>
          <a:xfrm>
            <a:off x="838200" y="1707460"/>
            <a:ext cx="10515600" cy="1473200"/>
          </a:xfrm>
        </p:spPr>
        <p:txBody>
          <a:bodyPr anchor="b" anchorCtr="0">
            <a:normAutofit/>
          </a:bodyPr>
          <a:lstStyle>
            <a:lvl1pPr algn="l">
              <a:defRPr sz="4800"/>
            </a:lvl1pPr>
          </a:lstStyle>
          <a:p>
            <a:r>
              <a:rPr lang="en-US" dirty="0"/>
              <a:t>Click to Edit Title</a:t>
            </a:r>
          </a:p>
        </p:txBody>
      </p:sp>
      <p:sp>
        <p:nvSpPr>
          <p:cNvPr id="3" name="Subtitle 2">
            <a:extLst>
              <a:ext uri="{FF2B5EF4-FFF2-40B4-BE49-F238E27FC236}">
                <a16:creationId xmlns:a16="http://schemas.microsoft.com/office/drawing/2014/main" id="{EC995D27-82AA-D7E9-B971-AFF3D9817979}"/>
              </a:ext>
            </a:extLst>
          </p:cNvPr>
          <p:cNvSpPr>
            <a:spLocks noGrp="1"/>
          </p:cNvSpPr>
          <p:nvPr>
            <p:ph type="subTitle" idx="1" hasCustomPrompt="1"/>
          </p:nvPr>
        </p:nvSpPr>
        <p:spPr>
          <a:xfrm>
            <a:off x="838200" y="3180660"/>
            <a:ext cx="10515600" cy="547742"/>
          </a:xfrm>
        </p:spPr>
        <p:txBody>
          <a:bodyPr>
            <a:normAutofit/>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Date Placeholder 3">
            <a:extLst>
              <a:ext uri="{FF2B5EF4-FFF2-40B4-BE49-F238E27FC236}">
                <a16:creationId xmlns:a16="http://schemas.microsoft.com/office/drawing/2014/main" id="{68192A0F-918B-AE7B-0F43-A8DA04515DD4}"/>
              </a:ext>
            </a:extLst>
          </p:cNvPr>
          <p:cNvSpPr>
            <a:spLocks noGrp="1"/>
          </p:cNvSpPr>
          <p:nvPr>
            <p:ph type="dt" sz="half" idx="10"/>
          </p:nvPr>
        </p:nvSpPr>
        <p:spPr>
          <a:xfrm>
            <a:off x="838200" y="4380174"/>
            <a:ext cx="2743200" cy="273686"/>
          </a:xfrm>
          <a:prstGeom prst="rect">
            <a:avLst/>
          </a:prstGeom>
        </p:spPr>
        <p:txBody>
          <a:bodyPr/>
          <a:lstStyle>
            <a:lvl1pPr>
              <a:defRPr b="0" i="0">
                <a:solidFill>
                  <a:srgbClr val="006E96"/>
                </a:solidFill>
                <a:latin typeface="Montserrat" pitchFamily="2" charset="77"/>
              </a:defRPr>
            </a:lvl1pPr>
          </a:lstStyle>
          <a:p>
            <a:fld id="{37B08D95-F7CC-8C4C-AE39-0E19FC143803}" type="datetime1">
              <a:rPr lang="en-US" smtClean="0"/>
              <a:t>3/12/2026</a:t>
            </a:fld>
            <a:endParaRPr lang="en-US" dirty="0"/>
          </a:p>
        </p:txBody>
      </p:sp>
      <p:pic>
        <p:nvPicPr>
          <p:cNvPr id="9" name="Picture 8" descr="A blue and black logo&#10;&#10;Description automatically generated">
            <a:extLst>
              <a:ext uri="{FF2B5EF4-FFF2-40B4-BE49-F238E27FC236}">
                <a16:creationId xmlns:a16="http://schemas.microsoft.com/office/drawing/2014/main" id="{66E58200-881B-52C6-1B94-E5FECE2216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283900"/>
            <a:ext cx="5842000" cy="1473200"/>
          </a:xfrm>
          <a:prstGeom prst="rect">
            <a:avLst/>
          </a:prstGeom>
        </p:spPr>
      </p:pic>
      <p:sp>
        <p:nvSpPr>
          <p:cNvPr id="12" name="Content Placeholder 11">
            <a:extLst>
              <a:ext uri="{FF2B5EF4-FFF2-40B4-BE49-F238E27FC236}">
                <a16:creationId xmlns:a16="http://schemas.microsoft.com/office/drawing/2014/main" id="{FC773D21-A97E-D540-41D2-F1D3A50E589D}"/>
              </a:ext>
            </a:extLst>
          </p:cNvPr>
          <p:cNvSpPr>
            <a:spLocks noGrp="1"/>
          </p:cNvSpPr>
          <p:nvPr>
            <p:ph sz="quarter" idx="11" hasCustomPrompt="1"/>
          </p:nvPr>
        </p:nvSpPr>
        <p:spPr>
          <a:xfrm>
            <a:off x="838200" y="4106488"/>
            <a:ext cx="10515600" cy="273685"/>
          </a:xfrm>
        </p:spPr>
        <p:txBody>
          <a:bodyPr>
            <a:normAutofit/>
          </a:bodyPr>
          <a:lstStyle>
            <a:lvl1pPr marL="0" indent="0" algn="l">
              <a:buFontTx/>
              <a:buNone/>
              <a:defRPr sz="1600" b="1" i="0">
                <a:latin typeface="Montserrat SemiBold" pitchFamily="2" charset="77"/>
              </a:defRPr>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en-US" dirty="0"/>
              <a:t>Presenter</a:t>
            </a:r>
          </a:p>
        </p:txBody>
      </p:sp>
    </p:spTree>
    <p:extLst>
      <p:ext uri="{BB962C8B-B14F-4D97-AF65-F5344CB8AC3E}">
        <p14:creationId xmlns:p14="http://schemas.microsoft.com/office/powerpoint/2010/main" val="4247790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descr="A black screen with a blue and white logo&#10;&#10;Description automatically generated">
            <a:extLst>
              <a:ext uri="{FF2B5EF4-FFF2-40B4-BE49-F238E27FC236}">
                <a16:creationId xmlns:a16="http://schemas.microsoft.com/office/drawing/2014/main" id="{77997C9F-319E-B34E-1E9A-CECC09A0CA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0" y="10160"/>
            <a:ext cx="12179302" cy="6858000"/>
          </a:xfrm>
          <a:prstGeom prst="rect">
            <a:avLst/>
          </a:prstGeom>
        </p:spPr>
      </p:pic>
      <p:sp>
        <p:nvSpPr>
          <p:cNvPr id="2" name="Title 1">
            <a:extLst>
              <a:ext uri="{FF2B5EF4-FFF2-40B4-BE49-F238E27FC236}">
                <a16:creationId xmlns:a16="http://schemas.microsoft.com/office/drawing/2014/main" id="{8C0E0CB4-09C4-8878-8F65-2E99C481D20A}"/>
              </a:ext>
            </a:extLst>
          </p:cNvPr>
          <p:cNvSpPr>
            <a:spLocks noGrp="1"/>
          </p:cNvSpPr>
          <p:nvPr>
            <p:ph type="title" hasCustomPrompt="1"/>
          </p:nvPr>
        </p:nvSpPr>
        <p:spPr>
          <a:xfrm>
            <a:off x="838200" y="500063"/>
            <a:ext cx="10515600" cy="1196658"/>
          </a:xfrm>
        </p:spPr>
        <p:txBody>
          <a:bodyPr/>
          <a:lstStyle/>
          <a:p>
            <a:r>
              <a:rPr lang="en-US" dirty="0"/>
              <a:t>Click to Edit Title</a:t>
            </a:r>
          </a:p>
        </p:txBody>
      </p:sp>
      <p:sp>
        <p:nvSpPr>
          <p:cNvPr id="3" name="Content Placeholder 2">
            <a:extLst>
              <a:ext uri="{FF2B5EF4-FFF2-40B4-BE49-F238E27FC236}">
                <a16:creationId xmlns:a16="http://schemas.microsoft.com/office/drawing/2014/main" id="{08FB9EE9-831F-2421-FA01-EC85BA6E010D}"/>
              </a:ext>
            </a:extLst>
          </p:cNvPr>
          <p:cNvSpPr>
            <a:spLocks noGrp="1"/>
          </p:cNvSpPr>
          <p:nvPr>
            <p:ph idx="1" hasCustomPrompt="1"/>
          </p:nvPr>
        </p:nvSpPr>
        <p:spPr>
          <a:xfrm>
            <a:off x="838200" y="1778000"/>
            <a:ext cx="10515600" cy="4038010"/>
          </a:xfrm>
        </p:spPr>
        <p:txBody>
          <a:bodyPr/>
          <a:lstStyle/>
          <a:p>
            <a:pPr lvl="0"/>
            <a:r>
              <a:rPr lang="en-US" dirty="0"/>
              <a:t>Click to edit text</a:t>
            </a:r>
          </a:p>
        </p:txBody>
      </p:sp>
      <p:sp>
        <p:nvSpPr>
          <p:cNvPr id="6" name="Slide Number Placeholder 5">
            <a:extLst>
              <a:ext uri="{FF2B5EF4-FFF2-40B4-BE49-F238E27FC236}">
                <a16:creationId xmlns:a16="http://schemas.microsoft.com/office/drawing/2014/main" id="{B33249F2-58AB-46E1-909A-1E4200A71B05}"/>
              </a:ext>
            </a:extLst>
          </p:cNvPr>
          <p:cNvSpPr>
            <a:spLocks noGrp="1"/>
          </p:cNvSpPr>
          <p:nvPr>
            <p:ph type="sldNum" sz="quarter" idx="12"/>
          </p:nvPr>
        </p:nvSpPr>
        <p:spPr>
          <a:xfrm>
            <a:off x="187960" y="6356350"/>
            <a:ext cx="1003300" cy="365125"/>
          </a:xfrm>
          <a:prstGeom prst="rect">
            <a:avLst/>
          </a:prstGeom>
        </p:spPr>
        <p:txBody>
          <a:bodyPr/>
          <a:lstStyle>
            <a:lvl1pPr algn="l">
              <a:defRPr b="0" i="0">
                <a:solidFill>
                  <a:srgbClr val="06BAB3"/>
                </a:solidFill>
                <a:latin typeface="Montserrat" pitchFamily="2" charset="77"/>
              </a:defRPr>
            </a:lvl1pPr>
          </a:lstStyle>
          <a:p>
            <a:fld id="{C9F8A8B4-CBB0-5845-8D8A-6B10FD577CA1}"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1C92DAE5-392C-62C2-BA12-95B12E30E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2394"/>
            <a:ext cx="1003300" cy="2971800"/>
          </a:xfrm>
          <a:prstGeom prst="rect">
            <a:avLst/>
          </a:prstGeom>
        </p:spPr>
      </p:pic>
    </p:spTree>
    <p:extLst>
      <p:ext uri="{BB962C8B-B14F-4D97-AF65-F5344CB8AC3E}">
        <p14:creationId xmlns:p14="http://schemas.microsoft.com/office/powerpoint/2010/main" val="672334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4" name="Picture 13" descr="A black screen with a blue and white logo&#10;&#10;Description automatically generated">
            <a:extLst>
              <a:ext uri="{FF2B5EF4-FFF2-40B4-BE49-F238E27FC236}">
                <a16:creationId xmlns:a16="http://schemas.microsoft.com/office/drawing/2014/main" id="{77997C9F-319E-B34E-1E9A-CECC09A0CA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0" y="10160"/>
            <a:ext cx="12179302" cy="6858000"/>
          </a:xfrm>
          <a:prstGeom prst="rect">
            <a:avLst/>
          </a:prstGeom>
        </p:spPr>
      </p:pic>
      <p:sp>
        <p:nvSpPr>
          <p:cNvPr id="2" name="Title 1">
            <a:extLst>
              <a:ext uri="{FF2B5EF4-FFF2-40B4-BE49-F238E27FC236}">
                <a16:creationId xmlns:a16="http://schemas.microsoft.com/office/drawing/2014/main" id="{8C0E0CB4-09C4-8878-8F65-2E99C481D20A}"/>
              </a:ext>
            </a:extLst>
          </p:cNvPr>
          <p:cNvSpPr>
            <a:spLocks noGrp="1"/>
          </p:cNvSpPr>
          <p:nvPr>
            <p:ph type="title" hasCustomPrompt="1"/>
          </p:nvPr>
        </p:nvSpPr>
        <p:spPr>
          <a:xfrm>
            <a:off x="838200" y="500063"/>
            <a:ext cx="10515600" cy="1196658"/>
          </a:xfrm>
        </p:spPr>
        <p:txBody>
          <a:bodyPr/>
          <a:lstStyle/>
          <a:p>
            <a:r>
              <a:rPr lang="en-US" dirty="0"/>
              <a:t>Click to Edit Title</a:t>
            </a:r>
          </a:p>
        </p:txBody>
      </p:sp>
      <p:sp>
        <p:nvSpPr>
          <p:cNvPr id="3" name="Content Placeholder 2">
            <a:extLst>
              <a:ext uri="{FF2B5EF4-FFF2-40B4-BE49-F238E27FC236}">
                <a16:creationId xmlns:a16="http://schemas.microsoft.com/office/drawing/2014/main" id="{08FB9EE9-831F-2421-FA01-EC85BA6E010D}"/>
              </a:ext>
            </a:extLst>
          </p:cNvPr>
          <p:cNvSpPr>
            <a:spLocks noGrp="1"/>
          </p:cNvSpPr>
          <p:nvPr>
            <p:ph idx="1" hasCustomPrompt="1"/>
          </p:nvPr>
        </p:nvSpPr>
        <p:spPr>
          <a:xfrm>
            <a:off x="838200" y="1778000"/>
            <a:ext cx="7669696" cy="4038010"/>
          </a:xfrm>
        </p:spPr>
        <p:txBody>
          <a:bodyPr/>
          <a:lstStyle/>
          <a:p>
            <a:pPr lvl="0"/>
            <a:r>
              <a:rPr lang="en-US" dirty="0"/>
              <a:t>Click to edit text</a:t>
            </a:r>
          </a:p>
        </p:txBody>
      </p:sp>
      <p:sp>
        <p:nvSpPr>
          <p:cNvPr id="6" name="Slide Number Placeholder 5">
            <a:extLst>
              <a:ext uri="{FF2B5EF4-FFF2-40B4-BE49-F238E27FC236}">
                <a16:creationId xmlns:a16="http://schemas.microsoft.com/office/drawing/2014/main" id="{B33249F2-58AB-46E1-909A-1E4200A71B05}"/>
              </a:ext>
            </a:extLst>
          </p:cNvPr>
          <p:cNvSpPr>
            <a:spLocks noGrp="1"/>
          </p:cNvSpPr>
          <p:nvPr>
            <p:ph type="sldNum" sz="quarter" idx="12"/>
          </p:nvPr>
        </p:nvSpPr>
        <p:spPr>
          <a:xfrm>
            <a:off x="187960" y="6356350"/>
            <a:ext cx="1003300" cy="365125"/>
          </a:xfrm>
          <a:prstGeom prst="rect">
            <a:avLst/>
          </a:prstGeom>
        </p:spPr>
        <p:txBody>
          <a:bodyPr/>
          <a:lstStyle>
            <a:lvl1pPr algn="l">
              <a:defRPr b="0" i="0">
                <a:solidFill>
                  <a:srgbClr val="06BAB3"/>
                </a:solidFill>
                <a:latin typeface="Montserrat" pitchFamily="2" charset="77"/>
              </a:defRPr>
            </a:lvl1pPr>
          </a:lstStyle>
          <a:p>
            <a:fld id="{C9F8A8B4-CBB0-5845-8D8A-6B10FD577CA1}"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1C92DAE5-392C-62C2-BA12-95B12E30E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2394"/>
            <a:ext cx="1003300" cy="2971800"/>
          </a:xfrm>
          <a:prstGeom prst="rect">
            <a:avLst/>
          </a:prstGeom>
        </p:spPr>
      </p:pic>
      <p:sp>
        <p:nvSpPr>
          <p:cNvPr id="5" name="Picture Placeholder 4">
            <a:extLst>
              <a:ext uri="{FF2B5EF4-FFF2-40B4-BE49-F238E27FC236}">
                <a16:creationId xmlns:a16="http://schemas.microsoft.com/office/drawing/2014/main" id="{85208DCF-F291-DD22-C93F-83246A3DEA59}"/>
              </a:ext>
            </a:extLst>
          </p:cNvPr>
          <p:cNvSpPr>
            <a:spLocks noGrp="1"/>
          </p:cNvSpPr>
          <p:nvPr>
            <p:ph type="pic" sz="quarter" idx="13" hasCustomPrompt="1"/>
          </p:nvPr>
        </p:nvSpPr>
        <p:spPr>
          <a:xfrm>
            <a:off x="8706679" y="1778000"/>
            <a:ext cx="2647122" cy="4038009"/>
          </a:xfrm>
          <a:solidFill>
            <a:schemeClr val="bg2">
              <a:lumMod val="90000"/>
            </a:schemeClr>
          </a:solidFill>
        </p:spPr>
        <p:txBody>
          <a:bodyPr>
            <a:normAutofit/>
          </a:bodyPr>
          <a:lstStyle>
            <a:lvl1pPr marL="0" indent="0" algn="ctr">
              <a:buFontTx/>
              <a:buNone/>
              <a:defRPr sz="2000">
                <a:solidFill>
                  <a:schemeClr val="bg1"/>
                </a:solidFill>
              </a:defRPr>
            </a:lvl1pPr>
          </a:lstStyle>
          <a:p>
            <a:r>
              <a:rPr lang="en-US" dirty="0"/>
              <a:t>Click photo icon below to insert picture</a:t>
            </a:r>
          </a:p>
        </p:txBody>
      </p:sp>
    </p:spTree>
    <p:extLst>
      <p:ext uri="{BB962C8B-B14F-4D97-AF65-F5344CB8AC3E}">
        <p14:creationId xmlns:p14="http://schemas.microsoft.com/office/powerpoint/2010/main" val="2867086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4" name="Picture 13" descr="A black screen with a blue and white logo&#10;&#10;Description automatically generated">
            <a:extLst>
              <a:ext uri="{FF2B5EF4-FFF2-40B4-BE49-F238E27FC236}">
                <a16:creationId xmlns:a16="http://schemas.microsoft.com/office/drawing/2014/main" id="{77997C9F-319E-B34E-1E9A-CECC09A0CA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0" y="10160"/>
            <a:ext cx="12179302" cy="6858000"/>
          </a:xfrm>
          <a:prstGeom prst="rect">
            <a:avLst/>
          </a:prstGeom>
        </p:spPr>
      </p:pic>
      <p:sp>
        <p:nvSpPr>
          <p:cNvPr id="2" name="Title 1">
            <a:extLst>
              <a:ext uri="{FF2B5EF4-FFF2-40B4-BE49-F238E27FC236}">
                <a16:creationId xmlns:a16="http://schemas.microsoft.com/office/drawing/2014/main" id="{8C0E0CB4-09C4-8878-8F65-2E99C481D20A}"/>
              </a:ext>
            </a:extLst>
          </p:cNvPr>
          <p:cNvSpPr>
            <a:spLocks noGrp="1"/>
          </p:cNvSpPr>
          <p:nvPr>
            <p:ph type="title" hasCustomPrompt="1"/>
          </p:nvPr>
        </p:nvSpPr>
        <p:spPr>
          <a:xfrm>
            <a:off x="838200" y="500063"/>
            <a:ext cx="10516264" cy="1196658"/>
          </a:xfrm>
        </p:spPr>
        <p:txBody>
          <a:bodyPr/>
          <a:lstStyle/>
          <a:p>
            <a:r>
              <a:rPr lang="en-US" dirty="0"/>
              <a:t>Click to Edit Title</a:t>
            </a:r>
          </a:p>
        </p:txBody>
      </p:sp>
      <p:sp>
        <p:nvSpPr>
          <p:cNvPr id="3" name="Content Placeholder 2">
            <a:extLst>
              <a:ext uri="{FF2B5EF4-FFF2-40B4-BE49-F238E27FC236}">
                <a16:creationId xmlns:a16="http://schemas.microsoft.com/office/drawing/2014/main" id="{08FB9EE9-831F-2421-FA01-EC85BA6E010D}"/>
              </a:ext>
            </a:extLst>
          </p:cNvPr>
          <p:cNvSpPr>
            <a:spLocks noGrp="1"/>
          </p:cNvSpPr>
          <p:nvPr>
            <p:ph idx="1" hasCustomPrompt="1"/>
          </p:nvPr>
        </p:nvSpPr>
        <p:spPr>
          <a:xfrm>
            <a:off x="838200" y="1778000"/>
            <a:ext cx="7876430" cy="4038010"/>
          </a:xfrm>
        </p:spPr>
        <p:txBody>
          <a:bodyPr/>
          <a:lstStyle/>
          <a:p>
            <a:pPr lvl="0"/>
            <a:r>
              <a:rPr lang="en-US" dirty="0"/>
              <a:t>Click to edit text</a:t>
            </a:r>
          </a:p>
        </p:txBody>
      </p:sp>
      <p:sp>
        <p:nvSpPr>
          <p:cNvPr id="6" name="Slide Number Placeholder 5">
            <a:extLst>
              <a:ext uri="{FF2B5EF4-FFF2-40B4-BE49-F238E27FC236}">
                <a16:creationId xmlns:a16="http://schemas.microsoft.com/office/drawing/2014/main" id="{B33249F2-58AB-46E1-909A-1E4200A71B05}"/>
              </a:ext>
            </a:extLst>
          </p:cNvPr>
          <p:cNvSpPr>
            <a:spLocks noGrp="1"/>
          </p:cNvSpPr>
          <p:nvPr>
            <p:ph type="sldNum" sz="quarter" idx="12"/>
          </p:nvPr>
        </p:nvSpPr>
        <p:spPr>
          <a:xfrm>
            <a:off x="187960" y="6356350"/>
            <a:ext cx="1003300" cy="365125"/>
          </a:xfrm>
          <a:prstGeom prst="rect">
            <a:avLst/>
          </a:prstGeom>
        </p:spPr>
        <p:txBody>
          <a:bodyPr/>
          <a:lstStyle>
            <a:lvl1pPr algn="l">
              <a:defRPr b="0" i="0">
                <a:solidFill>
                  <a:srgbClr val="06BAB3"/>
                </a:solidFill>
                <a:latin typeface="Montserrat" pitchFamily="2" charset="77"/>
              </a:defRPr>
            </a:lvl1pPr>
          </a:lstStyle>
          <a:p>
            <a:fld id="{C9F8A8B4-CBB0-5845-8D8A-6B10FD577CA1}" type="slidenum">
              <a:rPr lang="en-US" smtClean="0"/>
              <a:pPr/>
              <a:t>‹#›</a:t>
            </a:fld>
            <a:endParaRPr lang="en-US" dirty="0"/>
          </a:p>
        </p:txBody>
      </p:sp>
      <p:pic>
        <p:nvPicPr>
          <p:cNvPr id="8" name="Picture 7" descr="A close up of a logo&#10;&#10;Description automatically generated">
            <a:extLst>
              <a:ext uri="{FF2B5EF4-FFF2-40B4-BE49-F238E27FC236}">
                <a16:creationId xmlns:a16="http://schemas.microsoft.com/office/drawing/2014/main" id="{1C92DAE5-392C-62C2-BA12-95B12E30E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2394"/>
            <a:ext cx="1003300" cy="2971800"/>
          </a:xfrm>
          <a:prstGeom prst="rect">
            <a:avLst/>
          </a:prstGeom>
        </p:spPr>
      </p:pic>
      <p:sp>
        <p:nvSpPr>
          <p:cNvPr id="4" name="Text Placeholder 4">
            <a:extLst>
              <a:ext uri="{FF2B5EF4-FFF2-40B4-BE49-F238E27FC236}">
                <a16:creationId xmlns:a16="http://schemas.microsoft.com/office/drawing/2014/main" id="{62AF3B47-EC37-9F6B-C2E1-632D2890D153}"/>
              </a:ext>
            </a:extLst>
          </p:cNvPr>
          <p:cNvSpPr>
            <a:spLocks noGrp="1"/>
          </p:cNvSpPr>
          <p:nvPr>
            <p:ph type="body" sz="quarter" idx="13" hasCustomPrompt="1"/>
          </p:nvPr>
        </p:nvSpPr>
        <p:spPr>
          <a:xfrm>
            <a:off x="9129011" y="2398426"/>
            <a:ext cx="2224789" cy="2675224"/>
          </a:xfrm>
        </p:spPr>
        <p:txBody>
          <a:bodyPr anchor="ctr" anchorCtr="1">
            <a:normAutofit/>
          </a:bodyPr>
          <a:lstStyle>
            <a:lvl1pPr marL="0" indent="0" algn="ctr">
              <a:buFontTx/>
              <a:buNone/>
              <a:defRPr sz="2400"/>
            </a:lvl1pPr>
          </a:lstStyle>
          <a:p>
            <a:r>
              <a:rPr lang="en-US" dirty="0"/>
              <a:t>”Click to edit pull quote”</a:t>
            </a:r>
          </a:p>
        </p:txBody>
      </p:sp>
    </p:spTree>
    <p:extLst>
      <p:ext uri="{BB962C8B-B14F-4D97-AF65-F5344CB8AC3E}">
        <p14:creationId xmlns:p14="http://schemas.microsoft.com/office/powerpoint/2010/main" val="3010243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D4B6C3-E91E-4371-4023-4213EC66DFB3}"/>
              </a:ext>
            </a:extLst>
          </p:cNvPr>
          <p:cNvSpPr>
            <a:spLocks noGrp="1"/>
          </p:cNvSpPr>
          <p:nvPr>
            <p:ph type="dt" sz="half" idx="10"/>
          </p:nvPr>
        </p:nvSpPr>
        <p:spPr>
          <a:xfrm>
            <a:off x="117446" y="6126280"/>
            <a:ext cx="2072081" cy="273686"/>
          </a:xfrm>
          <a:prstGeom prst="rect">
            <a:avLst/>
          </a:prstGeom>
        </p:spPr>
        <p:txBody>
          <a:bodyPr/>
          <a:lstStyle>
            <a:lvl1pPr algn="l">
              <a:defRPr b="0" i="0">
                <a:solidFill>
                  <a:srgbClr val="006E96"/>
                </a:solidFill>
                <a:latin typeface="Montserrat" pitchFamily="2" charset="77"/>
              </a:defRPr>
            </a:lvl1pPr>
          </a:lstStyle>
          <a:p>
            <a:fld id="{09E8CEDA-214D-A04E-B419-B08C9C09E4E0}" type="datetime1">
              <a:rPr lang="en-US" smtClean="0"/>
              <a:t>3/12/2026</a:t>
            </a:fld>
            <a:endParaRPr lang="en-US" dirty="0"/>
          </a:p>
        </p:txBody>
      </p:sp>
      <p:pic>
        <p:nvPicPr>
          <p:cNvPr id="7" name="Picture 6" descr="A close up of a colorful background&#10;&#10;Description automatically generated">
            <a:extLst>
              <a:ext uri="{FF2B5EF4-FFF2-40B4-BE49-F238E27FC236}">
                <a16:creationId xmlns:a16="http://schemas.microsoft.com/office/drawing/2014/main" id="{A2B6AFD9-4A29-BEE9-9ECB-C237191BA6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89" y="-273368"/>
            <a:ext cx="1689100" cy="6858000"/>
          </a:xfrm>
          <a:prstGeom prst="rect">
            <a:avLst/>
          </a:prstGeom>
        </p:spPr>
      </p:pic>
      <p:pic>
        <p:nvPicPr>
          <p:cNvPr id="9" name="Picture 8" descr="A blue and black logo&#10;&#10;Description automatically generated">
            <a:extLst>
              <a:ext uri="{FF2B5EF4-FFF2-40B4-BE49-F238E27FC236}">
                <a16:creationId xmlns:a16="http://schemas.microsoft.com/office/drawing/2014/main" id="{02040FA7-9D2B-DA91-ED4B-0F728C83BA4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7954" y="2624428"/>
            <a:ext cx="5842000" cy="1473200"/>
          </a:xfrm>
          <a:prstGeom prst="rect">
            <a:avLst/>
          </a:prstGeom>
        </p:spPr>
      </p:pic>
      <p:sp>
        <p:nvSpPr>
          <p:cNvPr id="10" name="TextBox 9">
            <a:extLst>
              <a:ext uri="{FF2B5EF4-FFF2-40B4-BE49-F238E27FC236}">
                <a16:creationId xmlns:a16="http://schemas.microsoft.com/office/drawing/2014/main" id="{A5F0B0E7-5009-C51F-1C30-DC60E38BE452}"/>
              </a:ext>
            </a:extLst>
          </p:cNvPr>
          <p:cNvSpPr txBox="1"/>
          <p:nvPr userDrawn="1"/>
        </p:nvSpPr>
        <p:spPr>
          <a:xfrm>
            <a:off x="117446" y="6399966"/>
            <a:ext cx="2474752" cy="369332"/>
          </a:xfrm>
          <a:prstGeom prst="rect">
            <a:avLst/>
          </a:prstGeom>
          <a:noFill/>
        </p:spPr>
        <p:txBody>
          <a:bodyPr wrap="square" rtlCol="0">
            <a:spAutoFit/>
          </a:bodyPr>
          <a:lstStyle/>
          <a:p>
            <a:r>
              <a:rPr lang="en-US" b="1" i="0" dirty="0" err="1">
                <a:solidFill>
                  <a:srgbClr val="006E96"/>
                </a:solidFill>
                <a:latin typeface="Montserrat SemiBold" pitchFamily="2" charset="77"/>
              </a:rPr>
              <a:t>www.nric.inl.gov</a:t>
            </a:r>
            <a:endParaRPr lang="en-US" b="1" i="0" dirty="0">
              <a:solidFill>
                <a:srgbClr val="006E96"/>
              </a:solidFill>
              <a:latin typeface="Montserrat SemiBold" pitchFamily="2" charset="77"/>
            </a:endParaRPr>
          </a:p>
        </p:txBody>
      </p:sp>
    </p:spTree>
    <p:extLst>
      <p:ext uri="{BB962C8B-B14F-4D97-AF65-F5344CB8AC3E}">
        <p14:creationId xmlns:p14="http://schemas.microsoft.com/office/powerpoint/2010/main" val="435282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6501" y="0"/>
            <a:ext cx="4055498" cy="304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8127999" y="3048000"/>
            <a:ext cx="4064001" cy="2292350"/>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4063999" y="3048000"/>
            <a:ext cx="8136503" cy="2292350"/>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63999" y="3048000"/>
            <a:ext cx="8128000" cy="2292350"/>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8" name="Picture Placeholder 7">
            <a:extLst>
              <a:ext uri="{FF2B5EF4-FFF2-40B4-BE49-F238E27FC236}">
                <a16:creationId xmlns:a16="http://schemas.microsoft.com/office/drawing/2014/main" id="{5BF325BE-2842-ED44-AA94-79CCF33C88A8}"/>
              </a:ext>
            </a:extLst>
          </p:cNvPr>
          <p:cNvSpPr>
            <a:spLocks noGrp="1"/>
          </p:cNvSpPr>
          <p:nvPr>
            <p:ph type="pic" sz="quarter" idx="20" hasCustomPrompt="1"/>
          </p:nvPr>
        </p:nvSpPr>
        <p:spPr>
          <a:xfrm>
            <a:off x="0" y="0"/>
            <a:ext cx="4063436" cy="304800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sp>
        <p:nvSpPr>
          <p:cNvPr id="10" name="Picture Placeholder 9">
            <a:extLst>
              <a:ext uri="{FF2B5EF4-FFF2-40B4-BE49-F238E27FC236}">
                <a16:creationId xmlns:a16="http://schemas.microsoft.com/office/drawing/2014/main" id="{9EFA87F5-C83A-3B48-90C3-9CCEFC50EE66}"/>
              </a:ext>
            </a:extLst>
          </p:cNvPr>
          <p:cNvSpPr>
            <a:spLocks noGrp="1"/>
          </p:cNvSpPr>
          <p:nvPr>
            <p:ph type="pic" sz="quarter" idx="21" hasCustomPrompt="1"/>
          </p:nvPr>
        </p:nvSpPr>
        <p:spPr>
          <a:xfrm>
            <a:off x="0" y="3048000"/>
            <a:ext cx="4062873" cy="229235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4" name="Picture Placeholder 23">
            <a:extLst>
              <a:ext uri="{FF2B5EF4-FFF2-40B4-BE49-F238E27FC236}">
                <a16:creationId xmlns:a16="http://schemas.microsoft.com/office/drawing/2014/main" id="{CC9F1613-35F1-CD4F-A744-961CEC6D1C10}"/>
              </a:ext>
            </a:extLst>
          </p:cNvPr>
          <p:cNvSpPr>
            <a:spLocks noGrp="1"/>
          </p:cNvSpPr>
          <p:nvPr>
            <p:ph type="pic" sz="quarter" idx="22" hasCustomPrompt="1"/>
          </p:nvPr>
        </p:nvSpPr>
        <p:spPr>
          <a:xfrm>
            <a:off x="6354763" y="1331913"/>
            <a:ext cx="1781175" cy="1716087"/>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6" name="Picture Placeholder 25">
            <a:extLst>
              <a:ext uri="{FF2B5EF4-FFF2-40B4-BE49-F238E27FC236}">
                <a16:creationId xmlns:a16="http://schemas.microsoft.com/office/drawing/2014/main" id="{ACB7DC22-1F9C-4749-8B01-3657CB9BF7B6}"/>
              </a:ext>
            </a:extLst>
          </p:cNvPr>
          <p:cNvSpPr>
            <a:spLocks noGrp="1"/>
          </p:cNvSpPr>
          <p:nvPr>
            <p:ph type="pic" sz="quarter" idx="23" hasCustomPrompt="1"/>
          </p:nvPr>
        </p:nvSpPr>
        <p:spPr>
          <a:xfrm>
            <a:off x="6354763" y="0"/>
            <a:ext cx="1781175" cy="1331913"/>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sz="14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30" name="Picture Placeholder 29">
            <a:extLst>
              <a:ext uri="{FF2B5EF4-FFF2-40B4-BE49-F238E27FC236}">
                <a16:creationId xmlns:a16="http://schemas.microsoft.com/office/drawing/2014/main" id="{AFC87A4C-B091-5A49-93B8-4E40D408A178}"/>
              </a:ext>
            </a:extLst>
          </p:cNvPr>
          <p:cNvSpPr>
            <a:spLocks noGrp="1"/>
          </p:cNvSpPr>
          <p:nvPr>
            <p:ph type="pic" sz="quarter" idx="24" hasCustomPrompt="1"/>
          </p:nvPr>
        </p:nvSpPr>
        <p:spPr>
          <a:xfrm>
            <a:off x="4063437" y="0"/>
            <a:ext cx="2291326" cy="3048000"/>
          </a:xfr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marL="0" marR="0" lvl="0" indent="0" algn="l" defTabSz="914400" rtl="0" eaLnBrk="1" fontAlgn="auto" latinLnBrk="0" hangingPunct="1">
              <a:lnSpc>
                <a:spcPct val="90000"/>
              </a:lnSpc>
              <a:spcBef>
                <a:spcPts val="100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8630118" y="1209585"/>
            <a:ext cx="3267075" cy="1392237"/>
          </a:xfrm>
          <a:effectLst>
            <a:outerShdw blurRad="50800" dist="38100" dir="2700000" algn="tl" rotWithShape="0">
              <a:prstClr val="black">
                <a:alpha val="40000"/>
              </a:prstClr>
            </a:outerShdw>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4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DFE1E03C-8669-368F-1363-646E2880B907}"/>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42104746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321813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29F881-D7C4-3718-AFA1-5EC6C3F2335A}"/>
              </a:ext>
            </a:extLst>
          </p:cNvPr>
          <p:cNvSpPr/>
          <p:nvPr userDrawn="1"/>
        </p:nvSpPr>
        <p:spPr>
          <a:xfrm>
            <a:off x="0" y="0"/>
            <a:ext cx="12192000" cy="6858000"/>
          </a:xfrm>
          <a:prstGeom prst="rect">
            <a:avLst/>
          </a:prstGeom>
          <a:solidFill>
            <a:srgbClr val="004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E69D8B-6E8B-4E4B-7F74-9F2DABC11C66}"/>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DB37AAB-801B-9A4D-0017-8B83FD71C3CD}"/>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A088002-AF5F-1420-612F-A491E665E366}"/>
              </a:ext>
            </a:extLst>
          </p:cNvPr>
          <p:cNvSpPr>
            <a:spLocks noGrp="1"/>
          </p:cNvSpPr>
          <p:nvPr>
            <p:ph type="dt" sz="half" idx="10"/>
          </p:nvPr>
        </p:nvSpPr>
        <p:spPr/>
        <p:txBody>
          <a:bodyPr/>
          <a:lstStyle>
            <a:lvl1pPr>
              <a:defRPr>
                <a:solidFill>
                  <a:schemeClr val="bg1"/>
                </a:solidFill>
              </a:defRPr>
            </a:lvl1pPr>
          </a:lstStyle>
          <a:p>
            <a:fld id="{A95F5F63-DBD6-4197-A504-B342C637B469}" type="datetimeFigureOut">
              <a:rPr lang="en-US" smtClean="0"/>
              <a:pPr/>
              <a:t>3/12/2026</a:t>
            </a:fld>
            <a:endParaRPr lang="en-US" dirty="0"/>
          </a:p>
        </p:txBody>
      </p:sp>
      <p:sp>
        <p:nvSpPr>
          <p:cNvPr id="5" name="Footer Placeholder 4">
            <a:extLst>
              <a:ext uri="{FF2B5EF4-FFF2-40B4-BE49-F238E27FC236}">
                <a16:creationId xmlns:a16="http://schemas.microsoft.com/office/drawing/2014/main" id="{2AE9FD31-4750-5206-4793-BB4FEDB0A873}"/>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C47D42D4-5A2C-8AC1-7507-47145FD0EDE5}"/>
              </a:ext>
            </a:extLst>
          </p:cNvPr>
          <p:cNvSpPr>
            <a:spLocks noGrp="1"/>
          </p:cNvSpPr>
          <p:nvPr>
            <p:ph type="sldNum" sz="quarter" idx="12"/>
          </p:nvPr>
        </p:nvSpPr>
        <p:spPr/>
        <p:txBody>
          <a:bodyPr/>
          <a:lstStyle>
            <a:lvl1pPr>
              <a:defRPr>
                <a:solidFill>
                  <a:schemeClr val="bg1"/>
                </a:solidFill>
              </a:defRPr>
            </a:lvl1pPr>
          </a:lstStyle>
          <a:p>
            <a:fld id="{A93781CB-E12A-4642-B4E7-727B6BB92737}" type="slidenum">
              <a:rPr lang="en-US" smtClean="0"/>
              <a:pPr/>
              <a:t>‹#›</a:t>
            </a:fld>
            <a:endParaRPr lang="en-US" dirty="0"/>
          </a:p>
        </p:txBody>
      </p:sp>
    </p:spTree>
    <p:extLst>
      <p:ext uri="{BB962C8B-B14F-4D97-AF65-F5344CB8AC3E}">
        <p14:creationId xmlns:p14="http://schemas.microsoft.com/office/powerpoint/2010/main" val="1965914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5306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938213" y="1739901"/>
            <a:ext cx="1041558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57115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994326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340345"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938150"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922601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5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72149"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634828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3105488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1663056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938149" y="1739901"/>
            <a:ext cx="670415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1"/>
            <a:ext cx="3726230" cy="62377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871283" y="522288"/>
            <a:ext cx="2919664" cy="4351338"/>
          </a:xfrm>
          <a:prstGeom prst="rect">
            <a:avLst/>
          </a:prstGeom>
        </p:spPr>
        <p:txBody>
          <a:bodyPr>
            <a:normAutofit/>
          </a:bodyPr>
          <a:lstStyle>
            <a:lvl1pPr marL="0" indent="0">
              <a:buFontTx/>
              <a:buNone/>
              <a:defRPr sz="220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938151" y="558602"/>
            <a:ext cx="6704151" cy="1005229"/>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4145558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6843714" y="0"/>
            <a:ext cx="5346699" cy="62377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6335712"/>
            <a:ext cx="121920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6237795"/>
            <a:ext cx="121920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8944584" y="6543675"/>
            <a:ext cx="2768600" cy="12700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6850063" y="0"/>
            <a:ext cx="5340350" cy="907549"/>
          </a:xfrm>
          <a:prstGeom prst="rect">
            <a:avLst/>
          </a:prstGeom>
          <a:noFill/>
        </p:spPr>
        <p:txBody>
          <a:bodyPr lIns="274320" tIns="365760" rIns="274320">
            <a:normAutofit/>
          </a:bodyPr>
          <a:lstStyle>
            <a:lvl1pPr marL="0" indent="0">
              <a:buFontTx/>
              <a:buNone/>
              <a:defRPr sz="3200" b="1" i="0">
                <a:solidFill>
                  <a:schemeClr val="bg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7116947" y="1064712"/>
            <a:ext cx="4598987" cy="4515349"/>
          </a:xfrm>
          <a:prstGeom prst="rect">
            <a:avLst/>
          </a:prstGeom>
        </p:spPr>
        <p:txBody>
          <a:bodyPr lIns="0">
            <a:normAutofit/>
          </a:bodyPr>
          <a:lstStyle>
            <a:lvl1pPr marL="347663" indent="-342900">
              <a:buClr>
                <a:schemeClr val="bg1"/>
              </a:buClr>
              <a:tabLst/>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7CD4A3B-E186-AB40-96C6-355AF9A6FE76}" type="datetimeFigureOut">
              <a:rPr lang="en-US" smtClean="0"/>
              <a:t>3/12/2026</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0"/>
            <a:ext cx="6843714" cy="6228267"/>
          </a:xfrm>
          <a:prstGeom prst="rect">
            <a:avLst/>
          </a:prstGeom>
        </p:spPr>
        <p:txBody>
          <a:bodyPr>
            <a:normAutofit/>
          </a:bodyPr>
          <a:lstStyle>
            <a:lvl1pPr marL="0" indent="0">
              <a:buFontTx/>
              <a:buNone/>
              <a:defRPr sz="22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304049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938150"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9381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27CD4A3B-E186-AB40-96C6-355AF9A6FE76}" type="datetimeFigureOut">
              <a:rPr lang="en-US" smtClean="0"/>
              <a:t>3/12/2026</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672647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7113765-0B31-6BC8-005D-67EA209861C3}"/>
              </a:ext>
            </a:extLst>
          </p:cNvPr>
          <p:cNvSpPr/>
          <p:nvPr userDrawn="1"/>
        </p:nvSpPr>
        <p:spPr>
          <a:xfrm>
            <a:off x="0" y="0"/>
            <a:ext cx="12192000" cy="1690688"/>
          </a:xfrm>
          <a:prstGeom prst="rect">
            <a:avLst/>
          </a:prstGeom>
          <a:solidFill>
            <a:srgbClr val="004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966C0C-21CE-747B-53A1-C76909FCCC5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9487D30-8F88-AF03-F876-86F0DA6EAC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ABC6FD-4658-A2A3-BE4C-500A8800FA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29AFAC-4545-1C7A-7BB8-9A6BFE5155FF}"/>
              </a:ext>
            </a:extLst>
          </p:cNvPr>
          <p:cNvSpPr>
            <a:spLocks noGrp="1"/>
          </p:cNvSpPr>
          <p:nvPr>
            <p:ph type="dt" sz="half" idx="10"/>
          </p:nvPr>
        </p:nvSpPr>
        <p:spPr/>
        <p:txBody>
          <a:bodyPr/>
          <a:lstStyle/>
          <a:p>
            <a:fld id="{A95F5F63-DBD6-4197-A504-B342C637B469}" type="datetimeFigureOut">
              <a:rPr lang="en-US" smtClean="0"/>
              <a:t>3/12/2026</a:t>
            </a:fld>
            <a:endParaRPr lang="en-US"/>
          </a:p>
        </p:txBody>
      </p:sp>
      <p:sp>
        <p:nvSpPr>
          <p:cNvPr id="6" name="Footer Placeholder 5">
            <a:extLst>
              <a:ext uri="{FF2B5EF4-FFF2-40B4-BE49-F238E27FC236}">
                <a16:creationId xmlns:a16="http://schemas.microsoft.com/office/drawing/2014/main" id="{54119253-1C56-5676-29DB-7F37284D3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447F0-9140-8628-1D8E-F39F9228CF0E}"/>
              </a:ext>
            </a:extLst>
          </p:cNvPr>
          <p:cNvSpPr>
            <a:spLocks noGrp="1"/>
          </p:cNvSpPr>
          <p:nvPr>
            <p:ph type="sldNum" sz="quarter" idx="12"/>
          </p:nvPr>
        </p:nvSpPr>
        <p:spPr/>
        <p:txBody>
          <a:bodyPr/>
          <a:lstStyle/>
          <a:p>
            <a:fld id="{A93781CB-E12A-4642-B4E7-727B6BB92737}" type="slidenum">
              <a:rPr lang="en-US" smtClean="0"/>
              <a:t>‹#›</a:t>
            </a:fld>
            <a:endParaRPr lang="en-US"/>
          </a:p>
        </p:txBody>
      </p:sp>
    </p:spTree>
    <p:extLst>
      <p:ext uri="{BB962C8B-B14F-4D97-AF65-F5344CB8AC3E}">
        <p14:creationId xmlns:p14="http://schemas.microsoft.com/office/powerpoint/2010/main" val="2531796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3/12/2026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914712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938150" y="2412999"/>
            <a:ext cx="5081650"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72148" y="2412999"/>
            <a:ext cx="5081651" cy="37639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27CD4A3B-E186-AB40-96C6-355AF9A6FE76}" type="datetimeFigureOut">
              <a:rPr lang="en-US" smtClean="0"/>
              <a:t>3/12/2026</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938213"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70625" y="1589087"/>
            <a:ext cx="5081587" cy="766763"/>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2 </a:t>
            </a:r>
          </a:p>
        </p:txBody>
      </p:sp>
    </p:spTree>
    <p:extLst>
      <p:ext uri="{BB962C8B-B14F-4D97-AF65-F5344CB8AC3E}">
        <p14:creationId xmlns:p14="http://schemas.microsoft.com/office/powerpoint/2010/main" val="553743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6247747"/>
            <a:ext cx="12192000" cy="610252"/>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eb Address">
            <a:extLst>
              <a:ext uri="{FF2B5EF4-FFF2-40B4-BE49-F238E27FC236}">
                <a16:creationId xmlns:a16="http://schemas.microsoft.com/office/drawing/2014/main" id="{53FCC0DF-9440-B040-A076-DF507B404D83}"/>
              </a:ext>
            </a:extLst>
          </p:cNvPr>
          <p:cNvSpPr txBox="1"/>
          <p:nvPr userDrawn="1"/>
        </p:nvSpPr>
        <p:spPr>
          <a:xfrm>
            <a:off x="4100945" y="6417425"/>
            <a:ext cx="3990109" cy="369332"/>
          </a:xfrm>
          <a:prstGeom prst="rect">
            <a:avLst/>
          </a:prstGeom>
          <a:noFill/>
        </p:spPr>
        <p:txBody>
          <a:bodyPr wrap="square" rtlCol="0">
            <a:spAutoFit/>
          </a:bodyPr>
          <a:lstStyle/>
          <a:p>
            <a:pPr algn="ctr"/>
            <a:r>
              <a:rPr lang="en-US" spc="600">
                <a:solidFill>
                  <a:schemeClr val="bg1">
                    <a:alpha val="50000"/>
                  </a:schemeClr>
                </a:solidFill>
                <a:latin typeface="Arial Narrow" panose="020B0604020202020204" pitchFamily="34" charset="0"/>
                <a:cs typeface="Arial Narrow" panose="020B0604020202020204" pitchFamily="34" charset="0"/>
              </a:rPr>
              <a:t>WWW.INL.GOV</a:t>
            </a:r>
          </a:p>
        </p:txBody>
      </p:sp>
      <p:sp>
        <p:nvSpPr>
          <p:cNvPr id="2" name="TextBox 1">
            <a:extLst>
              <a:ext uri="{FF2B5EF4-FFF2-40B4-BE49-F238E27FC236}">
                <a16:creationId xmlns:a16="http://schemas.microsoft.com/office/drawing/2014/main" id="{EC1CEDFD-2A2A-A979-C36F-81DC3530535F}"/>
              </a:ext>
            </a:extLst>
          </p:cNvPr>
          <p:cNvSpPr txBox="1"/>
          <p:nvPr userDrawn="1"/>
        </p:nvSpPr>
        <p:spPr>
          <a:xfrm>
            <a:off x="2078088" y="4839368"/>
            <a:ext cx="8035821" cy="738664"/>
          </a:xfrm>
          <a:prstGeom prst="rect">
            <a:avLst/>
          </a:prstGeom>
          <a:noFill/>
        </p:spPr>
        <p:txBody>
          <a:bodyPr wrap="square" rtlCol="0">
            <a:spAutoFit/>
          </a:bodyPr>
          <a:lstStyle/>
          <a:p>
            <a:pPr algn="ctr"/>
            <a:r>
              <a:rPr lang="en-US" sz="1400" i="1">
                <a:solidFill>
                  <a:schemeClr val="accent6">
                    <a:lumMod val="75000"/>
                  </a:schemeClr>
                </a:solidFill>
              </a:rPr>
              <a:t>Battelle Energy Alliance manages INL for the U.S. Department of Energy’s Office of Nuclear Energy. </a:t>
            </a:r>
            <a:br>
              <a:rPr lang="en-US" sz="1400" i="1">
                <a:solidFill>
                  <a:schemeClr val="accent6">
                    <a:lumMod val="75000"/>
                  </a:schemeClr>
                </a:solidFill>
              </a:rPr>
            </a:br>
            <a:r>
              <a:rPr lang="en-US" sz="1400" i="1">
                <a:solidFill>
                  <a:schemeClr val="accent6">
                    <a:lumMod val="75000"/>
                  </a:schemeClr>
                </a:solidFill>
              </a:rPr>
              <a:t>INL is the nation’s center for nuclear energy research and development, and also performs research </a:t>
            </a:r>
            <a:br>
              <a:rPr lang="en-US" sz="1400" i="1">
                <a:solidFill>
                  <a:schemeClr val="accent6">
                    <a:lumMod val="75000"/>
                  </a:schemeClr>
                </a:solidFill>
              </a:rPr>
            </a:br>
            <a:r>
              <a:rPr lang="en-US" sz="1400" i="1">
                <a:solidFill>
                  <a:schemeClr val="accent6">
                    <a:lumMod val="75000"/>
                  </a:schemeClr>
                </a:solidFill>
              </a:rPr>
              <a:t>in each of DOE’s strategic goal areas: energy, national security, science and the environment.</a:t>
            </a:r>
            <a:endParaRPr lang="en-US" sz="1400">
              <a:solidFill>
                <a:schemeClr val="accent6">
                  <a:lumMod val="75000"/>
                </a:schemeClr>
              </a:solidFill>
            </a:endParaRPr>
          </a:p>
        </p:txBody>
      </p:sp>
      <p:cxnSp>
        <p:nvCxnSpPr>
          <p:cNvPr id="3" name="Straight Connector 2">
            <a:extLst>
              <a:ext uri="{FF2B5EF4-FFF2-40B4-BE49-F238E27FC236}">
                <a16:creationId xmlns:a16="http://schemas.microsoft.com/office/drawing/2014/main" id="{54596F1B-7915-E138-C5AF-50D509ABF502}"/>
              </a:ext>
            </a:extLst>
          </p:cNvPr>
          <p:cNvCxnSpPr/>
          <p:nvPr userDrawn="1"/>
        </p:nvCxnSpPr>
        <p:spPr>
          <a:xfrm>
            <a:off x="2173971" y="4469057"/>
            <a:ext cx="7842040"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6145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6501" y="0"/>
            <a:ext cx="4055498" cy="3048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8127999" y="3048000"/>
            <a:ext cx="4064001" cy="2292350"/>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4063999" y="3048000"/>
            <a:ext cx="8136503" cy="2292350"/>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4063999" y="3048000"/>
            <a:ext cx="8128000" cy="2292350"/>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3600" b="1" i="0">
                <a:solidFill>
                  <a:schemeClr val="bg1"/>
                </a:solidFill>
                <a:latin typeface="Arial" panose="020B0604020202020204" pitchFamily="34" charset="0"/>
                <a:cs typeface="Arial" panose="020B0604020202020204" pitchFamily="34" charset="0"/>
              </a:defRPr>
            </a:lvl1pPr>
            <a:lvl2pPr marL="9525" indent="0">
              <a:buFontTx/>
              <a:buNone/>
              <a:tabLst/>
              <a:defRPr sz="2400">
                <a:solidFill>
                  <a:schemeClr val="bg1"/>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8630118" y="1209585"/>
            <a:ext cx="3267075" cy="1392237"/>
          </a:xfrm>
          <a:effectLst>
            <a:outerShdw blurRad="50800" dist="38100" dir="2700000" algn="tl" rotWithShape="0">
              <a:prstClr val="black">
                <a:alpha val="40000"/>
              </a:prstClr>
            </a:outerShdw>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4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Picture Placeholder 5">
            <a:extLst>
              <a:ext uri="{FF2B5EF4-FFF2-40B4-BE49-F238E27FC236}">
                <a16:creationId xmlns:a16="http://schemas.microsoft.com/office/drawing/2014/main" id="{C7256730-8936-AB40-8754-770CBB5355F1}"/>
              </a:ext>
            </a:extLst>
          </p:cNvPr>
          <p:cNvSpPr>
            <a:spLocks noGrp="1"/>
          </p:cNvSpPr>
          <p:nvPr>
            <p:ph type="pic" sz="quarter" idx="20" hasCustomPrompt="1"/>
          </p:nvPr>
        </p:nvSpPr>
        <p:spPr>
          <a:xfrm>
            <a:off x="4063998" y="1"/>
            <a:ext cx="4064002" cy="3043235"/>
          </a:xfrm>
        </p:spPr>
        <p:txBody>
          <a:bodyPr>
            <a:normAutofit/>
          </a:bodyPr>
          <a:lstStyle>
            <a:lvl1pPr marL="0" indent="0">
              <a:buFontTx/>
              <a:buNone/>
              <a:defRPr sz="18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23" name="Picture Placeholder 5">
            <a:extLst>
              <a:ext uri="{FF2B5EF4-FFF2-40B4-BE49-F238E27FC236}">
                <a16:creationId xmlns:a16="http://schemas.microsoft.com/office/drawing/2014/main" id="{2AC4C69B-9B36-3C4E-8338-B960738E03F5}"/>
              </a:ext>
            </a:extLst>
          </p:cNvPr>
          <p:cNvSpPr>
            <a:spLocks noGrp="1"/>
          </p:cNvSpPr>
          <p:nvPr>
            <p:ph type="pic" sz="quarter" idx="21" hasCustomPrompt="1"/>
          </p:nvPr>
        </p:nvSpPr>
        <p:spPr>
          <a:xfrm>
            <a:off x="-1" y="1"/>
            <a:ext cx="4063997" cy="3043235"/>
          </a:xfrm>
        </p:spPr>
        <p:txBody>
          <a:bodyPr>
            <a:normAutofit/>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pPr lvl="0"/>
            <a:r>
              <a:rPr lang="en-US"/>
              <a:t>Click photo icon below to insert picture</a:t>
            </a:r>
            <a:br>
              <a:rPr lang="en-US"/>
            </a:br>
            <a:r>
              <a:rPr lang="en-US"/>
              <a:t>(if replacing picture, you will have to reset your crop area)</a:t>
            </a:r>
          </a:p>
          <a:p>
            <a:endParaRPr lang="en-US"/>
          </a:p>
        </p:txBody>
      </p:sp>
      <p:sp>
        <p:nvSpPr>
          <p:cNvPr id="25" name="Picture Placeholder 5">
            <a:extLst>
              <a:ext uri="{FF2B5EF4-FFF2-40B4-BE49-F238E27FC236}">
                <a16:creationId xmlns:a16="http://schemas.microsoft.com/office/drawing/2014/main" id="{2CC63D80-3EC6-EA4E-B485-F488BB2C1041}"/>
              </a:ext>
            </a:extLst>
          </p:cNvPr>
          <p:cNvSpPr>
            <a:spLocks noGrp="1"/>
          </p:cNvSpPr>
          <p:nvPr>
            <p:ph type="pic" sz="quarter" idx="22" hasCustomPrompt="1"/>
          </p:nvPr>
        </p:nvSpPr>
        <p:spPr>
          <a:xfrm>
            <a:off x="0" y="3048001"/>
            <a:ext cx="4055496" cy="2287585"/>
          </a:xfrm>
        </p:spPr>
        <p:txBody>
          <a:bodyPr>
            <a:normAutofit/>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18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pic>
        <p:nvPicPr>
          <p:cNvPr id="14" name="Picture 13">
            <a:extLst>
              <a:ext uri="{FF2B5EF4-FFF2-40B4-BE49-F238E27FC236}">
                <a16:creationId xmlns:a16="http://schemas.microsoft.com/office/drawing/2014/main" id="{8EF66818-AB14-6E7F-A60B-AF97E15E4131}"/>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20274708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764"/>
            <a:ext cx="10174777" cy="5379290"/>
          </a:xfrm>
          <a:prstGeom prst="rect">
            <a:avLst/>
          </a:prstGeom>
        </p:spPr>
      </p:pic>
      <p:sp>
        <p:nvSpPr>
          <p:cNvPr id="5" name="Rectangle 4">
            <a:extLst>
              <a:ext uri="{FF2B5EF4-FFF2-40B4-BE49-F238E27FC236}">
                <a16:creationId xmlns:a16="http://schemas.microsoft.com/office/drawing/2014/main" id="{3566EC07-D962-6647-8E4E-0283A02CE19B}"/>
              </a:ext>
            </a:extLst>
          </p:cNvPr>
          <p:cNvSpPr/>
          <p:nvPr userDrawn="1"/>
        </p:nvSpPr>
        <p:spPr>
          <a:xfrm>
            <a:off x="0" y="0"/>
            <a:ext cx="12192000" cy="5479712"/>
          </a:xfrm>
          <a:prstGeom prst="rect">
            <a:avLst/>
          </a:prstGeom>
          <a:gradFill>
            <a:gsLst>
              <a:gs pos="0">
                <a:schemeClr val="bg1">
                  <a:alpha val="0"/>
                </a:schemeClr>
              </a:gs>
              <a:gs pos="7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5340350"/>
            <a:ext cx="12192000" cy="1517650"/>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a:solidFill>
                  <a:schemeClr val="tx2"/>
                </a:solidFill>
                <a:latin typeface="Arial" panose="020B0604020202020204" pitchFamily="34" charset="0"/>
                <a:cs typeface="Arial" panose="020B0604020202020204" pitchFamily="34" charset="0"/>
              </a:defRPr>
            </a:lvl1pPr>
            <a:lvl2pPr marL="9525" indent="0">
              <a:buFontTx/>
              <a:buNone/>
              <a:tabLst/>
              <a:defRPr sz="2400">
                <a:solidFill>
                  <a:schemeClr val="tx2"/>
                </a:solidFill>
                <a:latin typeface="Arial" panose="020B0604020202020204" pitchFamily="34" charset="0"/>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16" name="Text Placeholder 46">
            <a:extLst>
              <a:ext uri="{FF2B5EF4-FFF2-40B4-BE49-F238E27FC236}">
                <a16:creationId xmlns:a16="http://schemas.microsoft.com/office/drawing/2014/main" id="{F11E7C5D-AAED-604F-85A8-6DB539F1F601}"/>
              </a:ext>
            </a:extLst>
          </p:cNvPr>
          <p:cNvSpPr>
            <a:spLocks noGrp="1"/>
          </p:cNvSpPr>
          <p:nvPr>
            <p:ph type="body" sz="quarter" idx="16"/>
          </p:nvPr>
        </p:nvSpPr>
        <p:spPr>
          <a:xfrm>
            <a:off x="670142" y="273297"/>
            <a:ext cx="2541981" cy="1392237"/>
          </a:xfrm>
          <a:effectLst/>
        </p:spPr>
        <p:txBody>
          <a:bodyPr lIns="0" rIns="0" bIns="0" anchor="b" anchorCtr="0">
            <a:noAutofit/>
          </a:bodyPr>
          <a:lstStyle>
            <a:lvl1pPr marL="7938" indent="0">
              <a:buFontTx/>
              <a:buNone/>
              <a:tabLst/>
              <a:defRPr sz="1600" b="1" i="0">
                <a:solidFill>
                  <a:schemeClr val="bg1"/>
                </a:solidFill>
                <a:latin typeface="Arial" panose="020B0604020202020204" pitchFamily="34" charset="0"/>
                <a:cs typeface="Arial" panose="020B0604020202020204" pitchFamily="34" charset="0"/>
              </a:defRPr>
            </a:lvl1pPr>
            <a:lvl2pPr marL="457200" indent="0">
              <a:buFontTx/>
              <a:buNone/>
              <a:defRPr b="0" i="0">
                <a:solidFill>
                  <a:schemeClr val="bg1"/>
                </a:solidFill>
                <a:latin typeface="Myriad Pro Cond" panose="020B0506030403020204" pitchFamily="34" charset="0"/>
              </a:defRPr>
            </a:lvl2pPr>
            <a:lvl3pPr marL="7938" indent="0">
              <a:buFontTx/>
              <a:buNone/>
              <a:tabLst/>
              <a:defRPr sz="1600" b="0" i="0">
                <a:solidFill>
                  <a:schemeClr val="bg1"/>
                </a:solidFill>
                <a:latin typeface="Arial" panose="020B0604020202020204" pitchFamily="34" charset="0"/>
                <a:cs typeface="Arial" panose="020B0604020202020204" pitchFamily="34" charset="0"/>
              </a:defRPr>
            </a:lvl3pPr>
            <a:lvl4pPr marL="1371600" indent="0">
              <a:buFontTx/>
              <a:buNone/>
              <a:defRPr b="0" i="0">
                <a:solidFill>
                  <a:schemeClr val="bg1"/>
                </a:solidFill>
                <a:latin typeface="Myriad Pro Cond" panose="020B0506030403020204" pitchFamily="34" charset="0"/>
              </a:defRPr>
            </a:lvl4pPr>
            <a:lvl5pPr marL="18288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610926E-0A3C-C1B9-33F0-0FCC7333AFB3}"/>
              </a:ext>
            </a:extLst>
          </p:cNvPr>
          <p:cNvPicPr>
            <a:picLocks noChangeAspect="1"/>
          </p:cNvPicPr>
          <p:nvPr userDrawn="1"/>
        </p:nvPicPr>
        <p:blipFill>
          <a:blip r:embed="rId3"/>
          <a:stretch>
            <a:fillRect/>
          </a:stretch>
        </p:blipFill>
        <p:spPr>
          <a:xfrm>
            <a:off x="5804279" y="5913998"/>
            <a:ext cx="5842000" cy="469900"/>
          </a:xfrm>
          <a:prstGeom prst="rect">
            <a:avLst/>
          </a:prstGeom>
        </p:spPr>
      </p:pic>
    </p:spTree>
    <p:extLst>
      <p:ext uri="{BB962C8B-B14F-4D97-AF65-F5344CB8AC3E}">
        <p14:creationId xmlns:p14="http://schemas.microsoft.com/office/powerpoint/2010/main" val="40241134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4" name="Picture 13" descr="A black background with a blue rectangle&#10;&#10;Description automatically generated">
            <a:extLst>
              <a:ext uri="{FF2B5EF4-FFF2-40B4-BE49-F238E27FC236}">
                <a16:creationId xmlns:a16="http://schemas.microsoft.com/office/drawing/2014/main" id="{EAA50134-95AE-6258-9DE9-CA1A7D3AD8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58" y="10160"/>
            <a:ext cx="12179302" cy="6858000"/>
          </a:xfrm>
          <a:prstGeom prst="rect">
            <a:avLst/>
          </a:prstGeom>
        </p:spPr>
      </p:pic>
      <p:sp>
        <p:nvSpPr>
          <p:cNvPr id="13" name="Rectangle 12">
            <a:extLst>
              <a:ext uri="{FF2B5EF4-FFF2-40B4-BE49-F238E27FC236}">
                <a16:creationId xmlns:a16="http://schemas.microsoft.com/office/drawing/2014/main" id="{01D77BDC-51B4-7BFA-93FE-CD513CE19BB0}"/>
              </a:ext>
            </a:extLst>
          </p:cNvPr>
          <p:cNvSpPr/>
          <p:nvPr userDrawn="1"/>
        </p:nvSpPr>
        <p:spPr>
          <a:xfrm>
            <a:off x="838200" y="1564060"/>
            <a:ext cx="11353800" cy="717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2" charset="0"/>
            </a:endParaRPr>
          </a:p>
        </p:txBody>
      </p:sp>
      <p:sp>
        <p:nvSpPr>
          <p:cNvPr id="2" name="Title 1">
            <a:extLst>
              <a:ext uri="{FF2B5EF4-FFF2-40B4-BE49-F238E27FC236}">
                <a16:creationId xmlns:a16="http://schemas.microsoft.com/office/drawing/2014/main" id="{046C8F79-886C-E3D1-8DA9-B5B659C21EA8}"/>
              </a:ext>
            </a:extLst>
          </p:cNvPr>
          <p:cNvSpPr>
            <a:spLocks noGrp="1"/>
          </p:cNvSpPr>
          <p:nvPr>
            <p:ph type="ctrTitle" hasCustomPrompt="1"/>
          </p:nvPr>
        </p:nvSpPr>
        <p:spPr>
          <a:xfrm>
            <a:off x="838200" y="1707460"/>
            <a:ext cx="10515600" cy="1473200"/>
          </a:xfrm>
        </p:spPr>
        <p:txBody>
          <a:bodyPr anchor="b" anchorCtr="0">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EC995D27-82AA-D7E9-B971-AFF3D9817979}"/>
              </a:ext>
            </a:extLst>
          </p:cNvPr>
          <p:cNvSpPr>
            <a:spLocks noGrp="1"/>
          </p:cNvSpPr>
          <p:nvPr>
            <p:ph type="subTitle" idx="1" hasCustomPrompt="1"/>
          </p:nvPr>
        </p:nvSpPr>
        <p:spPr>
          <a:xfrm>
            <a:off x="838200" y="3180660"/>
            <a:ext cx="10515600" cy="547742"/>
          </a:xfrm>
        </p:spPr>
        <p:txBody>
          <a:bodyPr>
            <a:normAutofit/>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7" name="Date Placeholder 3">
            <a:extLst>
              <a:ext uri="{FF2B5EF4-FFF2-40B4-BE49-F238E27FC236}">
                <a16:creationId xmlns:a16="http://schemas.microsoft.com/office/drawing/2014/main" id="{68192A0F-918B-AE7B-0F43-A8DA04515DD4}"/>
              </a:ext>
            </a:extLst>
          </p:cNvPr>
          <p:cNvSpPr>
            <a:spLocks noGrp="1"/>
          </p:cNvSpPr>
          <p:nvPr>
            <p:ph type="dt" sz="half" idx="10"/>
          </p:nvPr>
        </p:nvSpPr>
        <p:spPr>
          <a:xfrm>
            <a:off x="838200" y="4380174"/>
            <a:ext cx="2743200" cy="273686"/>
          </a:xfrm>
          <a:prstGeom prst="rect">
            <a:avLst/>
          </a:prstGeom>
        </p:spPr>
        <p:txBody>
          <a:bodyPr/>
          <a:lstStyle>
            <a:lvl1pPr>
              <a:defRPr b="0" i="0">
                <a:solidFill>
                  <a:srgbClr val="006E96"/>
                </a:solidFill>
                <a:latin typeface="Montserrat" pitchFamily="2" charset="77"/>
              </a:defRPr>
            </a:lvl1pPr>
          </a:lstStyle>
          <a:p>
            <a:endParaRPr lang="en-US"/>
          </a:p>
        </p:txBody>
      </p:sp>
      <p:pic>
        <p:nvPicPr>
          <p:cNvPr id="9" name="Picture 8" descr="A blue and black logo&#10;&#10;Description automatically generated">
            <a:extLst>
              <a:ext uri="{FF2B5EF4-FFF2-40B4-BE49-F238E27FC236}">
                <a16:creationId xmlns:a16="http://schemas.microsoft.com/office/drawing/2014/main" id="{66E58200-881B-52C6-1B94-E5FECE2216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283900"/>
            <a:ext cx="5842000" cy="1473200"/>
          </a:xfrm>
          <a:prstGeom prst="rect">
            <a:avLst/>
          </a:prstGeom>
        </p:spPr>
      </p:pic>
      <p:sp>
        <p:nvSpPr>
          <p:cNvPr id="12" name="Content Placeholder 11">
            <a:extLst>
              <a:ext uri="{FF2B5EF4-FFF2-40B4-BE49-F238E27FC236}">
                <a16:creationId xmlns:a16="http://schemas.microsoft.com/office/drawing/2014/main" id="{FC773D21-A97E-D540-41D2-F1D3A50E589D}"/>
              </a:ext>
            </a:extLst>
          </p:cNvPr>
          <p:cNvSpPr>
            <a:spLocks noGrp="1"/>
          </p:cNvSpPr>
          <p:nvPr>
            <p:ph sz="quarter" idx="11" hasCustomPrompt="1"/>
          </p:nvPr>
        </p:nvSpPr>
        <p:spPr>
          <a:xfrm>
            <a:off x="838200" y="4106488"/>
            <a:ext cx="10515600" cy="273685"/>
          </a:xfrm>
        </p:spPr>
        <p:txBody>
          <a:bodyPr>
            <a:normAutofit/>
          </a:bodyPr>
          <a:lstStyle>
            <a:lvl1pPr marL="0" indent="0" algn="l">
              <a:buFontTx/>
              <a:buNone/>
              <a:defRPr sz="1600" b="1" i="0">
                <a:latin typeface="Montserrat SemiBold" pitchFamily="2" charset="77"/>
              </a:defRPr>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en-US"/>
              <a:t>Presenter</a:t>
            </a:r>
          </a:p>
        </p:txBody>
      </p:sp>
    </p:spTree>
    <p:extLst>
      <p:ext uri="{BB962C8B-B14F-4D97-AF65-F5344CB8AC3E}">
        <p14:creationId xmlns:p14="http://schemas.microsoft.com/office/powerpoint/2010/main" val="26779732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descr="A black background with a blue rectangle&#10;&#10;Description automatically generated">
            <a:extLst>
              <a:ext uri="{FF2B5EF4-FFF2-40B4-BE49-F238E27FC236}">
                <a16:creationId xmlns:a16="http://schemas.microsoft.com/office/drawing/2014/main" id="{EAA50134-95AE-6258-9DE9-CA1A7D3AD83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858" y="10160"/>
            <a:ext cx="12179302" cy="6858000"/>
          </a:xfrm>
          <a:prstGeom prst="rect">
            <a:avLst/>
          </a:prstGeom>
        </p:spPr>
      </p:pic>
      <p:sp>
        <p:nvSpPr>
          <p:cNvPr id="13" name="Rectangle 12">
            <a:extLst>
              <a:ext uri="{FF2B5EF4-FFF2-40B4-BE49-F238E27FC236}">
                <a16:creationId xmlns:a16="http://schemas.microsoft.com/office/drawing/2014/main" id="{01D77BDC-51B4-7BFA-93FE-CD513CE19BB0}"/>
              </a:ext>
            </a:extLst>
          </p:cNvPr>
          <p:cNvSpPr/>
          <p:nvPr userDrawn="1"/>
        </p:nvSpPr>
        <p:spPr>
          <a:xfrm>
            <a:off x="838200" y="1564060"/>
            <a:ext cx="11353800" cy="717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2" charset="0"/>
            </a:endParaRPr>
          </a:p>
        </p:txBody>
      </p:sp>
      <p:sp>
        <p:nvSpPr>
          <p:cNvPr id="2" name="Title 1">
            <a:extLst>
              <a:ext uri="{FF2B5EF4-FFF2-40B4-BE49-F238E27FC236}">
                <a16:creationId xmlns:a16="http://schemas.microsoft.com/office/drawing/2014/main" id="{046C8F79-886C-E3D1-8DA9-B5B659C21EA8}"/>
              </a:ext>
            </a:extLst>
          </p:cNvPr>
          <p:cNvSpPr>
            <a:spLocks noGrp="1"/>
          </p:cNvSpPr>
          <p:nvPr>
            <p:ph type="ctrTitle" hasCustomPrompt="1"/>
          </p:nvPr>
        </p:nvSpPr>
        <p:spPr>
          <a:xfrm>
            <a:off x="838200" y="1707460"/>
            <a:ext cx="10515600" cy="1473200"/>
          </a:xfrm>
        </p:spPr>
        <p:txBody>
          <a:bodyPr anchor="b" anchorCtr="0">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EC995D27-82AA-D7E9-B971-AFF3D9817979}"/>
              </a:ext>
            </a:extLst>
          </p:cNvPr>
          <p:cNvSpPr>
            <a:spLocks noGrp="1"/>
          </p:cNvSpPr>
          <p:nvPr>
            <p:ph type="subTitle" idx="1" hasCustomPrompt="1"/>
          </p:nvPr>
        </p:nvSpPr>
        <p:spPr>
          <a:xfrm>
            <a:off x="838200" y="3180660"/>
            <a:ext cx="10515600" cy="547742"/>
          </a:xfrm>
        </p:spPr>
        <p:txBody>
          <a:bodyPr>
            <a:normAutofit/>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7" name="Date Placeholder 3">
            <a:extLst>
              <a:ext uri="{FF2B5EF4-FFF2-40B4-BE49-F238E27FC236}">
                <a16:creationId xmlns:a16="http://schemas.microsoft.com/office/drawing/2014/main" id="{68192A0F-918B-AE7B-0F43-A8DA04515DD4}"/>
              </a:ext>
            </a:extLst>
          </p:cNvPr>
          <p:cNvSpPr>
            <a:spLocks noGrp="1"/>
          </p:cNvSpPr>
          <p:nvPr>
            <p:ph type="dt" sz="half" idx="10"/>
          </p:nvPr>
        </p:nvSpPr>
        <p:spPr>
          <a:xfrm>
            <a:off x="838200" y="4380174"/>
            <a:ext cx="2743200" cy="273686"/>
          </a:xfrm>
          <a:prstGeom prst="rect">
            <a:avLst/>
          </a:prstGeom>
        </p:spPr>
        <p:txBody>
          <a:bodyPr/>
          <a:lstStyle>
            <a:lvl1pPr>
              <a:defRPr b="0" i="0">
                <a:solidFill>
                  <a:srgbClr val="006E96"/>
                </a:solidFill>
                <a:latin typeface="Montserrat" pitchFamily="2" charset="77"/>
              </a:defRPr>
            </a:lvl1pPr>
          </a:lstStyle>
          <a:p>
            <a:endParaRPr lang="en-US"/>
          </a:p>
        </p:txBody>
      </p:sp>
      <p:pic>
        <p:nvPicPr>
          <p:cNvPr id="9" name="Picture 8" descr="A blue and black logo&#10;&#10;Description automatically generated">
            <a:extLst>
              <a:ext uri="{FF2B5EF4-FFF2-40B4-BE49-F238E27FC236}">
                <a16:creationId xmlns:a16="http://schemas.microsoft.com/office/drawing/2014/main" id="{66E58200-881B-52C6-1B94-E5FECE22164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283900"/>
            <a:ext cx="5842000" cy="1473200"/>
          </a:xfrm>
          <a:prstGeom prst="rect">
            <a:avLst/>
          </a:prstGeom>
        </p:spPr>
      </p:pic>
      <p:sp>
        <p:nvSpPr>
          <p:cNvPr id="12" name="Content Placeholder 11">
            <a:extLst>
              <a:ext uri="{FF2B5EF4-FFF2-40B4-BE49-F238E27FC236}">
                <a16:creationId xmlns:a16="http://schemas.microsoft.com/office/drawing/2014/main" id="{FC773D21-A97E-D540-41D2-F1D3A50E589D}"/>
              </a:ext>
            </a:extLst>
          </p:cNvPr>
          <p:cNvSpPr>
            <a:spLocks noGrp="1"/>
          </p:cNvSpPr>
          <p:nvPr>
            <p:ph sz="quarter" idx="11" hasCustomPrompt="1"/>
          </p:nvPr>
        </p:nvSpPr>
        <p:spPr>
          <a:xfrm>
            <a:off x="838200" y="4106488"/>
            <a:ext cx="10515600" cy="273685"/>
          </a:xfrm>
        </p:spPr>
        <p:txBody>
          <a:bodyPr>
            <a:normAutofit/>
          </a:bodyPr>
          <a:lstStyle>
            <a:lvl1pPr marL="0" indent="0" algn="l">
              <a:buFontTx/>
              <a:buNone/>
              <a:defRPr sz="1600" b="1" i="0">
                <a:latin typeface="Montserrat SemiBold" pitchFamily="2" charset="77"/>
              </a:defRPr>
            </a:lvl1pPr>
            <a:lvl2pPr marL="457200" indent="0" algn="l">
              <a:buFontTx/>
              <a:buNone/>
              <a:defRPr/>
            </a:lvl2pPr>
            <a:lvl3pPr marL="914400" indent="0" algn="l">
              <a:buFontTx/>
              <a:buNone/>
              <a:defRPr/>
            </a:lvl3pPr>
            <a:lvl4pPr marL="1371600" indent="0" algn="l">
              <a:buFontTx/>
              <a:buNone/>
              <a:defRPr/>
            </a:lvl4pPr>
            <a:lvl5pPr marL="1828800" indent="0" algn="l">
              <a:buFontTx/>
              <a:buNone/>
              <a:defRPr/>
            </a:lvl5pPr>
          </a:lstStyle>
          <a:p>
            <a:pPr lvl="0"/>
            <a:r>
              <a:rPr lang="en-US"/>
              <a:t>Presenter</a:t>
            </a:r>
          </a:p>
        </p:txBody>
      </p:sp>
    </p:spTree>
    <p:extLst>
      <p:ext uri="{BB962C8B-B14F-4D97-AF65-F5344CB8AC3E}">
        <p14:creationId xmlns:p14="http://schemas.microsoft.com/office/powerpoint/2010/main" val="4116513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descr="A black screen with a blue and white logo&#10;&#10;Description automatically generated">
            <a:extLst>
              <a:ext uri="{FF2B5EF4-FFF2-40B4-BE49-F238E27FC236}">
                <a16:creationId xmlns:a16="http://schemas.microsoft.com/office/drawing/2014/main" id="{77997C9F-319E-B34E-1E9A-CECC09A0CA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0" y="10160"/>
            <a:ext cx="12179302" cy="6858000"/>
          </a:xfrm>
          <a:prstGeom prst="rect">
            <a:avLst/>
          </a:prstGeom>
        </p:spPr>
      </p:pic>
      <p:sp>
        <p:nvSpPr>
          <p:cNvPr id="2" name="Title 1">
            <a:extLst>
              <a:ext uri="{FF2B5EF4-FFF2-40B4-BE49-F238E27FC236}">
                <a16:creationId xmlns:a16="http://schemas.microsoft.com/office/drawing/2014/main" id="{8C0E0CB4-09C4-8878-8F65-2E99C481D20A}"/>
              </a:ext>
            </a:extLst>
          </p:cNvPr>
          <p:cNvSpPr>
            <a:spLocks noGrp="1"/>
          </p:cNvSpPr>
          <p:nvPr>
            <p:ph type="title" hasCustomPrompt="1"/>
          </p:nvPr>
        </p:nvSpPr>
        <p:spPr>
          <a:xfrm>
            <a:off x="838200" y="500063"/>
            <a:ext cx="10515600" cy="1196658"/>
          </a:xfrm>
        </p:spPr>
        <p:txBody>
          <a:bodyPr/>
          <a:lstStyle/>
          <a:p>
            <a:r>
              <a:rPr lang="en-US"/>
              <a:t>Click to Edit Title</a:t>
            </a:r>
          </a:p>
        </p:txBody>
      </p:sp>
      <p:sp>
        <p:nvSpPr>
          <p:cNvPr id="3" name="Content Placeholder 2">
            <a:extLst>
              <a:ext uri="{FF2B5EF4-FFF2-40B4-BE49-F238E27FC236}">
                <a16:creationId xmlns:a16="http://schemas.microsoft.com/office/drawing/2014/main" id="{08FB9EE9-831F-2421-FA01-EC85BA6E010D}"/>
              </a:ext>
            </a:extLst>
          </p:cNvPr>
          <p:cNvSpPr>
            <a:spLocks noGrp="1"/>
          </p:cNvSpPr>
          <p:nvPr>
            <p:ph idx="1" hasCustomPrompt="1"/>
          </p:nvPr>
        </p:nvSpPr>
        <p:spPr>
          <a:xfrm>
            <a:off x="838200" y="1778000"/>
            <a:ext cx="10515600" cy="4038010"/>
          </a:xfrm>
        </p:spPr>
        <p:txBody>
          <a:bodyPr/>
          <a:lstStyle/>
          <a:p>
            <a:pPr lvl="0"/>
            <a:r>
              <a:rPr lang="en-US"/>
              <a:t>Click to edit text</a:t>
            </a:r>
          </a:p>
        </p:txBody>
      </p:sp>
      <p:sp>
        <p:nvSpPr>
          <p:cNvPr id="6" name="Slide Number Placeholder 5">
            <a:extLst>
              <a:ext uri="{FF2B5EF4-FFF2-40B4-BE49-F238E27FC236}">
                <a16:creationId xmlns:a16="http://schemas.microsoft.com/office/drawing/2014/main" id="{B33249F2-58AB-46E1-909A-1E4200A71B05}"/>
              </a:ext>
            </a:extLst>
          </p:cNvPr>
          <p:cNvSpPr>
            <a:spLocks noGrp="1"/>
          </p:cNvSpPr>
          <p:nvPr>
            <p:ph type="sldNum" sz="quarter" idx="12"/>
          </p:nvPr>
        </p:nvSpPr>
        <p:spPr>
          <a:xfrm>
            <a:off x="187960" y="6356350"/>
            <a:ext cx="1003300" cy="365125"/>
          </a:xfrm>
          <a:prstGeom prst="rect">
            <a:avLst/>
          </a:prstGeom>
        </p:spPr>
        <p:txBody>
          <a:bodyPr/>
          <a:lstStyle>
            <a:lvl1pPr algn="l">
              <a:defRPr b="0" i="0">
                <a:solidFill>
                  <a:srgbClr val="06BAB3"/>
                </a:solidFill>
                <a:latin typeface="Montserrat" pitchFamily="2" charset="77"/>
              </a:defRPr>
            </a:lvl1pPr>
          </a:lstStyle>
          <a:p>
            <a:fld id="{C9F8A8B4-CBB0-5845-8D8A-6B10FD577CA1}"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1C92DAE5-392C-62C2-BA12-95B12E30E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2394"/>
            <a:ext cx="1003300" cy="2971800"/>
          </a:xfrm>
          <a:prstGeom prst="rect">
            <a:avLst/>
          </a:prstGeom>
        </p:spPr>
      </p:pic>
    </p:spTree>
    <p:extLst>
      <p:ext uri="{BB962C8B-B14F-4D97-AF65-F5344CB8AC3E}">
        <p14:creationId xmlns:p14="http://schemas.microsoft.com/office/powerpoint/2010/main" val="918736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4" name="Picture 13" descr="A black screen with a blue and white logo&#10;&#10;Description automatically generated">
            <a:extLst>
              <a:ext uri="{FF2B5EF4-FFF2-40B4-BE49-F238E27FC236}">
                <a16:creationId xmlns:a16="http://schemas.microsoft.com/office/drawing/2014/main" id="{77997C9F-319E-B34E-1E9A-CECC09A0CA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0" y="10160"/>
            <a:ext cx="12179302" cy="6858000"/>
          </a:xfrm>
          <a:prstGeom prst="rect">
            <a:avLst/>
          </a:prstGeom>
        </p:spPr>
      </p:pic>
      <p:sp>
        <p:nvSpPr>
          <p:cNvPr id="2" name="Title 1">
            <a:extLst>
              <a:ext uri="{FF2B5EF4-FFF2-40B4-BE49-F238E27FC236}">
                <a16:creationId xmlns:a16="http://schemas.microsoft.com/office/drawing/2014/main" id="{8C0E0CB4-09C4-8878-8F65-2E99C481D20A}"/>
              </a:ext>
            </a:extLst>
          </p:cNvPr>
          <p:cNvSpPr>
            <a:spLocks noGrp="1"/>
          </p:cNvSpPr>
          <p:nvPr>
            <p:ph type="title" hasCustomPrompt="1"/>
          </p:nvPr>
        </p:nvSpPr>
        <p:spPr>
          <a:xfrm>
            <a:off x="838200" y="500063"/>
            <a:ext cx="10515600" cy="1196658"/>
          </a:xfrm>
        </p:spPr>
        <p:txBody>
          <a:bodyPr/>
          <a:lstStyle/>
          <a:p>
            <a:r>
              <a:rPr lang="en-US"/>
              <a:t>Click to Edit Title</a:t>
            </a:r>
          </a:p>
        </p:txBody>
      </p:sp>
      <p:sp>
        <p:nvSpPr>
          <p:cNvPr id="3" name="Content Placeholder 2">
            <a:extLst>
              <a:ext uri="{FF2B5EF4-FFF2-40B4-BE49-F238E27FC236}">
                <a16:creationId xmlns:a16="http://schemas.microsoft.com/office/drawing/2014/main" id="{08FB9EE9-831F-2421-FA01-EC85BA6E010D}"/>
              </a:ext>
            </a:extLst>
          </p:cNvPr>
          <p:cNvSpPr>
            <a:spLocks noGrp="1"/>
          </p:cNvSpPr>
          <p:nvPr>
            <p:ph idx="1" hasCustomPrompt="1"/>
          </p:nvPr>
        </p:nvSpPr>
        <p:spPr>
          <a:xfrm>
            <a:off x="838200" y="1778000"/>
            <a:ext cx="7669696" cy="4038010"/>
          </a:xfrm>
        </p:spPr>
        <p:txBody>
          <a:bodyPr/>
          <a:lstStyle/>
          <a:p>
            <a:pPr lvl="0"/>
            <a:r>
              <a:rPr lang="en-US"/>
              <a:t>Click to edit text</a:t>
            </a:r>
          </a:p>
        </p:txBody>
      </p:sp>
      <p:sp>
        <p:nvSpPr>
          <p:cNvPr id="6" name="Slide Number Placeholder 5">
            <a:extLst>
              <a:ext uri="{FF2B5EF4-FFF2-40B4-BE49-F238E27FC236}">
                <a16:creationId xmlns:a16="http://schemas.microsoft.com/office/drawing/2014/main" id="{B33249F2-58AB-46E1-909A-1E4200A71B05}"/>
              </a:ext>
            </a:extLst>
          </p:cNvPr>
          <p:cNvSpPr>
            <a:spLocks noGrp="1"/>
          </p:cNvSpPr>
          <p:nvPr>
            <p:ph type="sldNum" sz="quarter" idx="12"/>
          </p:nvPr>
        </p:nvSpPr>
        <p:spPr>
          <a:xfrm>
            <a:off x="187960" y="6356350"/>
            <a:ext cx="1003300" cy="365125"/>
          </a:xfrm>
          <a:prstGeom prst="rect">
            <a:avLst/>
          </a:prstGeom>
        </p:spPr>
        <p:txBody>
          <a:bodyPr/>
          <a:lstStyle>
            <a:lvl1pPr algn="l">
              <a:defRPr b="0" i="0">
                <a:solidFill>
                  <a:srgbClr val="06BAB3"/>
                </a:solidFill>
                <a:latin typeface="Montserrat" pitchFamily="2" charset="77"/>
              </a:defRPr>
            </a:lvl1pPr>
          </a:lstStyle>
          <a:p>
            <a:fld id="{C9F8A8B4-CBB0-5845-8D8A-6B10FD577CA1}"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1C92DAE5-392C-62C2-BA12-95B12E30E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2394"/>
            <a:ext cx="1003300" cy="2971800"/>
          </a:xfrm>
          <a:prstGeom prst="rect">
            <a:avLst/>
          </a:prstGeom>
        </p:spPr>
      </p:pic>
      <p:sp>
        <p:nvSpPr>
          <p:cNvPr id="5" name="Picture Placeholder 4">
            <a:extLst>
              <a:ext uri="{FF2B5EF4-FFF2-40B4-BE49-F238E27FC236}">
                <a16:creationId xmlns:a16="http://schemas.microsoft.com/office/drawing/2014/main" id="{85208DCF-F291-DD22-C93F-83246A3DEA59}"/>
              </a:ext>
            </a:extLst>
          </p:cNvPr>
          <p:cNvSpPr>
            <a:spLocks noGrp="1"/>
          </p:cNvSpPr>
          <p:nvPr>
            <p:ph type="pic" sz="quarter" idx="13" hasCustomPrompt="1"/>
          </p:nvPr>
        </p:nvSpPr>
        <p:spPr>
          <a:xfrm>
            <a:off x="8706679" y="1778000"/>
            <a:ext cx="2647122" cy="4038009"/>
          </a:xfrm>
          <a:solidFill>
            <a:schemeClr val="bg2">
              <a:lumMod val="90000"/>
            </a:schemeClr>
          </a:solidFill>
        </p:spPr>
        <p:txBody>
          <a:bodyPr>
            <a:normAutofit/>
          </a:bodyPr>
          <a:lstStyle>
            <a:lvl1pPr marL="0" indent="0" algn="ctr">
              <a:buFontTx/>
              <a:buNone/>
              <a:defRPr sz="2000">
                <a:solidFill>
                  <a:schemeClr val="bg1"/>
                </a:solidFill>
              </a:defRPr>
            </a:lvl1pPr>
          </a:lstStyle>
          <a:p>
            <a:r>
              <a:rPr lang="en-US"/>
              <a:t>Click photo icon below to insert picture</a:t>
            </a:r>
          </a:p>
        </p:txBody>
      </p:sp>
    </p:spTree>
    <p:extLst>
      <p:ext uri="{BB962C8B-B14F-4D97-AF65-F5344CB8AC3E}">
        <p14:creationId xmlns:p14="http://schemas.microsoft.com/office/powerpoint/2010/main" val="1534359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4" name="Picture 13" descr="A black screen with a blue and white logo&#10;&#10;Description automatically generated">
            <a:extLst>
              <a:ext uri="{FF2B5EF4-FFF2-40B4-BE49-F238E27FC236}">
                <a16:creationId xmlns:a16="http://schemas.microsoft.com/office/drawing/2014/main" id="{77997C9F-319E-B34E-1E9A-CECC09A0CA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0" y="10160"/>
            <a:ext cx="12179302" cy="6858000"/>
          </a:xfrm>
          <a:prstGeom prst="rect">
            <a:avLst/>
          </a:prstGeom>
        </p:spPr>
      </p:pic>
      <p:sp>
        <p:nvSpPr>
          <p:cNvPr id="2" name="Title 1">
            <a:extLst>
              <a:ext uri="{FF2B5EF4-FFF2-40B4-BE49-F238E27FC236}">
                <a16:creationId xmlns:a16="http://schemas.microsoft.com/office/drawing/2014/main" id="{8C0E0CB4-09C4-8878-8F65-2E99C481D20A}"/>
              </a:ext>
            </a:extLst>
          </p:cNvPr>
          <p:cNvSpPr>
            <a:spLocks noGrp="1"/>
          </p:cNvSpPr>
          <p:nvPr>
            <p:ph type="title" hasCustomPrompt="1"/>
          </p:nvPr>
        </p:nvSpPr>
        <p:spPr>
          <a:xfrm>
            <a:off x="838200" y="500063"/>
            <a:ext cx="10516264" cy="1196658"/>
          </a:xfrm>
        </p:spPr>
        <p:txBody>
          <a:bodyPr/>
          <a:lstStyle/>
          <a:p>
            <a:r>
              <a:rPr lang="en-US"/>
              <a:t>Click to Edit Title</a:t>
            </a:r>
          </a:p>
        </p:txBody>
      </p:sp>
      <p:sp>
        <p:nvSpPr>
          <p:cNvPr id="3" name="Content Placeholder 2">
            <a:extLst>
              <a:ext uri="{FF2B5EF4-FFF2-40B4-BE49-F238E27FC236}">
                <a16:creationId xmlns:a16="http://schemas.microsoft.com/office/drawing/2014/main" id="{08FB9EE9-831F-2421-FA01-EC85BA6E010D}"/>
              </a:ext>
            </a:extLst>
          </p:cNvPr>
          <p:cNvSpPr>
            <a:spLocks noGrp="1"/>
          </p:cNvSpPr>
          <p:nvPr>
            <p:ph idx="1" hasCustomPrompt="1"/>
          </p:nvPr>
        </p:nvSpPr>
        <p:spPr>
          <a:xfrm>
            <a:off x="838200" y="1778000"/>
            <a:ext cx="7876430" cy="4038010"/>
          </a:xfrm>
        </p:spPr>
        <p:txBody>
          <a:bodyPr/>
          <a:lstStyle/>
          <a:p>
            <a:pPr lvl="0"/>
            <a:r>
              <a:rPr lang="en-US"/>
              <a:t>Click to edit text</a:t>
            </a:r>
          </a:p>
        </p:txBody>
      </p:sp>
      <p:sp>
        <p:nvSpPr>
          <p:cNvPr id="6" name="Slide Number Placeholder 5">
            <a:extLst>
              <a:ext uri="{FF2B5EF4-FFF2-40B4-BE49-F238E27FC236}">
                <a16:creationId xmlns:a16="http://schemas.microsoft.com/office/drawing/2014/main" id="{B33249F2-58AB-46E1-909A-1E4200A71B05}"/>
              </a:ext>
            </a:extLst>
          </p:cNvPr>
          <p:cNvSpPr>
            <a:spLocks noGrp="1"/>
          </p:cNvSpPr>
          <p:nvPr>
            <p:ph type="sldNum" sz="quarter" idx="12"/>
          </p:nvPr>
        </p:nvSpPr>
        <p:spPr>
          <a:xfrm>
            <a:off x="187960" y="6356350"/>
            <a:ext cx="1003300" cy="365125"/>
          </a:xfrm>
          <a:prstGeom prst="rect">
            <a:avLst/>
          </a:prstGeom>
        </p:spPr>
        <p:txBody>
          <a:bodyPr/>
          <a:lstStyle>
            <a:lvl1pPr algn="l">
              <a:defRPr b="0" i="0">
                <a:solidFill>
                  <a:srgbClr val="06BAB3"/>
                </a:solidFill>
                <a:latin typeface="Montserrat" pitchFamily="2" charset="77"/>
              </a:defRPr>
            </a:lvl1pPr>
          </a:lstStyle>
          <a:p>
            <a:fld id="{C9F8A8B4-CBB0-5845-8D8A-6B10FD577CA1}" type="slidenum">
              <a:rPr lang="en-US" smtClean="0"/>
              <a:pPr/>
              <a:t>‹#›</a:t>
            </a:fld>
            <a:endParaRPr lang="en-US"/>
          </a:p>
        </p:txBody>
      </p:sp>
      <p:pic>
        <p:nvPicPr>
          <p:cNvPr id="8" name="Picture 7" descr="A close up of a logo&#10;&#10;Description automatically generated">
            <a:extLst>
              <a:ext uri="{FF2B5EF4-FFF2-40B4-BE49-F238E27FC236}">
                <a16:creationId xmlns:a16="http://schemas.microsoft.com/office/drawing/2014/main" id="{1C92DAE5-392C-62C2-BA12-95B12E30E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02394"/>
            <a:ext cx="1003300" cy="2971800"/>
          </a:xfrm>
          <a:prstGeom prst="rect">
            <a:avLst/>
          </a:prstGeom>
        </p:spPr>
      </p:pic>
      <p:sp>
        <p:nvSpPr>
          <p:cNvPr id="4" name="Text Placeholder 4">
            <a:extLst>
              <a:ext uri="{FF2B5EF4-FFF2-40B4-BE49-F238E27FC236}">
                <a16:creationId xmlns:a16="http://schemas.microsoft.com/office/drawing/2014/main" id="{62AF3B47-EC37-9F6B-C2E1-632D2890D153}"/>
              </a:ext>
            </a:extLst>
          </p:cNvPr>
          <p:cNvSpPr>
            <a:spLocks noGrp="1"/>
          </p:cNvSpPr>
          <p:nvPr>
            <p:ph type="body" sz="quarter" idx="13" hasCustomPrompt="1"/>
          </p:nvPr>
        </p:nvSpPr>
        <p:spPr>
          <a:xfrm>
            <a:off x="9129011" y="2398426"/>
            <a:ext cx="2224789" cy="2675224"/>
          </a:xfrm>
        </p:spPr>
        <p:txBody>
          <a:bodyPr anchor="ctr" anchorCtr="1">
            <a:normAutofit/>
          </a:bodyPr>
          <a:lstStyle>
            <a:lvl1pPr marL="0" indent="0" algn="ctr">
              <a:buFontTx/>
              <a:buNone/>
              <a:defRPr sz="2400"/>
            </a:lvl1pPr>
          </a:lstStyle>
          <a:p>
            <a:r>
              <a:rPr lang="en-US"/>
              <a:t>”Click to edit pull quote”</a:t>
            </a:r>
          </a:p>
        </p:txBody>
      </p:sp>
    </p:spTree>
    <p:extLst>
      <p:ext uri="{BB962C8B-B14F-4D97-AF65-F5344CB8AC3E}">
        <p14:creationId xmlns:p14="http://schemas.microsoft.com/office/powerpoint/2010/main" val="1042868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D4D527-E0EC-A74E-243D-7A6066EF14B7}"/>
              </a:ext>
            </a:extLst>
          </p:cNvPr>
          <p:cNvSpPr/>
          <p:nvPr userDrawn="1"/>
        </p:nvSpPr>
        <p:spPr>
          <a:xfrm>
            <a:off x="0" y="0"/>
            <a:ext cx="12192000" cy="1690688"/>
          </a:xfrm>
          <a:prstGeom prst="rect">
            <a:avLst/>
          </a:prstGeom>
          <a:solidFill>
            <a:srgbClr val="004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678D59-D493-A1A0-1A6A-4110193CCEB5}"/>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12E8E66-9748-018A-144A-16C005C3E7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8906F-0960-FB4C-A416-5031C21E41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2F255C-FEFD-EB6D-1C80-F951B10C6E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80C388-DEF0-D7E9-34BC-971C4D94B4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1A5249-383B-4B40-620E-80349CF2B6D7}"/>
              </a:ext>
            </a:extLst>
          </p:cNvPr>
          <p:cNvSpPr>
            <a:spLocks noGrp="1"/>
          </p:cNvSpPr>
          <p:nvPr>
            <p:ph type="dt" sz="half" idx="10"/>
          </p:nvPr>
        </p:nvSpPr>
        <p:spPr/>
        <p:txBody>
          <a:bodyPr/>
          <a:lstStyle/>
          <a:p>
            <a:fld id="{A95F5F63-DBD6-4197-A504-B342C637B469}" type="datetimeFigureOut">
              <a:rPr lang="en-US" smtClean="0"/>
              <a:t>3/12/2026</a:t>
            </a:fld>
            <a:endParaRPr lang="en-US"/>
          </a:p>
        </p:txBody>
      </p:sp>
      <p:sp>
        <p:nvSpPr>
          <p:cNvPr id="8" name="Footer Placeholder 7">
            <a:extLst>
              <a:ext uri="{FF2B5EF4-FFF2-40B4-BE49-F238E27FC236}">
                <a16:creationId xmlns:a16="http://schemas.microsoft.com/office/drawing/2014/main" id="{A9E9FBD7-8291-FEB4-D070-E06114A2D0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E1B1A0-CC6A-CDFE-2573-AD4E98218BD1}"/>
              </a:ext>
            </a:extLst>
          </p:cNvPr>
          <p:cNvSpPr>
            <a:spLocks noGrp="1"/>
          </p:cNvSpPr>
          <p:nvPr>
            <p:ph type="sldNum" sz="quarter" idx="12"/>
          </p:nvPr>
        </p:nvSpPr>
        <p:spPr/>
        <p:txBody>
          <a:bodyPr/>
          <a:lstStyle/>
          <a:p>
            <a:fld id="{A93781CB-E12A-4642-B4E7-727B6BB92737}" type="slidenum">
              <a:rPr lang="en-US" smtClean="0"/>
              <a:t>‹#›</a:t>
            </a:fld>
            <a:endParaRPr lang="en-US"/>
          </a:p>
        </p:txBody>
      </p:sp>
    </p:spTree>
    <p:extLst>
      <p:ext uri="{BB962C8B-B14F-4D97-AF65-F5344CB8AC3E}">
        <p14:creationId xmlns:p14="http://schemas.microsoft.com/office/powerpoint/2010/main" val="1221527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D4B6C3-E91E-4371-4023-4213EC66DFB3}"/>
              </a:ext>
            </a:extLst>
          </p:cNvPr>
          <p:cNvSpPr>
            <a:spLocks noGrp="1"/>
          </p:cNvSpPr>
          <p:nvPr>
            <p:ph type="dt" sz="half" idx="10"/>
          </p:nvPr>
        </p:nvSpPr>
        <p:spPr>
          <a:xfrm>
            <a:off x="117446" y="6126280"/>
            <a:ext cx="2072081" cy="273686"/>
          </a:xfrm>
          <a:prstGeom prst="rect">
            <a:avLst/>
          </a:prstGeom>
        </p:spPr>
        <p:txBody>
          <a:bodyPr/>
          <a:lstStyle>
            <a:lvl1pPr algn="l">
              <a:defRPr b="0" i="0">
                <a:solidFill>
                  <a:srgbClr val="006E96"/>
                </a:solidFill>
                <a:latin typeface="Montserrat" pitchFamily="2" charset="77"/>
              </a:defRPr>
            </a:lvl1pPr>
          </a:lstStyle>
          <a:p>
            <a:endParaRPr lang="en-US"/>
          </a:p>
        </p:txBody>
      </p:sp>
      <p:pic>
        <p:nvPicPr>
          <p:cNvPr id="7" name="Picture 6" descr="A close up of a colorful background&#10;&#10;Description automatically generated">
            <a:extLst>
              <a:ext uri="{FF2B5EF4-FFF2-40B4-BE49-F238E27FC236}">
                <a16:creationId xmlns:a16="http://schemas.microsoft.com/office/drawing/2014/main" id="{A2B6AFD9-4A29-BEE9-9ECB-C237191BA6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89" y="-273368"/>
            <a:ext cx="1689100" cy="6858000"/>
          </a:xfrm>
          <a:prstGeom prst="rect">
            <a:avLst/>
          </a:prstGeom>
        </p:spPr>
      </p:pic>
      <p:pic>
        <p:nvPicPr>
          <p:cNvPr id="9" name="Picture 8" descr="A blue and black logo&#10;&#10;Description automatically generated">
            <a:extLst>
              <a:ext uri="{FF2B5EF4-FFF2-40B4-BE49-F238E27FC236}">
                <a16:creationId xmlns:a16="http://schemas.microsoft.com/office/drawing/2014/main" id="{02040FA7-9D2B-DA91-ED4B-0F728C83BA4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77954" y="2624428"/>
            <a:ext cx="5842000" cy="1473200"/>
          </a:xfrm>
          <a:prstGeom prst="rect">
            <a:avLst/>
          </a:prstGeom>
        </p:spPr>
      </p:pic>
      <p:sp>
        <p:nvSpPr>
          <p:cNvPr id="10" name="TextBox 9">
            <a:extLst>
              <a:ext uri="{FF2B5EF4-FFF2-40B4-BE49-F238E27FC236}">
                <a16:creationId xmlns:a16="http://schemas.microsoft.com/office/drawing/2014/main" id="{A5F0B0E7-5009-C51F-1C30-DC60E38BE452}"/>
              </a:ext>
            </a:extLst>
          </p:cNvPr>
          <p:cNvSpPr txBox="1"/>
          <p:nvPr userDrawn="1"/>
        </p:nvSpPr>
        <p:spPr>
          <a:xfrm>
            <a:off x="117446" y="6399966"/>
            <a:ext cx="2474752" cy="369332"/>
          </a:xfrm>
          <a:prstGeom prst="rect">
            <a:avLst/>
          </a:prstGeom>
          <a:noFill/>
        </p:spPr>
        <p:txBody>
          <a:bodyPr wrap="square" rtlCol="0">
            <a:spAutoFit/>
          </a:bodyPr>
          <a:lstStyle/>
          <a:p>
            <a:r>
              <a:rPr lang="en-US" b="1" i="0" err="1">
                <a:solidFill>
                  <a:srgbClr val="006E96"/>
                </a:solidFill>
                <a:latin typeface="Montserrat SemiBold" pitchFamily="2" charset="77"/>
              </a:rPr>
              <a:t>www.nric.inl.gov</a:t>
            </a:r>
            <a:endParaRPr lang="en-US" b="1" i="0">
              <a:solidFill>
                <a:srgbClr val="006E96"/>
              </a:solidFill>
              <a:latin typeface="Montserrat SemiBold" pitchFamily="2" charset="77"/>
            </a:endParaRPr>
          </a:p>
        </p:txBody>
      </p:sp>
    </p:spTree>
    <p:extLst>
      <p:ext uri="{BB962C8B-B14F-4D97-AF65-F5344CB8AC3E}">
        <p14:creationId xmlns:p14="http://schemas.microsoft.com/office/powerpoint/2010/main" val="34023142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319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591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8085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2929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76006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92067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44768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5485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8467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E065E0-20CF-3988-1119-7EB3CF88A221}"/>
              </a:ext>
            </a:extLst>
          </p:cNvPr>
          <p:cNvSpPr/>
          <p:nvPr userDrawn="1"/>
        </p:nvSpPr>
        <p:spPr>
          <a:xfrm>
            <a:off x="0" y="0"/>
            <a:ext cx="12192000" cy="6858000"/>
          </a:xfrm>
          <a:prstGeom prst="rect">
            <a:avLst/>
          </a:prstGeom>
          <a:solidFill>
            <a:srgbClr val="004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A6DB2C-7AF8-64A4-6CD0-916CB6657D63}"/>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213ABD07-3344-D3B0-82D7-4A98E17AA104}"/>
              </a:ext>
            </a:extLst>
          </p:cNvPr>
          <p:cNvSpPr>
            <a:spLocks noGrp="1"/>
          </p:cNvSpPr>
          <p:nvPr>
            <p:ph type="dt" sz="half" idx="10"/>
          </p:nvPr>
        </p:nvSpPr>
        <p:spPr/>
        <p:txBody>
          <a:bodyPr/>
          <a:lstStyle/>
          <a:p>
            <a:fld id="{A95F5F63-DBD6-4197-A504-B342C637B469}" type="datetimeFigureOut">
              <a:rPr lang="en-US" smtClean="0"/>
              <a:t>3/12/2026</a:t>
            </a:fld>
            <a:endParaRPr lang="en-US"/>
          </a:p>
        </p:txBody>
      </p:sp>
      <p:sp>
        <p:nvSpPr>
          <p:cNvPr id="4" name="Footer Placeholder 3">
            <a:extLst>
              <a:ext uri="{FF2B5EF4-FFF2-40B4-BE49-F238E27FC236}">
                <a16:creationId xmlns:a16="http://schemas.microsoft.com/office/drawing/2014/main" id="{0ACFC3EC-A8E3-4F8A-AE56-DFF908C204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CA6ED7-3903-EEF2-9323-BBAAA49A761E}"/>
              </a:ext>
            </a:extLst>
          </p:cNvPr>
          <p:cNvSpPr>
            <a:spLocks noGrp="1"/>
          </p:cNvSpPr>
          <p:nvPr>
            <p:ph type="sldNum" sz="quarter" idx="12"/>
          </p:nvPr>
        </p:nvSpPr>
        <p:spPr/>
        <p:txBody>
          <a:bodyPr/>
          <a:lstStyle/>
          <a:p>
            <a:fld id="{A93781CB-E12A-4642-B4E7-727B6BB92737}" type="slidenum">
              <a:rPr lang="en-US" smtClean="0"/>
              <a:t>‹#›</a:t>
            </a:fld>
            <a:endParaRPr lang="en-US"/>
          </a:p>
        </p:txBody>
      </p:sp>
    </p:spTree>
    <p:extLst>
      <p:ext uri="{BB962C8B-B14F-4D97-AF65-F5344CB8AC3E}">
        <p14:creationId xmlns:p14="http://schemas.microsoft.com/office/powerpoint/2010/main" val="3492301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8318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68704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Blank with Guides">
    <p:spTree>
      <p:nvGrpSpPr>
        <p:cNvPr id="1" name=""/>
        <p:cNvGrpSpPr/>
        <p:nvPr/>
      </p:nvGrpSpPr>
      <p:grpSpPr>
        <a:xfrm>
          <a:off x="0" y="0"/>
          <a:ext cx="0" cy="0"/>
          <a:chOff x="0" y="0"/>
          <a:chExt cx="0" cy="0"/>
        </a:xfrm>
      </p:grpSpPr>
      <p:sp>
        <p:nvSpPr>
          <p:cNvPr id="2" name="Straight Connector 21">
            <a:extLst>
              <a:ext uri="{FF2B5EF4-FFF2-40B4-BE49-F238E27FC236}">
                <a16:creationId xmlns:a16="http://schemas.microsoft.com/office/drawing/2014/main" id="{B1D975B1-54D1-48F1-F43D-10BD74E9AB02}"/>
              </a:ext>
            </a:extLst>
          </p:cNvPr>
          <p:cNvSpPr/>
          <p:nvPr userDrawn="1"/>
        </p:nvSpPr>
        <p:spPr>
          <a:xfrm>
            <a:off x="381000" y="723601"/>
            <a:ext cx="11430000" cy="0"/>
          </a:xfrm>
          <a:prstGeom prst="line">
            <a:avLst/>
          </a:prstGeom>
          <a:ln w="12700">
            <a:solidFill>
              <a:srgbClr val="002060"/>
            </a:solidFill>
            <a:prstDash val="solid"/>
            <a:miter/>
          </a:ln>
        </p:spPr>
        <p:txBody>
          <a:bodyPr tIns="45719" bIns="45719"/>
          <a:lstStyle/>
          <a:p>
            <a:pPr algn="l" defTabSz="914446"/>
            <a:endParaRPr sz="1800" dirty="0">
              <a:solidFill>
                <a:srgbClr val="53565A"/>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Slide Number">
            <a:extLst>
              <a:ext uri="{FF2B5EF4-FFF2-40B4-BE49-F238E27FC236}">
                <a16:creationId xmlns:a16="http://schemas.microsoft.com/office/drawing/2014/main" id="{EA3B9895-2FA0-0F02-5462-4341051913B2}"/>
              </a:ext>
            </a:extLst>
          </p:cNvPr>
          <p:cNvSpPr txBox="1">
            <a:spLocks/>
          </p:cNvSpPr>
          <p:nvPr userDrawn="1"/>
        </p:nvSpPr>
        <p:spPr>
          <a:xfrm>
            <a:off x="11578243" y="6437261"/>
            <a:ext cx="238848" cy="235962"/>
          </a:xfrm>
          <a:prstGeom prst="rect">
            <a:avLst/>
          </a:prstGeom>
          <a:ln w="12700">
            <a:miter lim="400000"/>
          </a:ln>
        </p:spPr>
        <p:txBody>
          <a:bodyPr wrap="none" lIns="25400" tIns="25400" rIns="25400" bIns="254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ctr" defTabSz="8255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FFFFFF"/>
                </a:solidFill>
                <a:effectLst/>
                <a:uFillTx/>
                <a:latin typeface="Helvetica"/>
                <a:ea typeface="Helvetica"/>
                <a:cs typeface="Helvetica"/>
                <a:sym typeface="Helvetica"/>
              </a:defRPr>
            </a:lvl2pPr>
            <a:lvl3pPr marL="0" marR="0" indent="457200" algn="ctr" defTabSz="8255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FFFFFF"/>
                </a:solidFill>
                <a:effectLst/>
                <a:uFillTx/>
                <a:latin typeface="Helvetica"/>
                <a:ea typeface="Helvetica"/>
                <a:cs typeface="Helvetica"/>
                <a:sym typeface="Helvetica"/>
              </a:defRPr>
            </a:lvl3pPr>
            <a:lvl4pPr marL="0" marR="0" indent="685800" algn="ctr" defTabSz="8255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FFFFFF"/>
                </a:solidFill>
                <a:effectLst/>
                <a:uFillTx/>
                <a:latin typeface="Helvetica"/>
                <a:ea typeface="Helvetica"/>
                <a:cs typeface="Helvetica"/>
                <a:sym typeface="Helvetica"/>
              </a:defRPr>
            </a:lvl4pPr>
            <a:lvl5pPr marL="0" marR="0" indent="914400" algn="ctr" defTabSz="8255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FFFFFF"/>
                </a:solidFill>
                <a:effectLst/>
                <a:uFillTx/>
                <a:latin typeface="Helvetica"/>
                <a:ea typeface="Helvetica"/>
                <a:cs typeface="Helvetica"/>
                <a:sym typeface="Helvetica"/>
              </a:defRPr>
            </a:lvl5pPr>
            <a:lvl6pPr marL="0" marR="0" indent="1143000" algn="ctr" defTabSz="8255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FFFFFF"/>
                </a:solidFill>
                <a:effectLst/>
                <a:uFillTx/>
                <a:latin typeface="Helvetica"/>
                <a:ea typeface="Helvetica"/>
                <a:cs typeface="Helvetica"/>
                <a:sym typeface="Helvetica"/>
              </a:defRPr>
            </a:lvl6pPr>
            <a:lvl7pPr marL="0" marR="0" indent="1371600" algn="ctr" defTabSz="8255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FFFFFF"/>
                </a:solidFill>
                <a:effectLst/>
                <a:uFillTx/>
                <a:latin typeface="Helvetica"/>
                <a:ea typeface="Helvetica"/>
                <a:cs typeface="Helvetica"/>
                <a:sym typeface="Helvetica"/>
              </a:defRPr>
            </a:lvl7pPr>
            <a:lvl8pPr marL="0" marR="0" indent="1600200" algn="ctr" defTabSz="8255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FFFFFF"/>
                </a:solidFill>
                <a:effectLst/>
                <a:uFillTx/>
                <a:latin typeface="Helvetica"/>
                <a:ea typeface="Helvetica"/>
                <a:cs typeface="Helvetica"/>
                <a:sym typeface="Helvetica"/>
              </a:defRPr>
            </a:lvl8pPr>
            <a:lvl9pPr marL="0" marR="0" indent="1828800" algn="ctr" defTabSz="825500" rtl="0" fontAlgn="auto" latinLnBrk="0" hangingPunct="0">
              <a:lnSpc>
                <a:spcPct val="100000"/>
              </a:lnSpc>
              <a:spcBef>
                <a:spcPts val="0"/>
              </a:spcBef>
              <a:spcAft>
                <a:spcPts val="0"/>
              </a:spcAft>
              <a:buClrTx/>
              <a:buSzTx/>
              <a:buFontTx/>
              <a:buNone/>
              <a:tabLst/>
              <a:defRPr kumimoji="0" sz="10000" b="0" i="0" u="none" strike="noStrike" cap="none" spc="0" normalizeH="0" baseline="0">
                <a:ln>
                  <a:noFill/>
                </a:ln>
                <a:solidFill>
                  <a:srgbClr val="FFFFFF"/>
                </a:solidFill>
                <a:effectLst/>
                <a:uFillTx/>
                <a:latin typeface="Helvetica"/>
                <a:ea typeface="Helvetica"/>
                <a:cs typeface="Helvetica"/>
                <a:sym typeface="Helvetica"/>
              </a:defRPr>
            </a:lvl9pPr>
          </a:lstStyle>
          <a:p>
            <a:fld id="{86CB4B4D-7CA3-9044-876B-883B54F8677D}" type="slidenum">
              <a:rPr lang="en-US" sz="1200" smtClean="0"/>
              <a:pPr/>
              <a:t>‹#›</a:t>
            </a:fld>
            <a:endParaRPr lang="en-US" sz="1200" dirty="0"/>
          </a:p>
        </p:txBody>
      </p:sp>
      <p:sp>
        <p:nvSpPr>
          <p:cNvPr id="4" name="Title Text">
            <a:extLst>
              <a:ext uri="{FF2B5EF4-FFF2-40B4-BE49-F238E27FC236}">
                <a16:creationId xmlns:a16="http://schemas.microsoft.com/office/drawing/2014/main" id="{750960DC-A47C-9353-AC7C-428F0F7CD436}"/>
              </a:ext>
            </a:extLst>
          </p:cNvPr>
          <p:cNvSpPr>
            <a:spLocks noGrp="1"/>
          </p:cNvSpPr>
          <p:nvPr>
            <p:ph type="title"/>
          </p:nvPr>
        </p:nvSpPr>
        <p:spPr>
          <a:xfrm>
            <a:off x="381001" y="232353"/>
            <a:ext cx="11429999" cy="491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p>
            <a:r>
              <a:rPr dirty="0"/>
              <a:t>Title Text</a:t>
            </a:r>
          </a:p>
        </p:txBody>
      </p:sp>
    </p:spTree>
    <p:extLst>
      <p:ext uri="{BB962C8B-B14F-4D97-AF65-F5344CB8AC3E}">
        <p14:creationId xmlns:p14="http://schemas.microsoft.com/office/powerpoint/2010/main" val="78105934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800" b="1" i="0">
                <a:solidFill>
                  <a:srgbClr val="06509D"/>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200" b="0" i="1">
                <a:solidFill>
                  <a:srgbClr val="06509D"/>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737940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6509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200" b="0" i="1">
                <a:solidFill>
                  <a:srgbClr val="06509D"/>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32383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465769" y="6335712"/>
            <a:ext cx="3726815" cy="522605"/>
          </a:xfrm>
          <a:custGeom>
            <a:avLst/>
            <a:gdLst/>
            <a:ahLst/>
            <a:cxnLst/>
            <a:rect l="l" t="t" r="r" b="b"/>
            <a:pathLst>
              <a:path w="3726815" h="522604">
                <a:moveTo>
                  <a:pt x="3726243" y="0"/>
                </a:moveTo>
                <a:lnTo>
                  <a:pt x="0" y="0"/>
                </a:lnTo>
                <a:lnTo>
                  <a:pt x="0" y="522287"/>
                </a:lnTo>
                <a:lnTo>
                  <a:pt x="3726243" y="522287"/>
                </a:lnTo>
                <a:lnTo>
                  <a:pt x="3726243" y="0"/>
                </a:lnTo>
                <a:close/>
              </a:path>
            </a:pathLst>
          </a:custGeom>
          <a:solidFill>
            <a:srgbClr val="06509D"/>
          </a:solidFill>
        </p:spPr>
        <p:txBody>
          <a:bodyPr wrap="square" lIns="0" tIns="0" rIns="0" bIns="0" rtlCol="0"/>
          <a:lstStyle/>
          <a:p>
            <a:endParaRPr/>
          </a:p>
        </p:txBody>
      </p:sp>
      <p:sp>
        <p:nvSpPr>
          <p:cNvPr id="17" name="bg object 17"/>
          <p:cNvSpPr/>
          <p:nvPr/>
        </p:nvSpPr>
        <p:spPr>
          <a:xfrm>
            <a:off x="8465769" y="6237795"/>
            <a:ext cx="3726815" cy="98425"/>
          </a:xfrm>
          <a:custGeom>
            <a:avLst/>
            <a:gdLst/>
            <a:ahLst/>
            <a:cxnLst/>
            <a:rect l="l" t="t" r="r" b="b"/>
            <a:pathLst>
              <a:path w="3726815" h="98425">
                <a:moveTo>
                  <a:pt x="3726230" y="0"/>
                </a:moveTo>
                <a:lnTo>
                  <a:pt x="0" y="0"/>
                </a:lnTo>
                <a:lnTo>
                  <a:pt x="0" y="97916"/>
                </a:lnTo>
                <a:lnTo>
                  <a:pt x="3726230" y="97916"/>
                </a:lnTo>
                <a:lnTo>
                  <a:pt x="3726230" y="0"/>
                </a:lnTo>
                <a:close/>
              </a:path>
            </a:pathLst>
          </a:custGeom>
          <a:solidFill>
            <a:srgbClr val="8EC422"/>
          </a:solidFill>
        </p:spPr>
        <p:txBody>
          <a:bodyPr wrap="square" lIns="0" tIns="0" rIns="0" bIns="0" rtlCol="0"/>
          <a:lstStyle/>
          <a:p>
            <a:endParaRPr/>
          </a:p>
        </p:txBody>
      </p:sp>
      <p:sp>
        <p:nvSpPr>
          <p:cNvPr id="18" name="bg object 18"/>
          <p:cNvSpPr/>
          <p:nvPr/>
        </p:nvSpPr>
        <p:spPr>
          <a:xfrm>
            <a:off x="8944584" y="6543674"/>
            <a:ext cx="15240" cy="124460"/>
          </a:xfrm>
          <a:custGeom>
            <a:avLst/>
            <a:gdLst/>
            <a:ahLst/>
            <a:cxnLst/>
            <a:rect l="l" t="t" r="r" b="b"/>
            <a:pathLst>
              <a:path w="15240" h="124459">
                <a:moveTo>
                  <a:pt x="15235" y="124103"/>
                </a:moveTo>
                <a:lnTo>
                  <a:pt x="0" y="124103"/>
                </a:lnTo>
                <a:lnTo>
                  <a:pt x="0" y="0"/>
                </a:lnTo>
                <a:lnTo>
                  <a:pt x="15235" y="0"/>
                </a:lnTo>
                <a:lnTo>
                  <a:pt x="15235" y="124103"/>
                </a:lnTo>
                <a:close/>
              </a:path>
            </a:pathLst>
          </a:custGeom>
          <a:solidFill>
            <a:srgbClr val="FDFDFD"/>
          </a:solidFill>
        </p:spPr>
        <p:txBody>
          <a:bodyPr wrap="square" lIns="0" tIns="0" rIns="0" bIns="0" rtlCol="0"/>
          <a:lstStyle/>
          <a:p>
            <a:endParaRPr/>
          </a:p>
        </p:txBody>
      </p:sp>
      <p:pic>
        <p:nvPicPr>
          <p:cNvPr id="19" name="bg object 19"/>
          <p:cNvPicPr/>
          <p:nvPr/>
        </p:nvPicPr>
        <p:blipFill>
          <a:blip r:embed="rId2" cstate="print"/>
          <a:stretch>
            <a:fillRect/>
          </a:stretch>
        </p:blipFill>
        <p:spPr>
          <a:xfrm>
            <a:off x="9004581" y="6543675"/>
            <a:ext cx="98090" cy="126153"/>
          </a:xfrm>
          <a:prstGeom prst="rect">
            <a:avLst/>
          </a:prstGeom>
        </p:spPr>
      </p:pic>
      <p:pic>
        <p:nvPicPr>
          <p:cNvPr id="20" name="bg object 20"/>
          <p:cNvPicPr/>
          <p:nvPr/>
        </p:nvPicPr>
        <p:blipFill>
          <a:blip r:embed="rId3" cstate="print"/>
          <a:stretch>
            <a:fillRect/>
          </a:stretch>
        </p:blipFill>
        <p:spPr>
          <a:xfrm>
            <a:off x="9129336" y="6543675"/>
            <a:ext cx="99995" cy="124102"/>
          </a:xfrm>
          <a:prstGeom prst="rect">
            <a:avLst/>
          </a:prstGeom>
        </p:spPr>
      </p:pic>
      <p:sp>
        <p:nvSpPr>
          <p:cNvPr id="21" name="bg object 21"/>
          <p:cNvSpPr/>
          <p:nvPr/>
        </p:nvSpPr>
        <p:spPr>
          <a:xfrm>
            <a:off x="9264561" y="6543243"/>
            <a:ext cx="89535" cy="125730"/>
          </a:xfrm>
          <a:custGeom>
            <a:avLst/>
            <a:gdLst/>
            <a:ahLst/>
            <a:cxnLst/>
            <a:rect l="l" t="t" r="r" b="b"/>
            <a:pathLst>
              <a:path w="89534" h="125729">
                <a:moveTo>
                  <a:pt x="89522" y="50038"/>
                </a:moveTo>
                <a:lnTo>
                  <a:pt x="15240" y="50038"/>
                </a:lnTo>
                <a:lnTo>
                  <a:pt x="15240" y="0"/>
                </a:lnTo>
                <a:lnTo>
                  <a:pt x="0" y="0"/>
                </a:lnTo>
                <a:lnTo>
                  <a:pt x="0" y="50038"/>
                </a:lnTo>
                <a:lnTo>
                  <a:pt x="0" y="64528"/>
                </a:lnTo>
                <a:lnTo>
                  <a:pt x="0" y="125120"/>
                </a:lnTo>
                <a:lnTo>
                  <a:pt x="15240" y="125120"/>
                </a:lnTo>
                <a:lnTo>
                  <a:pt x="15240" y="64528"/>
                </a:lnTo>
                <a:lnTo>
                  <a:pt x="73329" y="64528"/>
                </a:lnTo>
                <a:lnTo>
                  <a:pt x="73329" y="124536"/>
                </a:lnTo>
                <a:lnTo>
                  <a:pt x="89522" y="124536"/>
                </a:lnTo>
                <a:lnTo>
                  <a:pt x="89522" y="64528"/>
                </a:lnTo>
                <a:lnTo>
                  <a:pt x="89522" y="64033"/>
                </a:lnTo>
                <a:lnTo>
                  <a:pt x="89522" y="50038"/>
                </a:lnTo>
                <a:close/>
              </a:path>
              <a:path w="89534" h="125729">
                <a:moveTo>
                  <a:pt x="89522" y="444"/>
                </a:moveTo>
                <a:lnTo>
                  <a:pt x="73329" y="444"/>
                </a:lnTo>
                <a:lnTo>
                  <a:pt x="73329" y="49669"/>
                </a:lnTo>
                <a:lnTo>
                  <a:pt x="89522" y="49669"/>
                </a:lnTo>
                <a:lnTo>
                  <a:pt x="89522" y="444"/>
                </a:lnTo>
                <a:close/>
              </a:path>
            </a:pathLst>
          </a:custGeom>
          <a:solidFill>
            <a:srgbClr val="FDFDFD"/>
          </a:solidFill>
        </p:spPr>
        <p:txBody>
          <a:bodyPr wrap="square" lIns="0" tIns="0" rIns="0" bIns="0" rtlCol="0"/>
          <a:lstStyle/>
          <a:p>
            <a:endParaRPr/>
          </a:p>
        </p:txBody>
      </p:sp>
      <p:pic>
        <p:nvPicPr>
          <p:cNvPr id="22" name="bg object 22"/>
          <p:cNvPicPr/>
          <p:nvPr/>
        </p:nvPicPr>
        <p:blipFill>
          <a:blip r:embed="rId4" cstate="print"/>
          <a:stretch>
            <a:fillRect/>
          </a:stretch>
        </p:blipFill>
        <p:spPr>
          <a:xfrm>
            <a:off x="9391229" y="6543675"/>
            <a:ext cx="109518" cy="126153"/>
          </a:xfrm>
          <a:prstGeom prst="rect">
            <a:avLst/>
          </a:prstGeom>
        </p:spPr>
      </p:pic>
      <p:pic>
        <p:nvPicPr>
          <p:cNvPr id="23" name="bg object 23"/>
          <p:cNvPicPr/>
          <p:nvPr/>
        </p:nvPicPr>
        <p:blipFill>
          <a:blip r:embed="rId5" cstate="print"/>
          <a:stretch>
            <a:fillRect/>
          </a:stretch>
        </p:blipFill>
        <p:spPr>
          <a:xfrm>
            <a:off x="9594077" y="6543675"/>
            <a:ext cx="89519" cy="124102"/>
          </a:xfrm>
          <a:prstGeom prst="rect">
            <a:avLst/>
          </a:prstGeom>
        </p:spPr>
      </p:pic>
      <p:pic>
        <p:nvPicPr>
          <p:cNvPr id="24" name="bg object 24"/>
          <p:cNvPicPr/>
          <p:nvPr/>
        </p:nvPicPr>
        <p:blipFill>
          <a:blip r:embed="rId6" cstate="print"/>
          <a:stretch>
            <a:fillRect/>
          </a:stretch>
        </p:blipFill>
        <p:spPr>
          <a:xfrm>
            <a:off x="9719785" y="6543675"/>
            <a:ext cx="197133" cy="124102"/>
          </a:xfrm>
          <a:prstGeom prst="rect">
            <a:avLst/>
          </a:prstGeom>
        </p:spPr>
      </p:pic>
      <p:sp>
        <p:nvSpPr>
          <p:cNvPr id="25" name="bg object 25"/>
          <p:cNvSpPr/>
          <p:nvPr/>
        </p:nvSpPr>
        <p:spPr>
          <a:xfrm>
            <a:off x="9947393" y="6543675"/>
            <a:ext cx="16510" cy="124460"/>
          </a:xfrm>
          <a:custGeom>
            <a:avLst/>
            <a:gdLst/>
            <a:ahLst/>
            <a:cxnLst/>
            <a:rect l="l" t="t" r="r" b="b"/>
            <a:pathLst>
              <a:path w="16509" h="124459">
                <a:moveTo>
                  <a:pt x="16189" y="124102"/>
                </a:moveTo>
                <a:lnTo>
                  <a:pt x="0" y="124102"/>
                </a:lnTo>
                <a:lnTo>
                  <a:pt x="0" y="0"/>
                </a:lnTo>
                <a:lnTo>
                  <a:pt x="16189" y="0"/>
                </a:lnTo>
                <a:lnTo>
                  <a:pt x="16189" y="124102"/>
                </a:lnTo>
                <a:close/>
              </a:path>
            </a:pathLst>
          </a:custGeom>
          <a:solidFill>
            <a:srgbClr val="FDFDFD"/>
          </a:solidFill>
        </p:spPr>
        <p:txBody>
          <a:bodyPr wrap="square" lIns="0" tIns="0" rIns="0" bIns="0" rtlCol="0"/>
          <a:lstStyle/>
          <a:p>
            <a:endParaRPr/>
          </a:p>
        </p:txBody>
      </p:sp>
      <p:pic>
        <p:nvPicPr>
          <p:cNvPr id="26" name="bg object 26"/>
          <p:cNvPicPr/>
          <p:nvPr/>
        </p:nvPicPr>
        <p:blipFill>
          <a:blip r:embed="rId7" cstate="print"/>
          <a:stretch>
            <a:fillRect/>
          </a:stretch>
        </p:blipFill>
        <p:spPr>
          <a:xfrm>
            <a:off x="10000724" y="6543675"/>
            <a:ext cx="109518" cy="126153"/>
          </a:xfrm>
          <a:prstGeom prst="rect">
            <a:avLst/>
          </a:prstGeom>
        </p:spPr>
      </p:pic>
      <p:pic>
        <p:nvPicPr>
          <p:cNvPr id="27" name="bg object 27"/>
          <p:cNvPicPr/>
          <p:nvPr/>
        </p:nvPicPr>
        <p:blipFill>
          <a:blip r:embed="rId8" cstate="print"/>
          <a:stretch>
            <a:fillRect/>
          </a:stretch>
        </p:blipFill>
        <p:spPr>
          <a:xfrm>
            <a:off x="10148336" y="6543675"/>
            <a:ext cx="89519" cy="124102"/>
          </a:xfrm>
          <a:prstGeom prst="rect">
            <a:avLst/>
          </a:prstGeom>
        </p:spPr>
      </p:pic>
      <p:pic>
        <p:nvPicPr>
          <p:cNvPr id="28" name="bg object 28"/>
          <p:cNvPicPr/>
          <p:nvPr/>
        </p:nvPicPr>
        <p:blipFill>
          <a:blip r:embed="rId9" cstate="print"/>
          <a:stretch>
            <a:fillRect/>
          </a:stretch>
        </p:blipFill>
        <p:spPr>
          <a:xfrm>
            <a:off x="10274045" y="6543675"/>
            <a:ext cx="99995" cy="124102"/>
          </a:xfrm>
          <a:prstGeom prst="rect">
            <a:avLst/>
          </a:prstGeom>
        </p:spPr>
      </p:pic>
      <p:sp>
        <p:nvSpPr>
          <p:cNvPr id="29" name="bg object 29"/>
          <p:cNvSpPr/>
          <p:nvPr/>
        </p:nvSpPr>
        <p:spPr>
          <a:xfrm>
            <a:off x="10409276" y="6543243"/>
            <a:ext cx="224154" cy="125730"/>
          </a:xfrm>
          <a:custGeom>
            <a:avLst/>
            <a:gdLst/>
            <a:ahLst/>
            <a:cxnLst/>
            <a:rect l="l" t="t" r="r" b="b"/>
            <a:pathLst>
              <a:path w="224154" h="125729">
                <a:moveTo>
                  <a:pt x="66662" y="110629"/>
                </a:moveTo>
                <a:lnTo>
                  <a:pt x="16179" y="110629"/>
                </a:lnTo>
                <a:lnTo>
                  <a:pt x="16179" y="0"/>
                </a:lnTo>
                <a:lnTo>
                  <a:pt x="0" y="0"/>
                </a:lnTo>
                <a:lnTo>
                  <a:pt x="0" y="110629"/>
                </a:lnTo>
                <a:lnTo>
                  <a:pt x="0" y="125120"/>
                </a:lnTo>
                <a:lnTo>
                  <a:pt x="66662" y="125120"/>
                </a:lnTo>
                <a:lnTo>
                  <a:pt x="66662" y="110629"/>
                </a:lnTo>
                <a:close/>
              </a:path>
              <a:path w="224154" h="125729">
                <a:moveTo>
                  <a:pt x="223799" y="110629"/>
                </a:moveTo>
                <a:lnTo>
                  <a:pt x="173316" y="110629"/>
                </a:lnTo>
                <a:lnTo>
                  <a:pt x="173316" y="0"/>
                </a:lnTo>
                <a:lnTo>
                  <a:pt x="157124" y="0"/>
                </a:lnTo>
                <a:lnTo>
                  <a:pt x="157124" y="110629"/>
                </a:lnTo>
                <a:lnTo>
                  <a:pt x="157124" y="125120"/>
                </a:lnTo>
                <a:lnTo>
                  <a:pt x="223799" y="125120"/>
                </a:lnTo>
                <a:lnTo>
                  <a:pt x="223799" y="110629"/>
                </a:lnTo>
                <a:close/>
              </a:path>
            </a:pathLst>
          </a:custGeom>
          <a:solidFill>
            <a:srgbClr val="FDFDFD"/>
          </a:solidFill>
        </p:spPr>
        <p:txBody>
          <a:bodyPr wrap="square" lIns="0" tIns="0" rIns="0" bIns="0" rtlCol="0"/>
          <a:lstStyle/>
          <a:p>
            <a:endParaRPr/>
          </a:p>
        </p:txBody>
      </p:sp>
      <p:pic>
        <p:nvPicPr>
          <p:cNvPr id="30" name="bg object 30"/>
          <p:cNvPicPr/>
          <p:nvPr/>
        </p:nvPicPr>
        <p:blipFill>
          <a:blip r:embed="rId10" cstate="print"/>
          <a:stretch>
            <a:fillRect/>
          </a:stretch>
        </p:blipFill>
        <p:spPr>
          <a:xfrm>
            <a:off x="10659741" y="6543675"/>
            <a:ext cx="99995" cy="124102"/>
          </a:xfrm>
          <a:prstGeom prst="rect">
            <a:avLst/>
          </a:prstGeom>
        </p:spPr>
      </p:pic>
      <p:pic>
        <p:nvPicPr>
          <p:cNvPr id="31" name="bg object 31"/>
          <p:cNvPicPr/>
          <p:nvPr/>
        </p:nvPicPr>
        <p:blipFill>
          <a:blip r:embed="rId11" cstate="print"/>
          <a:stretch>
            <a:fillRect/>
          </a:stretch>
        </p:blipFill>
        <p:spPr>
          <a:xfrm>
            <a:off x="10794972" y="6543675"/>
            <a:ext cx="75234" cy="126153"/>
          </a:xfrm>
          <a:prstGeom prst="rect">
            <a:avLst/>
          </a:prstGeom>
        </p:spPr>
      </p:pic>
      <p:pic>
        <p:nvPicPr>
          <p:cNvPr id="32" name="bg object 32"/>
          <p:cNvPicPr/>
          <p:nvPr/>
        </p:nvPicPr>
        <p:blipFill>
          <a:blip r:embed="rId12" cstate="print"/>
          <a:stretch>
            <a:fillRect/>
          </a:stretch>
        </p:blipFill>
        <p:spPr>
          <a:xfrm>
            <a:off x="11049247" y="6543675"/>
            <a:ext cx="78091" cy="124102"/>
          </a:xfrm>
          <a:prstGeom prst="rect">
            <a:avLst/>
          </a:prstGeom>
        </p:spPr>
      </p:pic>
      <p:pic>
        <p:nvPicPr>
          <p:cNvPr id="33" name="bg object 33"/>
          <p:cNvPicPr/>
          <p:nvPr/>
        </p:nvPicPr>
        <p:blipFill>
          <a:blip r:embed="rId7" cstate="print"/>
          <a:stretch>
            <a:fillRect/>
          </a:stretch>
        </p:blipFill>
        <p:spPr>
          <a:xfrm>
            <a:off x="10901634" y="6543675"/>
            <a:ext cx="109518" cy="126153"/>
          </a:xfrm>
          <a:prstGeom prst="rect">
            <a:avLst/>
          </a:prstGeom>
        </p:spPr>
      </p:pic>
      <p:pic>
        <p:nvPicPr>
          <p:cNvPr id="34" name="bg object 34"/>
          <p:cNvPicPr/>
          <p:nvPr/>
        </p:nvPicPr>
        <p:blipFill>
          <a:blip r:embed="rId13" cstate="print"/>
          <a:stretch>
            <a:fillRect/>
          </a:stretch>
        </p:blipFill>
        <p:spPr>
          <a:xfrm>
            <a:off x="11154956" y="6543675"/>
            <a:ext cx="325698" cy="126153"/>
          </a:xfrm>
          <a:prstGeom prst="rect">
            <a:avLst/>
          </a:prstGeom>
        </p:spPr>
      </p:pic>
      <p:pic>
        <p:nvPicPr>
          <p:cNvPr id="35" name="bg object 35"/>
          <p:cNvPicPr/>
          <p:nvPr/>
        </p:nvPicPr>
        <p:blipFill>
          <a:blip r:embed="rId14" cstate="print"/>
          <a:stretch>
            <a:fillRect/>
          </a:stretch>
        </p:blipFill>
        <p:spPr>
          <a:xfrm>
            <a:off x="11517797" y="6543675"/>
            <a:ext cx="78091" cy="124102"/>
          </a:xfrm>
          <a:prstGeom prst="rect">
            <a:avLst/>
          </a:prstGeom>
        </p:spPr>
      </p:pic>
      <p:pic>
        <p:nvPicPr>
          <p:cNvPr id="36" name="bg object 36"/>
          <p:cNvPicPr/>
          <p:nvPr/>
        </p:nvPicPr>
        <p:blipFill>
          <a:blip r:embed="rId15" cstate="print"/>
          <a:stretch>
            <a:fillRect/>
          </a:stretch>
        </p:blipFill>
        <p:spPr>
          <a:xfrm>
            <a:off x="11620312" y="6543675"/>
            <a:ext cx="90069" cy="124102"/>
          </a:xfrm>
          <a:prstGeom prst="rect">
            <a:avLst/>
          </a:prstGeom>
        </p:spPr>
      </p:pic>
      <p:sp>
        <p:nvSpPr>
          <p:cNvPr id="37" name="bg object 37"/>
          <p:cNvSpPr/>
          <p:nvPr/>
        </p:nvSpPr>
        <p:spPr>
          <a:xfrm>
            <a:off x="0" y="522274"/>
            <a:ext cx="744855" cy="461009"/>
          </a:xfrm>
          <a:custGeom>
            <a:avLst/>
            <a:gdLst/>
            <a:ahLst/>
            <a:cxnLst/>
            <a:rect l="l" t="t" r="r" b="b"/>
            <a:pathLst>
              <a:path w="744855" h="461009">
                <a:moveTo>
                  <a:pt x="744474" y="0"/>
                </a:moveTo>
                <a:lnTo>
                  <a:pt x="0" y="0"/>
                </a:lnTo>
                <a:lnTo>
                  <a:pt x="0" y="460806"/>
                </a:lnTo>
                <a:lnTo>
                  <a:pt x="744474" y="460806"/>
                </a:lnTo>
                <a:lnTo>
                  <a:pt x="744474" y="0"/>
                </a:lnTo>
                <a:close/>
              </a:path>
            </a:pathLst>
          </a:custGeom>
          <a:solidFill>
            <a:srgbClr val="06509D"/>
          </a:solidFill>
        </p:spPr>
        <p:txBody>
          <a:bodyPr wrap="square" lIns="0" tIns="0" rIns="0" bIns="0" rtlCol="0"/>
          <a:lstStyle/>
          <a:p>
            <a:endParaRPr/>
          </a:p>
        </p:txBody>
      </p:sp>
      <p:sp>
        <p:nvSpPr>
          <p:cNvPr id="38" name="bg object 38"/>
          <p:cNvSpPr/>
          <p:nvPr/>
        </p:nvSpPr>
        <p:spPr>
          <a:xfrm>
            <a:off x="0" y="983081"/>
            <a:ext cx="744855" cy="86995"/>
          </a:xfrm>
          <a:custGeom>
            <a:avLst/>
            <a:gdLst/>
            <a:ahLst/>
            <a:cxnLst/>
            <a:rect l="l" t="t" r="r" b="b"/>
            <a:pathLst>
              <a:path w="744855" h="86994">
                <a:moveTo>
                  <a:pt x="744474" y="0"/>
                </a:moveTo>
                <a:lnTo>
                  <a:pt x="0" y="0"/>
                </a:lnTo>
                <a:lnTo>
                  <a:pt x="0" y="86398"/>
                </a:lnTo>
                <a:lnTo>
                  <a:pt x="744474" y="86398"/>
                </a:lnTo>
                <a:lnTo>
                  <a:pt x="744474" y="0"/>
                </a:lnTo>
                <a:close/>
              </a:path>
            </a:pathLst>
          </a:custGeom>
          <a:solidFill>
            <a:srgbClr val="8EC422"/>
          </a:solidFill>
        </p:spPr>
        <p:txBody>
          <a:bodyPr wrap="square" lIns="0" tIns="0" rIns="0" bIns="0" rtlCol="0"/>
          <a:lstStyle/>
          <a:p>
            <a:endParaRPr/>
          </a:p>
        </p:txBody>
      </p:sp>
      <p:sp>
        <p:nvSpPr>
          <p:cNvPr id="39" name="bg object 39"/>
          <p:cNvSpPr/>
          <p:nvPr/>
        </p:nvSpPr>
        <p:spPr>
          <a:xfrm>
            <a:off x="899444" y="2238626"/>
            <a:ext cx="1376045" cy="1376045"/>
          </a:xfrm>
          <a:custGeom>
            <a:avLst/>
            <a:gdLst/>
            <a:ahLst/>
            <a:cxnLst/>
            <a:rect l="l" t="t" r="r" b="b"/>
            <a:pathLst>
              <a:path w="1376045" h="1376045">
                <a:moveTo>
                  <a:pt x="687959" y="0"/>
                </a:moveTo>
                <a:lnTo>
                  <a:pt x="640857" y="1587"/>
                </a:lnTo>
                <a:lnTo>
                  <a:pt x="594607" y="6280"/>
                </a:lnTo>
                <a:lnTo>
                  <a:pt x="549312" y="13977"/>
                </a:lnTo>
                <a:lnTo>
                  <a:pt x="505073" y="24574"/>
                </a:lnTo>
                <a:lnTo>
                  <a:pt x="461993" y="37971"/>
                </a:lnTo>
                <a:lnTo>
                  <a:pt x="420175" y="54063"/>
                </a:lnTo>
                <a:lnTo>
                  <a:pt x="379721" y="72749"/>
                </a:lnTo>
                <a:lnTo>
                  <a:pt x="340734" y="93927"/>
                </a:lnTo>
                <a:lnTo>
                  <a:pt x="303316" y="117493"/>
                </a:lnTo>
                <a:lnTo>
                  <a:pt x="267569" y="143345"/>
                </a:lnTo>
                <a:lnTo>
                  <a:pt x="233596" y="171382"/>
                </a:lnTo>
                <a:lnTo>
                  <a:pt x="201499" y="201499"/>
                </a:lnTo>
                <a:lnTo>
                  <a:pt x="171382" y="233596"/>
                </a:lnTo>
                <a:lnTo>
                  <a:pt x="143345" y="267569"/>
                </a:lnTo>
                <a:lnTo>
                  <a:pt x="117493" y="303316"/>
                </a:lnTo>
                <a:lnTo>
                  <a:pt x="93927" y="340734"/>
                </a:lnTo>
                <a:lnTo>
                  <a:pt x="72749" y="379721"/>
                </a:lnTo>
                <a:lnTo>
                  <a:pt x="54063" y="420175"/>
                </a:lnTo>
                <a:lnTo>
                  <a:pt x="37971" y="461993"/>
                </a:lnTo>
                <a:lnTo>
                  <a:pt x="24574" y="505073"/>
                </a:lnTo>
                <a:lnTo>
                  <a:pt x="13977" y="549312"/>
                </a:lnTo>
                <a:lnTo>
                  <a:pt x="6280" y="594607"/>
                </a:lnTo>
                <a:lnTo>
                  <a:pt x="1587" y="640857"/>
                </a:lnTo>
                <a:lnTo>
                  <a:pt x="0" y="687959"/>
                </a:lnTo>
                <a:lnTo>
                  <a:pt x="1587" y="735060"/>
                </a:lnTo>
                <a:lnTo>
                  <a:pt x="6280" y="781310"/>
                </a:lnTo>
                <a:lnTo>
                  <a:pt x="13977" y="826605"/>
                </a:lnTo>
                <a:lnTo>
                  <a:pt x="24574" y="870844"/>
                </a:lnTo>
                <a:lnTo>
                  <a:pt x="37971" y="913924"/>
                </a:lnTo>
                <a:lnTo>
                  <a:pt x="54063" y="955742"/>
                </a:lnTo>
                <a:lnTo>
                  <a:pt x="72749" y="996196"/>
                </a:lnTo>
                <a:lnTo>
                  <a:pt x="93927" y="1035183"/>
                </a:lnTo>
                <a:lnTo>
                  <a:pt x="117493" y="1072601"/>
                </a:lnTo>
                <a:lnTo>
                  <a:pt x="143345" y="1108348"/>
                </a:lnTo>
                <a:lnTo>
                  <a:pt x="171382" y="1142321"/>
                </a:lnTo>
                <a:lnTo>
                  <a:pt x="201499" y="1174418"/>
                </a:lnTo>
                <a:lnTo>
                  <a:pt x="233596" y="1204535"/>
                </a:lnTo>
                <a:lnTo>
                  <a:pt x="267569" y="1232572"/>
                </a:lnTo>
                <a:lnTo>
                  <a:pt x="303316" y="1258424"/>
                </a:lnTo>
                <a:lnTo>
                  <a:pt x="340734" y="1281990"/>
                </a:lnTo>
                <a:lnTo>
                  <a:pt x="379721" y="1303168"/>
                </a:lnTo>
                <a:lnTo>
                  <a:pt x="420175" y="1321854"/>
                </a:lnTo>
                <a:lnTo>
                  <a:pt x="461993" y="1337946"/>
                </a:lnTo>
                <a:lnTo>
                  <a:pt x="505073" y="1351343"/>
                </a:lnTo>
                <a:lnTo>
                  <a:pt x="549312" y="1361940"/>
                </a:lnTo>
                <a:lnTo>
                  <a:pt x="594607" y="1369637"/>
                </a:lnTo>
                <a:lnTo>
                  <a:pt x="640857" y="1374330"/>
                </a:lnTo>
                <a:lnTo>
                  <a:pt x="687959" y="1375918"/>
                </a:lnTo>
                <a:lnTo>
                  <a:pt x="735060" y="1374330"/>
                </a:lnTo>
                <a:lnTo>
                  <a:pt x="781310" y="1369637"/>
                </a:lnTo>
                <a:lnTo>
                  <a:pt x="826605" y="1361940"/>
                </a:lnTo>
                <a:lnTo>
                  <a:pt x="870844" y="1351343"/>
                </a:lnTo>
                <a:lnTo>
                  <a:pt x="913924" y="1337946"/>
                </a:lnTo>
                <a:lnTo>
                  <a:pt x="955742" y="1321854"/>
                </a:lnTo>
                <a:lnTo>
                  <a:pt x="996196" y="1303168"/>
                </a:lnTo>
                <a:lnTo>
                  <a:pt x="1035183" y="1281990"/>
                </a:lnTo>
                <a:lnTo>
                  <a:pt x="1072601" y="1258424"/>
                </a:lnTo>
                <a:lnTo>
                  <a:pt x="1108348" y="1232572"/>
                </a:lnTo>
                <a:lnTo>
                  <a:pt x="1142321" y="1204535"/>
                </a:lnTo>
                <a:lnTo>
                  <a:pt x="1174418" y="1174418"/>
                </a:lnTo>
                <a:lnTo>
                  <a:pt x="1204535" y="1142321"/>
                </a:lnTo>
                <a:lnTo>
                  <a:pt x="1232572" y="1108348"/>
                </a:lnTo>
                <a:lnTo>
                  <a:pt x="1258424" y="1072601"/>
                </a:lnTo>
                <a:lnTo>
                  <a:pt x="1281990" y="1035183"/>
                </a:lnTo>
                <a:lnTo>
                  <a:pt x="1303168" y="996196"/>
                </a:lnTo>
                <a:lnTo>
                  <a:pt x="1321854" y="955742"/>
                </a:lnTo>
                <a:lnTo>
                  <a:pt x="1337946" y="913924"/>
                </a:lnTo>
                <a:lnTo>
                  <a:pt x="1351343" y="870844"/>
                </a:lnTo>
                <a:lnTo>
                  <a:pt x="1361940" y="826605"/>
                </a:lnTo>
                <a:lnTo>
                  <a:pt x="1369637" y="781310"/>
                </a:lnTo>
                <a:lnTo>
                  <a:pt x="1374330" y="735060"/>
                </a:lnTo>
                <a:lnTo>
                  <a:pt x="1375918" y="687959"/>
                </a:lnTo>
                <a:lnTo>
                  <a:pt x="1374330" y="640857"/>
                </a:lnTo>
                <a:lnTo>
                  <a:pt x="1369637" y="594607"/>
                </a:lnTo>
                <a:lnTo>
                  <a:pt x="1361940" y="549312"/>
                </a:lnTo>
                <a:lnTo>
                  <a:pt x="1351343" y="505073"/>
                </a:lnTo>
                <a:lnTo>
                  <a:pt x="1337946" y="461993"/>
                </a:lnTo>
                <a:lnTo>
                  <a:pt x="1321854" y="420175"/>
                </a:lnTo>
                <a:lnTo>
                  <a:pt x="1303168" y="379721"/>
                </a:lnTo>
                <a:lnTo>
                  <a:pt x="1281990" y="340734"/>
                </a:lnTo>
                <a:lnTo>
                  <a:pt x="1258424" y="303316"/>
                </a:lnTo>
                <a:lnTo>
                  <a:pt x="1232572" y="267569"/>
                </a:lnTo>
                <a:lnTo>
                  <a:pt x="1204535" y="233596"/>
                </a:lnTo>
                <a:lnTo>
                  <a:pt x="1174418" y="201499"/>
                </a:lnTo>
                <a:lnTo>
                  <a:pt x="1142321" y="171382"/>
                </a:lnTo>
                <a:lnTo>
                  <a:pt x="1108348" y="143345"/>
                </a:lnTo>
                <a:lnTo>
                  <a:pt x="1072601" y="117493"/>
                </a:lnTo>
                <a:lnTo>
                  <a:pt x="1035183" y="93927"/>
                </a:lnTo>
                <a:lnTo>
                  <a:pt x="996196" y="72749"/>
                </a:lnTo>
                <a:lnTo>
                  <a:pt x="955742" y="54063"/>
                </a:lnTo>
                <a:lnTo>
                  <a:pt x="913924" y="37971"/>
                </a:lnTo>
                <a:lnTo>
                  <a:pt x="870844" y="24574"/>
                </a:lnTo>
                <a:lnTo>
                  <a:pt x="826605" y="13977"/>
                </a:lnTo>
                <a:lnTo>
                  <a:pt x="781310" y="6280"/>
                </a:lnTo>
                <a:lnTo>
                  <a:pt x="735060" y="1587"/>
                </a:lnTo>
                <a:lnTo>
                  <a:pt x="687959" y="0"/>
                </a:lnTo>
                <a:close/>
              </a:path>
            </a:pathLst>
          </a:custGeom>
          <a:solidFill>
            <a:srgbClr val="DBEACC"/>
          </a:solidFill>
        </p:spPr>
        <p:txBody>
          <a:bodyPr wrap="square" lIns="0" tIns="0" rIns="0" bIns="0" rtlCol="0"/>
          <a:lstStyle/>
          <a:p>
            <a:endParaRPr/>
          </a:p>
        </p:txBody>
      </p:sp>
      <p:sp>
        <p:nvSpPr>
          <p:cNvPr id="40" name="bg object 40"/>
          <p:cNvSpPr/>
          <p:nvPr/>
        </p:nvSpPr>
        <p:spPr>
          <a:xfrm>
            <a:off x="1278795" y="2634475"/>
            <a:ext cx="624840" cy="592455"/>
          </a:xfrm>
          <a:custGeom>
            <a:avLst/>
            <a:gdLst/>
            <a:ahLst/>
            <a:cxnLst/>
            <a:rect l="l" t="t" r="r" b="b"/>
            <a:pathLst>
              <a:path w="624839" h="592455">
                <a:moveTo>
                  <a:pt x="567104" y="156246"/>
                </a:moveTo>
                <a:lnTo>
                  <a:pt x="57532" y="156246"/>
                </a:lnTo>
                <a:lnTo>
                  <a:pt x="312318" y="0"/>
                </a:lnTo>
                <a:lnTo>
                  <a:pt x="567104" y="156246"/>
                </a:lnTo>
                <a:close/>
              </a:path>
              <a:path w="624839" h="592455">
                <a:moveTo>
                  <a:pt x="591761" y="205587"/>
                </a:moveTo>
                <a:lnTo>
                  <a:pt x="32875" y="205587"/>
                </a:lnTo>
                <a:lnTo>
                  <a:pt x="32875" y="156246"/>
                </a:lnTo>
                <a:lnTo>
                  <a:pt x="591761" y="156246"/>
                </a:lnTo>
                <a:lnTo>
                  <a:pt x="591761" y="205587"/>
                </a:lnTo>
                <a:close/>
              </a:path>
              <a:path w="624839" h="592455">
                <a:moveTo>
                  <a:pt x="567104" y="222034"/>
                </a:moveTo>
                <a:lnTo>
                  <a:pt x="57532" y="222034"/>
                </a:lnTo>
                <a:lnTo>
                  <a:pt x="57532" y="205587"/>
                </a:lnTo>
                <a:lnTo>
                  <a:pt x="567104" y="205587"/>
                </a:lnTo>
                <a:lnTo>
                  <a:pt x="567104" y="222034"/>
                </a:lnTo>
                <a:close/>
              </a:path>
              <a:path w="624839" h="592455">
                <a:moveTo>
                  <a:pt x="147940" y="501633"/>
                </a:moveTo>
                <a:lnTo>
                  <a:pt x="82189" y="501633"/>
                </a:lnTo>
                <a:lnTo>
                  <a:pt x="82189" y="222034"/>
                </a:lnTo>
                <a:lnTo>
                  <a:pt x="147940" y="222034"/>
                </a:lnTo>
                <a:lnTo>
                  <a:pt x="147940" y="501633"/>
                </a:lnTo>
                <a:close/>
              </a:path>
              <a:path w="624839" h="592455">
                <a:moveTo>
                  <a:pt x="279442" y="501633"/>
                </a:moveTo>
                <a:lnTo>
                  <a:pt x="213691" y="501633"/>
                </a:lnTo>
                <a:lnTo>
                  <a:pt x="213691" y="222034"/>
                </a:lnTo>
                <a:lnTo>
                  <a:pt x="279442" y="222034"/>
                </a:lnTo>
                <a:lnTo>
                  <a:pt x="279442" y="501633"/>
                </a:lnTo>
                <a:close/>
              </a:path>
              <a:path w="624839" h="592455">
                <a:moveTo>
                  <a:pt x="410945" y="501633"/>
                </a:moveTo>
                <a:lnTo>
                  <a:pt x="345194" y="501633"/>
                </a:lnTo>
                <a:lnTo>
                  <a:pt x="345194" y="222034"/>
                </a:lnTo>
                <a:lnTo>
                  <a:pt x="410945" y="222034"/>
                </a:lnTo>
                <a:lnTo>
                  <a:pt x="410945" y="501633"/>
                </a:lnTo>
                <a:close/>
              </a:path>
              <a:path w="624839" h="592455">
                <a:moveTo>
                  <a:pt x="542447" y="501633"/>
                </a:moveTo>
                <a:lnTo>
                  <a:pt x="476688" y="501633"/>
                </a:lnTo>
                <a:lnTo>
                  <a:pt x="476688" y="222034"/>
                </a:lnTo>
                <a:lnTo>
                  <a:pt x="542447" y="222034"/>
                </a:lnTo>
                <a:lnTo>
                  <a:pt x="542447" y="501633"/>
                </a:lnTo>
                <a:close/>
              </a:path>
              <a:path w="624839" h="592455">
                <a:moveTo>
                  <a:pt x="624636" y="592091"/>
                </a:moveTo>
                <a:lnTo>
                  <a:pt x="0" y="592091"/>
                </a:lnTo>
                <a:lnTo>
                  <a:pt x="0" y="559197"/>
                </a:lnTo>
                <a:lnTo>
                  <a:pt x="57532" y="518080"/>
                </a:lnTo>
                <a:lnTo>
                  <a:pt x="57532" y="501633"/>
                </a:lnTo>
                <a:lnTo>
                  <a:pt x="567104" y="501633"/>
                </a:lnTo>
                <a:lnTo>
                  <a:pt x="567104" y="518080"/>
                </a:lnTo>
                <a:lnTo>
                  <a:pt x="624636" y="559197"/>
                </a:lnTo>
                <a:lnTo>
                  <a:pt x="624636" y="592091"/>
                </a:lnTo>
                <a:close/>
              </a:path>
            </a:pathLst>
          </a:custGeom>
          <a:solidFill>
            <a:srgbClr val="7BBE25"/>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1" i="0">
                <a:solidFill>
                  <a:srgbClr val="06509D"/>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52340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06509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027492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568713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53045"/>
          </a:xfrm>
          <a:prstGeom prst="rect">
            <a:avLst/>
          </a:prstGeom>
        </p:spPr>
        <p:txBody>
          <a:bodyPr wrap="square" lIns="0" tIns="0" rIns="0" bIns="0">
            <a:spAutoFit/>
          </a:bodyPr>
          <a:lstStyle>
            <a:lvl1pPr>
              <a:defRPr sz="2294" b="1" i="1">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217304"/>
          </a:xfrm>
          <a:prstGeom prst="rect">
            <a:avLst/>
          </a:prstGeom>
        </p:spPr>
        <p:txBody>
          <a:bodyPr wrap="square" lIns="0" tIns="0" rIns="0" bIns="0">
            <a:spAutoFit/>
          </a:bodyPr>
          <a:lstStyle>
            <a:lvl1pPr>
              <a:defRPr sz="1412" b="0" i="0">
                <a:solidFill>
                  <a:srgbClr val="59595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427032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414" y="1169561"/>
            <a:ext cx="10656455" cy="353045"/>
          </a:xfrm>
        </p:spPr>
        <p:txBody>
          <a:bodyPr lIns="0" tIns="0" rIns="0" bIns="0"/>
          <a:lstStyle>
            <a:lvl1pPr>
              <a:defRPr sz="2294" b="1" i="1">
                <a:solidFill>
                  <a:schemeClr val="bg1"/>
                </a:solidFill>
                <a:latin typeface="Arial"/>
                <a:cs typeface="Arial"/>
              </a:defRPr>
            </a:lvl1pPr>
          </a:lstStyle>
          <a:p>
            <a:endParaRPr/>
          </a:p>
        </p:txBody>
      </p:sp>
      <p:sp>
        <p:nvSpPr>
          <p:cNvPr id="3" name="Holder 3"/>
          <p:cNvSpPr>
            <a:spLocks noGrp="1"/>
          </p:cNvSpPr>
          <p:nvPr>
            <p:ph type="body" idx="1"/>
          </p:nvPr>
        </p:nvSpPr>
        <p:spPr>
          <a:xfrm>
            <a:off x="505946" y="1953692"/>
            <a:ext cx="11174461" cy="217304"/>
          </a:xfrm>
        </p:spPr>
        <p:txBody>
          <a:bodyPr lIns="0" tIns="0" rIns="0" bIns="0"/>
          <a:lstStyle>
            <a:lvl1pPr>
              <a:defRPr sz="1412" b="0" i="0">
                <a:solidFill>
                  <a:srgbClr val="59595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68373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2FD05E-3AA0-42B5-275B-C3E9245F5239}"/>
              </a:ext>
            </a:extLst>
          </p:cNvPr>
          <p:cNvSpPr/>
          <p:nvPr userDrawn="1"/>
        </p:nvSpPr>
        <p:spPr>
          <a:xfrm>
            <a:off x="0" y="0"/>
            <a:ext cx="12192000" cy="6858000"/>
          </a:xfrm>
          <a:prstGeom prst="rect">
            <a:avLst/>
          </a:prstGeom>
          <a:solidFill>
            <a:srgbClr val="004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5D667115-D64E-5ABB-8178-1841F4D7A30D}"/>
              </a:ext>
            </a:extLst>
          </p:cNvPr>
          <p:cNvSpPr>
            <a:spLocks noGrp="1"/>
          </p:cNvSpPr>
          <p:nvPr>
            <p:ph type="dt" sz="half" idx="10"/>
          </p:nvPr>
        </p:nvSpPr>
        <p:spPr/>
        <p:txBody>
          <a:bodyPr/>
          <a:lstStyle/>
          <a:p>
            <a:fld id="{A95F5F63-DBD6-4197-A504-B342C637B469}" type="datetimeFigureOut">
              <a:rPr lang="en-US" smtClean="0"/>
              <a:t>3/12/2026</a:t>
            </a:fld>
            <a:endParaRPr lang="en-US"/>
          </a:p>
        </p:txBody>
      </p:sp>
      <p:sp>
        <p:nvSpPr>
          <p:cNvPr id="3" name="Footer Placeholder 2">
            <a:extLst>
              <a:ext uri="{FF2B5EF4-FFF2-40B4-BE49-F238E27FC236}">
                <a16:creationId xmlns:a16="http://schemas.microsoft.com/office/drawing/2014/main" id="{28DEA192-101D-0CBE-4654-E25C9104E3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C323ED-67AF-2229-6DE6-645AB61B2F4C}"/>
              </a:ext>
            </a:extLst>
          </p:cNvPr>
          <p:cNvSpPr>
            <a:spLocks noGrp="1"/>
          </p:cNvSpPr>
          <p:nvPr>
            <p:ph type="sldNum" sz="quarter" idx="12"/>
          </p:nvPr>
        </p:nvSpPr>
        <p:spPr/>
        <p:txBody>
          <a:bodyPr/>
          <a:lstStyle/>
          <a:p>
            <a:fld id="{A93781CB-E12A-4642-B4E7-727B6BB92737}" type="slidenum">
              <a:rPr lang="en-US" smtClean="0"/>
              <a:t>‹#›</a:t>
            </a:fld>
            <a:endParaRPr lang="en-US"/>
          </a:p>
        </p:txBody>
      </p:sp>
    </p:spTree>
    <p:extLst>
      <p:ext uri="{BB962C8B-B14F-4D97-AF65-F5344CB8AC3E}">
        <p14:creationId xmlns:p14="http://schemas.microsoft.com/office/powerpoint/2010/main" val="3892863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414" y="1169561"/>
            <a:ext cx="10656455" cy="353045"/>
          </a:xfrm>
        </p:spPr>
        <p:txBody>
          <a:bodyPr lIns="0" tIns="0" rIns="0" bIns="0"/>
          <a:lstStyle>
            <a:lvl1pPr>
              <a:defRPr sz="2294" b="1" i="1">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455594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03414" y="1169561"/>
            <a:ext cx="10656455" cy="353045"/>
          </a:xfrm>
        </p:spPr>
        <p:txBody>
          <a:bodyPr lIns="0" tIns="0" rIns="0" bIns="0"/>
          <a:lstStyle>
            <a:lvl1pPr>
              <a:defRPr sz="2294" b="1" i="1">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621407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1341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856A5-8D22-C5FC-223A-C07AE1BAD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2F5A23-B42A-E3E9-7A6F-77885A676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2852D3-A5D5-7C20-92F7-89AB12FAB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5B30D6-018E-9D8C-B647-496611E00C41}"/>
              </a:ext>
            </a:extLst>
          </p:cNvPr>
          <p:cNvSpPr>
            <a:spLocks noGrp="1"/>
          </p:cNvSpPr>
          <p:nvPr>
            <p:ph type="dt" sz="half" idx="10"/>
          </p:nvPr>
        </p:nvSpPr>
        <p:spPr/>
        <p:txBody>
          <a:bodyPr/>
          <a:lstStyle/>
          <a:p>
            <a:fld id="{A95F5F63-DBD6-4197-A504-B342C637B469}" type="datetimeFigureOut">
              <a:rPr lang="en-US" smtClean="0"/>
              <a:t>3/12/2026</a:t>
            </a:fld>
            <a:endParaRPr lang="en-US"/>
          </a:p>
        </p:txBody>
      </p:sp>
      <p:sp>
        <p:nvSpPr>
          <p:cNvPr id="6" name="Footer Placeholder 5">
            <a:extLst>
              <a:ext uri="{FF2B5EF4-FFF2-40B4-BE49-F238E27FC236}">
                <a16:creationId xmlns:a16="http://schemas.microsoft.com/office/drawing/2014/main" id="{2FEFA9EE-6BEF-C52C-8CAF-B03A8B169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457866-CF93-2C5E-E2F6-8D5B029324F1}"/>
              </a:ext>
            </a:extLst>
          </p:cNvPr>
          <p:cNvSpPr>
            <a:spLocks noGrp="1"/>
          </p:cNvSpPr>
          <p:nvPr>
            <p:ph type="sldNum" sz="quarter" idx="12"/>
          </p:nvPr>
        </p:nvSpPr>
        <p:spPr/>
        <p:txBody>
          <a:bodyPr/>
          <a:lstStyle/>
          <a:p>
            <a:fld id="{A93781CB-E12A-4642-B4E7-727B6BB92737}" type="slidenum">
              <a:rPr lang="en-US" smtClean="0"/>
              <a:t>‹#›</a:t>
            </a:fld>
            <a:endParaRPr lang="en-US"/>
          </a:p>
        </p:txBody>
      </p:sp>
    </p:spTree>
    <p:extLst>
      <p:ext uri="{BB962C8B-B14F-4D97-AF65-F5344CB8AC3E}">
        <p14:creationId xmlns:p14="http://schemas.microsoft.com/office/powerpoint/2010/main" val="63421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BFD119-B7FF-AA64-67AD-69F99AA88902}"/>
              </a:ext>
            </a:extLst>
          </p:cNvPr>
          <p:cNvSpPr/>
          <p:nvPr userDrawn="1"/>
        </p:nvSpPr>
        <p:spPr>
          <a:xfrm>
            <a:off x="0" y="0"/>
            <a:ext cx="12192000" cy="6858000"/>
          </a:xfrm>
          <a:prstGeom prst="rect">
            <a:avLst/>
          </a:prstGeom>
          <a:solidFill>
            <a:srgbClr val="004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7FD37521-335B-854A-7E3B-AB55DC6A99C2}"/>
              </a:ext>
            </a:extLst>
          </p:cNvPr>
          <p:cNvSpPr>
            <a:spLocks noGrp="1"/>
          </p:cNvSpPr>
          <p:nvPr>
            <p:ph type="pic" idx="1"/>
          </p:nvPr>
        </p:nvSpPr>
        <p:spPr>
          <a:xfrm>
            <a:off x="827770" y="741363"/>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360814A-ED92-C6F0-3834-AEF9E27FD1E0}"/>
              </a:ext>
            </a:extLst>
          </p:cNvPr>
          <p:cNvSpPr>
            <a:spLocks noGrp="1"/>
          </p:cNvSpPr>
          <p:nvPr>
            <p:ph type="body" sz="half" idx="2"/>
          </p:nvPr>
        </p:nvSpPr>
        <p:spPr>
          <a:xfrm>
            <a:off x="7431993" y="2057400"/>
            <a:ext cx="3932237" cy="265747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EDCD8C9-5692-AF11-D325-E58B9DEBD0E0}"/>
              </a:ext>
            </a:extLst>
          </p:cNvPr>
          <p:cNvSpPr>
            <a:spLocks noGrp="1"/>
          </p:cNvSpPr>
          <p:nvPr>
            <p:ph type="dt" sz="half" idx="10"/>
          </p:nvPr>
        </p:nvSpPr>
        <p:spPr/>
        <p:txBody>
          <a:bodyPr/>
          <a:lstStyle/>
          <a:p>
            <a:fld id="{A95F5F63-DBD6-4197-A504-B342C637B469}" type="datetimeFigureOut">
              <a:rPr lang="en-US" smtClean="0"/>
              <a:t>3/12/2026</a:t>
            </a:fld>
            <a:endParaRPr lang="en-US"/>
          </a:p>
        </p:txBody>
      </p:sp>
      <p:sp>
        <p:nvSpPr>
          <p:cNvPr id="6" name="Footer Placeholder 5">
            <a:extLst>
              <a:ext uri="{FF2B5EF4-FFF2-40B4-BE49-F238E27FC236}">
                <a16:creationId xmlns:a16="http://schemas.microsoft.com/office/drawing/2014/main" id="{FF25D95A-9FCA-7F4B-B274-1704D5A581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A52EF-445D-2313-4B43-B535B8C0E7EE}"/>
              </a:ext>
            </a:extLst>
          </p:cNvPr>
          <p:cNvSpPr>
            <a:spLocks noGrp="1"/>
          </p:cNvSpPr>
          <p:nvPr>
            <p:ph type="sldNum" sz="quarter" idx="12"/>
          </p:nvPr>
        </p:nvSpPr>
        <p:spPr/>
        <p:txBody>
          <a:bodyPr/>
          <a:lstStyle/>
          <a:p>
            <a:fld id="{A93781CB-E12A-4642-B4E7-727B6BB92737}" type="slidenum">
              <a:rPr lang="en-US" smtClean="0"/>
              <a:t>‹#›</a:t>
            </a:fld>
            <a:endParaRPr lang="en-US"/>
          </a:p>
        </p:txBody>
      </p:sp>
      <p:sp>
        <p:nvSpPr>
          <p:cNvPr id="9" name="Title 1">
            <a:extLst>
              <a:ext uri="{FF2B5EF4-FFF2-40B4-BE49-F238E27FC236}">
                <a16:creationId xmlns:a16="http://schemas.microsoft.com/office/drawing/2014/main" id="{FEB66994-A58B-2FC3-F247-DE98D01E4C70}"/>
              </a:ext>
            </a:extLst>
          </p:cNvPr>
          <p:cNvSpPr txBox="1">
            <a:spLocks/>
          </p:cNvSpPr>
          <p:nvPr userDrawn="1"/>
        </p:nvSpPr>
        <p:spPr>
          <a:xfrm>
            <a:off x="7419975" y="457200"/>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dirty="0">
              <a:solidFill>
                <a:schemeClr val="bg1"/>
              </a:solidFill>
            </a:endParaRPr>
          </a:p>
        </p:txBody>
      </p:sp>
      <p:sp>
        <p:nvSpPr>
          <p:cNvPr id="11" name="Title 1">
            <a:extLst>
              <a:ext uri="{FF2B5EF4-FFF2-40B4-BE49-F238E27FC236}">
                <a16:creationId xmlns:a16="http://schemas.microsoft.com/office/drawing/2014/main" id="{9F6A7499-CA91-72F9-BF20-58A2F2B7ED5D}"/>
              </a:ext>
            </a:extLst>
          </p:cNvPr>
          <p:cNvSpPr>
            <a:spLocks noGrp="1"/>
          </p:cNvSpPr>
          <p:nvPr>
            <p:ph type="title"/>
          </p:nvPr>
        </p:nvSpPr>
        <p:spPr>
          <a:xfrm>
            <a:off x="7431992" y="457200"/>
            <a:ext cx="3932237" cy="1600200"/>
          </a:xfrm>
        </p:spPr>
        <p:txBody>
          <a:bodyPr anchor="b"/>
          <a:lstStyle>
            <a:lvl1pP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99035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14.emf"/><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theme" Target="../theme/theme5.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2.jpe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6.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7.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slideLayout" Target="../slideLayouts/slideLayout65.xml"/><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slideLayout" Target="../slideLayouts/slideLayout64.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63.xml"/><Relationship Id="rId6" Type="http://schemas.openxmlformats.org/officeDocument/2006/relationships/theme" Target="../theme/theme8.xml"/><Relationship Id="rId11" Type="http://schemas.openxmlformats.org/officeDocument/2006/relationships/image" Target="../media/image23.png"/><Relationship Id="rId5" Type="http://schemas.openxmlformats.org/officeDocument/2006/relationships/slideLayout" Target="../slideLayouts/slideLayout67.xml"/><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slideLayout" Target="../slideLayouts/slideLayout66.xml"/><Relationship Id="rId9" Type="http://schemas.openxmlformats.org/officeDocument/2006/relationships/image" Target="../media/image21.png"/><Relationship Id="rId14" Type="http://schemas.openxmlformats.org/officeDocument/2006/relationships/image" Target="../media/image26.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image" Target="../media/image33.pn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9.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7A56FC-334A-C69D-D99B-363DCAF8C8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C66728-801E-1981-0720-B3D7259364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99E8B-A584-0A88-4AD9-A0ADCDBB0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F5F63-DBD6-4197-A504-B342C637B469}" type="datetimeFigureOut">
              <a:rPr lang="en-US" smtClean="0"/>
              <a:t>3/12/2026</a:t>
            </a:fld>
            <a:endParaRPr lang="en-US"/>
          </a:p>
        </p:txBody>
      </p:sp>
      <p:sp>
        <p:nvSpPr>
          <p:cNvPr id="5" name="Footer Placeholder 4">
            <a:extLst>
              <a:ext uri="{FF2B5EF4-FFF2-40B4-BE49-F238E27FC236}">
                <a16:creationId xmlns:a16="http://schemas.microsoft.com/office/drawing/2014/main" id="{88D190C8-A8AE-70ED-B1CF-9BA52DCDC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3FFD4A-3717-79C5-250D-30578378F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781CB-E12A-4642-B4E7-727B6BB92737}" type="slidenum">
              <a:rPr lang="en-US" smtClean="0"/>
              <a:t>‹#›</a:t>
            </a:fld>
            <a:endParaRPr lang="en-US"/>
          </a:p>
        </p:txBody>
      </p:sp>
    </p:spTree>
    <p:extLst>
      <p:ext uri="{BB962C8B-B14F-4D97-AF65-F5344CB8AC3E}">
        <p14:creationId xmlns:p14="http://schemas.microsoft.com/office/powerpoint/2010/main" val="2519570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and grey background&#10;&#10;Description automatically generated">
            <a:extLst>
              <a:ext uri="{FF2B5EF4-FFF2-40B4-BE49-F238E27FC236}">
                <a16:creationId xmlns:a16="http://schemas.microsoft.com/office/drawing/2014/main" id="{BAB41BEC-6849-24BC-E49C-EE5178075BB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048" y="-1"/>
            <a:ext cx="12188952" cy="6859715"/>
          </a:xfrm>
          <a:prstGeom prst="rect">
            <a:avLst/>
          </a:prstGeom>
        </p:spPr>
      </p:pic>
      <p:sp>
        <p:nvSpPr>
          <p:cNvPr id="2" name="Title Placeholder 1">
            <a:extLst>
              <a:ext uri="{FF2B5EF4-FFF2-40B4-BE49-F238E27FC236}">
                <a16:creationId xmlns:a16="http://schemas.microsoft.com/office/drawing/2014/main" id="{4E824E6B-F12B-9DAA-A7F7-A78D895CF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199F35-11F7-5951-9D9D-7EEF643635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AE2EFD-5F77-AF64-078C-E577AB0899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0000500000000000000" pitchFamily="2" charset="0"/>
              </a:defRPr>
            </a:lvl1pPr>
          </a:lstStyle>
          <a:p>
            <a:fld id="{1025BD30-0AEB-0E40-A727-7AE6A8E09BB8}" type="datetime1">
              <a:rPr lang="en-US" smtClean="0"/>
              <a:pPr/>
              <a:t>3/12/2026</a:t>
            </a:fld>
            <a:endParaRPr lang="en-US" dirty="0"/>
          </a:p>
        </p:txBody>
      </p:sp>
      <p:sp>
        <p:nvSpPr>
          <p:cNvPr id="5" name="Footer Placeholder 4">
            <a:extLst>
              <a:ext uri="{FF2B5EF4-FFF2-40B4-BE49-F238E27FC236}">
                <a16:creationId xmlns:a16="http://schemas.microsoft.com/office/drawing/2014/main" id="{6944748F-D1EB-D974-EEFE-4409410AE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00005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E1F0CCE0-63FD-A6AA-B0FE-99DC447BB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pitchFamily="2" charset="0"/>
              </a:defRPr>
            </a:lvl1pPr>
          </a:lstStyle>
          <a:p>
            <a:fld id="{C9F8A8B4-CBB0-5845-8D8A-6B10FD577CA1}" type="slidenum">
              <a:rPr lang="en-US" smtClean="0"/>
              <a:pPr/>
              <a:t>‹#›</a:t>
            </a:fld>
            <a:endParaRPr lang="en-US" dirty="0"/>
          </a:p>
        </p:txBody>
      </p:sp>
    </p:spTree>
    <p:extLst>
      <p:ext uri="{BB962C8B-B14F-4D97-AF65-F5344CB8AC3E}">
        <p14:creationId xmlns:p14="http://schemas.microsoft.com/office/powerpoint/2010/main" val="18591315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p:txStyles>
    <p:titleStyle>
      <a:lvl1pPr algn="l" defTabSz="914400" rtl="0" eaLnBrk="1" latinLnBrk="0" hangingPunct="1">
        <a:lnSpc>
          <a:spcPct val="90000"/>
        </a:lnSpc>
        <a:spcBef>
          <a:spcPct val="0"/>
        </a:spcBef>
        <a:buNone/>
        <a:defRPr sz="4800" b="1" i="0" kern="1200">
          <a:solidFill>
            <a:srgbClr val="06BAB3"/>
          </a:solidFill>
          <a:latin typeface="Montserrat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16E97"/>
          </a:solidFill>
          <a:latin typeface="Montserrat" pitchFamily="2" charset="77"/>
          <a:ea typeface="+mn-ea"/>
          <a:cs typeface="+mn-cs"/>
        </a:defRPr>
      </a:lvl1pPr>
      <a:lvl2pPr marL="685800" indent="-228600" algn="l" defTabSz="914400" rtl="0" eaLnBrk="1" latinLnBrk="0" hangingPunct="1">
        <a:lnSpc>
          <a:spcPct val="90000"/>
        </a:lnSpc>
        <a:spcBef>
          <a:spcPts val="500"/>
        </a:spcBef>
        <a:buSzPct val="65000"/>
        <a:buFont typeface="Courier New" panose="02070309020205020404" pitchFamily="49" charset="0"/>
        <a:buChar char="o"/>
        <a:defRPr sz="2400" b="0" i="0" kern="1200">
          <a:solidFill>
            <a:srgbClr val="016E97"/>
          </a:solidFill>
          <a:latin typeface="Montserrat" pitchFamily="2" charset="77"/>
          <a:ea typeface="+mn-ea"/>
          <a:cs typeface="+mn-cs"/>
        </a:defRPr>
      </a:lvl2pPr>
      <a:lvl3pPr marL="1143000" indent="-228600" algn="l" defTabSz="914400" rtl="0" eaLnBrk="1" latinLnBrk="0" hangingPunct="1">
        <a:lnSpc>
          <a:spcPct val="90000"/>
        </a:lnSpc>
        <a:spcBef>
          <a:spcPts val="500"/>
        </a:spcBef>
        <a:buSzPct val="65000"/>
        <a:buFont typeface="Wingdings" panose="05000000000000000000" pitchFamily="2" charset="2"/>
        <a:buChar char="§"/>
        <a:defRPr sz="2000" b="0" i="0" kern="1200">
          <a:solidFill>
            <a:srgbClr val="016E97"/>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16E97"/>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16E97"/>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and grey background&#10;&#10;Description automatically generated">
            <a:extLst>
              <a:ext uri="{FF2B5EF4-FFF2-40B4-BE49-F238E27FC236}">
                <a16:creationId xmlns:a16="http://schemas.microsoft.com/office/drawing/2014/main" id="{BAB41BEC-6849-24BC-E49C-EE5178075BBD}"/>
              </a:ext>
            </a:extLst>
          </p:cNvPr>
          <p:cNvPicPr>
            <a:picLocks noChangeAspect="1"/>
          </p:cNvPicPr>
          <p:nvPr userDrawn="1"/>
        </p:nvPicPr>
        <p:blipFill>
          <a:blip r:embed="rId8"/>
          <a:stretch>
            <a:fillRect/>
          </a:stretch>
        </p:blipFill>
        <p:spPr>
          <a:xfrm>
            <a:off x="3048" y="-1"/>
            <a:ext cx="12188952" cy="6859715"/>
          </a:xfrm>
          <a:prstGeom prst="rect">
            <a:avLst/>
          </a:prstGeom>
        </p:spPr>
      </p:pic>
      <p:sp>
        <p:nvSpPr>
          <p:cNvPr id="2" name="Title Placeholder 1">
            <a:extLst>
              <a:ext uri="{FF2B5EF4-FFF2-40B4-BE49-F238E27FC236}">
                <a16:creationId xmlns:a16="http://schemas.microsoft.com/office/drawing/2014/main" id="{4E824E6B-F12B-9DAA-A7F7-A78D895CF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199F35-11F7-5951-9D9D-7EEF643635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AE2EFD-5F77-AF64-078C-E577AB0899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5BD30-0AEB-0E40-A727-7AE6A8E09BB8}" type="datetime1">
              <a:rPr lang="en-US" smtClean="0"/>
              <a:t>3/12/2026</a:t>
            </a:fld>
            <a:endParaRPr lang="en-US"/>
          </a:p>
        </p:txBody>
      </p:sp>
      <p:sp>
        <p:nvSpPr>
          <p:cNvPr id="5" name="Footer Placeholder 4">
            <a:extLst>
              <a:ext uri="{FF2B5EF4-FFF2-40B4-BE49-F238E27FC236}">
                <a16:creationId xmlns:a16="http://schemas.microsoft.com/office/drawing/2014/main" id="{6944748F-D1EB-D974-EEFE-4409410AE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F0CCE0-63FD-A6AA-B0FE-99DC447BB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F8A8B4-CBB0-5845-8D8A-6B10FD577CA1}" type="slidenum">
              <a:rPr lang="en-US" smtClean="0"/>
              <a:t>‹#›</a:t>
            </a:fld>
            <a:endParaRPr lang="en-US"/>
          </a:p>
        </p:txBody>
      </p:sp>
    </p:spTree>
    <p:extLst>
      <p:ext uri="{BB962C8B-B14F-4D97-AF65-F5344CB8AC3E}">
        <p14:creationId xmlns:p14="http://schemas.microsoft.com/office/powerpoint/2010/main" val="35975183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hf hdr="0" ftr="0"/>
  <p:txStyles>
    <p:titleStyle>
      <a:lvl1pPr algn="l" defTabSz="914400" rtl="0" eaLnBrk="1" latinLnBrk="0" hangingPunct="1">
        <a:lnSpc>
          <a:spcPct val="90000"/>
        </a:lnSpc>
        <a:spcBef>
          <a:spcPct val="0"/>
        </a:spcBef>
        <a:buNone/>
        <a:defRPr sz="4800" b="1" i="0" kern="1200">
          <a:solidFill>
            <a:srgbClr val="06BAB3"/>
          </a:solidFill>
          <a:latin typeface="Montserrat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16E97"/>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16E97"/>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16E97"/>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16E97"/>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16E97"/>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and grey background&#10;&#10;Description automatically generated">
            <a:extLst>
              <a:ext uri="{FF2B5EF4-FFF2-40B4-BE49-F238E27FC236}">
                <a16:creationId xmlns:a16="http://schemas.microsoft.com/office/drawing/2014/main" id="{BAB41BEC-6849-24BC-E49C-EE5178075BB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048" y="-1"/>
            <a:ext cx="12188952" cy="6859715"/>
          </a:xfrm>
          <a:prstGeom prst="rect">
            <a:avLst/>
          </a:prstGeom>
        </p:spPr>
      </p:pic>
      <p:sp>
        <p:nvSpPr>
          <p:cNvPr id="2" name="Title Placeholder 1">
            <a:extLst>
              <a:ext uri="{FF2B5EF4-FFF2-40B4-BE49-F238E27FC236}">
                <a16:creationId xmlns:a16="http://schemas.microsoft.com/office/drawing/2014/main" id="{4E824E6B-F12B-9DAA-A7F7-A78D895CF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199F35-11F7-5951-9D9D-7EEF643635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AE2EFD-5F77-AF64-078C-E577AB0899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25BD30-0AEB-0E40-A727-7AE6A8E09BB8}" type="datetime1">
              <a:rPr lang="en-US" smtClean="0"/>
              <a:t>3/12/2026</a:t>
            </a:fld>
            <a:endParaRPr lang="en-US"/>
          </a:p>
        </p:txBody>
      </p:sp>
      <p:sp>
        <p:nvSpPr>
          <p:cNvPr id="5" name="Footer Placeholder 4">
            <a:extLst>
              <a:ext uri="{FF2B5EF4-FFF2-40B4-BE49-F238E27FC236}">
                <a16:creationId xmlns:a16="http://schemas.microsoft.com/office/drawing/2014/main" id="{6944748F-D1EB-D974-EEFE-4409410AE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F0CCE0-63FD-A6AA-B0FE-99DC447BB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F8A8B4-CBB0-5845-8D8A-6B10FD577CA1}" type="slidenum">
              <a:rPr lang="en-US" smtClean="0"/>
              <a:t>‹#›</a:t>
            </a:fld>
            <a:endParaRPr lang="en-US"/>
          </a:p>
        </p:txBody>
      </p:sp>
    </p:spTree>
    <p:extLst>
      <p:ext uri="{BB962C8B-B14F-4D97-AF65-F5344CB8AC3E}">
        <p14:creationId xmlns:p14="http://schemas.microsoft.com/office/powerpoint/2010/main" val="15237054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hf hdr="0" ftr="0"/>
  <p:txStyles>
    <p:titleStyle>
      <a:lvl1pPr algn="l" defTabSz="914400" rtl="0" eaLnBrk="1" latinLnBrk="0" hangingPunct="1">
        <a:lnSpc>
          <a:spcPct val="90000"/>
        </a:lnSpc>
        <a:spcBef>
          <a:spcPct val="0"/>
        </a:spcBef>
        <a:buNone/>
        <a:defRPr sz="4800" b="1" i="0" kern="1200">
          <a:solidFill>
            <a:srgbClr val="06BAB3"/>
          </a:solidFill>
          <a:latin typeface="Montserrat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16E97"/>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16E97"/>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16E97"/>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16E97"/>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16E97"/>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8465769" y="6335712"/>
            <a:ext cx="3726231"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8465769" y="6237795"/>
            <a:ext cx="3726231"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20"/>
          <a:stretch>
            <a:fillRect/>
          </a:stretch>
        </p:blipFill>
        <p:spPr>
          <a:xfrm>
            <a:off x="8944584" y="6543675"/>
            <a:ext cx="2768600" cy="12700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938151"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938150"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6096001" y="6492875"/>
            <a:ext cx="1546302" cy="365125"/>
          </a:xfrm>
          <a:prstGeom prst="rect">
            <a:avLst/>
          </a:prstGeom>
        </p:spPr>
        <p:txBody>
          <a:bodyPr vert="horz" lIns="91440" tIns="45720" rIns="91440" bIns="155448" rtlCol="0" anchor="ctr"/>
          <a:lstStyle>
            <a:lvl1pPr algn="l">
              <a:defRPr sz="1000">
                <a:solidFill>
                  <a:schemeClr val="accent6">
                    <a:lumMod val="40000"/>
                    <a:lumOff val="60000"/>
                  </a:schemeClr>
                </a:solidFill>
                <a:latin typeface="Arial" panose="020B0604020202020204" pitchFamily="34" charset="0"/>
                <a:cs typeface="Arial" panose="020B0604020202020204" pitchFamily="34" charset="0"/>
              </a:defRPr>
            </a:lvl1pPr>
          </a:lstStyle>
          <a:p>
            <a:fld id="{27CD4A3B-E186-AB40-96C6-355AF9A6FE76}" type="datetimeFigureOut">
              <a:rPr lang="en-US" smtClean="0"/>
              <a:pPr/>
              <a:t>3/12/2026</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938150" y="6492875"/>
            <a:ext cx="5060066" cy="365125"/>
          </a:xfrm>
          <a:prstGeom prst="rect">
            <a:avLst/>
          </a:prstGeom>
        </p:spPr>
        <p:txBody>
          <a:bodyPr vert="horz" lIns="91440" tIns="45720" rIns="91440" bIns="155448" rtlCol="0" anchor="ctr"/>
          <a:lstStyle>
            <a:lvl1pPr algn="ctr">
              <a:defRPr sz="100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55020" y="6492875"/>
            <a:ext cx="434428" cy="365125"/>
          </a:xfrm>
          <a:prstGeom prst="rect">
            <a:avLst/>
          </a:prstGeom>
        </p:spPr>
        <p:txBody>
          <a:bodyPr vert="horz" lIns="91440" tIns="45720" rIns="91440" bIns="155448" rtlCol="0" anchor="ctr"/>
          <a:lstStyle>
            <a:lvl1pPr algn="ctr">
              <a:defRPr sz="100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0" y="522288"/>
            <a:ext cx="744467" cy="547190"/>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815271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Lst>
  <p:txStyles>
    <p:title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and grey background&#10;&#10;Description automatically generated">
            <a:extLst>
              <a:ext uri="{FF2B5EF4-FFF2-40B4-BE49-F238E27FC236}">
                <a16:creationId xmlns:a16="http://schemas.microsoft.com/office/drawing/2014/main" id="{BAB41BEC-6849-24BC-E49C-EE5178075BB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048" y="-1"/>
            <a:ext cx="12188952" cy="6859715"/>
          </a:xfrm>
          <a:prstGeom prst="rect">
            <a:avLst/>
          </a:prstGeom>
        </p:spPr>
      </p:pic>
      <p:sp>
        <p:nvSpPr>
          <p:cNvPr id="2" name="Title Placeholder 1">
            <a:extLst>
              <a:ext uri="{FF2B5EF4-FFF2-40B4-BE49-F238E27FC236}">
                <a16:creationId xmlns:a16="http://schemas.microsoft.com/office/drawing/2014/main" id="{4E824E6B-F12B-9DAA-A7F7-A78D895CF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199F35-11F7-5951-9D9D-7EEF643635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E2EFD-5F77-AF64-078C-E577AB0899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anose="00000500000000000000" pitchFamily="2" charset="0"/>
              </a:defRPr>
            </a:lvl1pPr>
          </a:lstStyle>
          <a:p>
            <a:endParaRPr lang="en-US" dirty="0"/>
          </a:p>
        </p:txBody>
      </p:sp>
      <p:sp>
        <p:nvSpPr>
          <p:cNvPr id="5" name="Footer Placeholder 4">
            <a:extLst>
              <a:ext uri="{FF2B5EF4-FFF2-40B4-BE49-F238E27FC236}">
                <a16:creationId xmlns:a16="http://schemas.microsoft.com/office/drawing/2014/main" id="{6944748F-D1EB-D974-EEFE-4409410AE8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anose="00000500000000000000" pitchFamily="2" charset="0"/>
              </a:defRPr>
            </a:lvl1pPr>
          </a:lstStyle>
          <a:p>
            <a:r>
              <a:rPr lang="en-US" dirty="0"/>
              <a:t>MIS-24-76771</a:t>
            </a:r>
          </a:p>
        </p:txBody>
      </p:sp>
      <p:sp>
        <p:nvSpPr>
          <p:cNvPr id="6" name="Slide Number Placeholder 5">
            <a:extLst>
              <a:ext uri="{FF2B5EF4-FFF2-40B4-BE49-F238E27FC236}">
                <a16:creationId xmlns:a16="http://schemas.microsoft.com/office/drawing/2014/main" id="{E1F0CCE0-63FD-A6AA-B0FE-99DC447BB2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anose="00000500000000000000" pitchFamily="2" charset="0"/>
              </a:defRPr>
            </a:lvl1pPr>
          </a:lstStyle>
          <a:p>
            <a:fld id="{C9F8A8B4-CBB0-5845-8D8A-6B10FD577CA1}" type="slidenum">
              <a:rPr lang="en-US" smtClean="0"/>
              <a:pPr/>
              <a:t>‹#›</a:t>
            </a:fld>
            <a:endParaRPr lang="en-US" dirty="0"/>
          </a:p>
        </p:txBody>
      </p:sp>
    </p:spTree>
    <p:extLst>
      <p:ext uri="{BB962C8B-B14F-4D97-AF65-F5344CB8AC3E}">
        <p14:creationId xmlns:p14="http://schemas.microsoft.com/office/powerpoint/2010/main" val="4515960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hf sldNum="0" hdr="0" dt="0"/>
  <p:txStyles>
    <p:titleStyle>
      <a:lvl1pPr algn="l" defTabSz="914400" rtl="0" eaLnBrk="1" latinLnBrk="0" hangingPunct="1">
        <a:lnSpc>
          <a:spcPct val="90000"/>
        </a:lnSpc>
        <a:spcBef>
          <a:spcPct val="0"/>
        </a:spcBef>
        <a:buNone/>
        <a:defRPr sz="4800" b="1" i="0" kern="1200">
          <a:solidFill>
            <a:srgbClr val="06BAB3"/>
          </a:solidFill>
          <a:latin typeface="Montserrat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16E97"/>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16E97"/>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16E97"/>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16E97"/>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16E97"/>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3/12/2026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1400280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465769" y="6335712"/>
            <a:ext cx="3726815" cy="522605"/>
          </a:xfrm>
          <a:custGeom>
            <a:avLst/>
            <a:gdLst/>
            <a:ahLst/>
            <a:cxnLst/>
            <a:rect l="l" t="t" r="r" b="b"/>
            <a:pathLst>
              <a:path w="3726815" h="522604">
                <a:moveTo>
                  <a:pt x="3726243" y="0"/>
                </a:moveTo>
                <a:lnTo>
                  <a:pt x="0" y="0"/>
                </a:lnTo>
                <a:lnTo>
                  <a:pt x="0" y="522287"/>
                </a:lnTo>
                <a:lnTo>
                  <a:pt x="3726243" y="522287"/>
                </a:lnTo>
                <a:lnTo>
                  <a:pt x="3726243" y="0"/>
                </a:lnTo>
                <a:close/>
              </a:path>
            </a:pathLst>
          </a:custGeom>
          <a:solidFill>
            <a:srgbClr val="06509D"/>
          </a:solidFill>
        </p:spPr>
        <p:txBody>
          <a:bodyPr wrap="square" lIns="0" tIns="0" rIns="0" bIns="0" rtlCol="0"/>
          <a:lstStyle/>
          <a:p>
            <a:endParaRPr/>
          </a:p>
        </p:txBody>
      </p:sp>
      <p:sp>
        <p:nvSpPr>
          <p:cNvPr id="17" name="bg object 17"/>
          <p:cNvSpPr/>
          <p:nvPr/>
        </p:nvSpPr>
        <p:spPr>
          <a:xfrm>
            <a:off x="8465769" y="6237795"/>
            <a:ext cx="3726815" cy="98425"/>
          </a:xfrm>
          <a:custGeom>
            <a:avLst/>
            <a:gdLst/>
            <a:ahLst/>
            <a:cxnLst/>
            <a:rect l="l" t="t" r="r" b="b"/>
            <a:pathLst>
              <a:path w="3726815" h="98425">
                <a:moveTo>
                  <a:pt x="3726230" y="0"/>
                </a:moveTo>
                <a:lnTo>
                  <a:pt x="0" y="0"/>
                </a:lnTo>
                <a:lnTo>
                  <a:pt x="0" y="97916"/>
                </a:lnTo>
                <a:lnTo>
                  <a:pt x="3726230" y="97916"/>
                </a:lnTo>
                <a:lnTo>
                  <a:pt x="3726230" y="0"/>
                </a:lnTo>
                <a:close/>
              </a:path>
            </a:pathLst>
          </a:custGeom>
          <a:solidFill>
            <a:srgbClr val="8EC422"/>
          </a:solidFill>
        </p:spPr>
        <p:txBody>
          <a:bodyPr wrap="square" lIns="0" tIns="0" rIns="0" bIns="0" rtlCol="0"/>
          <a:lstStyle/>
          <a:p>
            <a:endParaRPr/>
          </a:p>
        </p:txBody>
      </p:sp>
      <p:sp>
        <p:nvSpPr>
          <p:cNvPr id="18" name="bg object 18"/>
          <p:cNvSpPr/>
          <p:nvPr/>
        </p:nvSpPr>
        <p:spPr>
          <a:xfrm>
            <a:off x="8944584" y="6543674"/>
            <a:ext cx="15240" cy="124460"/>
          </a:xfrm>
          <a:custGeom>
            <a:avLst/>
            <a:gdLst/>
            <a:ahLst/>
            <a:cxnLst/>
            <a:rect l="l" t="t" r="r" b="b"/>
            <a:pathLst>
              <a:path w="15240" h="124459">
                <a:moveTo>
                  <a:pt x="15235" y="124103"/>
                </a:moveTo>
                <a:lnTo>
                  <a:pt x="0" y="124103"/>
                </a:lnTo>
                <a:lnTo>
                  <a:pt x="0" y="0"/>
                </a:lnTo>
                <a:lnTo>
                  <a:pt x="15235" y="0"/>
                </a:lnTo>
                <a:lnTo>
                  <a:pt x="15235" y="124103"/>
                </a:lnTo>
                <a:close/>
              </a:path>
            </a:pathLst>
          </a:custGeom>
          <a:solidFill>
            <a:srgbClr val="FDFDFD"/>
          </a:solidFill>
        </p:spPr>
        <p:txBody>
          <a:bodyPr wrap="square" lIns="0" tIns="0" rIns="0" bIns="0" rtlCol="0"/>
          <a:lstStyle/>
          <a:p>
            <a:endParaRPr/>
          </a:p>
        </p:txBody>
      </p:sp>
      <p:pic>
        <p:nvPicPr>
          <p:cNvPr id="19" name="bg object 19"/>
          <p:cNvPicPr/>
          <p:nvPr/>
        </p:nvPicPr>
        <p:blipFill>
          <a:blip r:embed="rId7" cstate="print"/>
          <a:stretch>
            <a:fillRect/>
          </a:stretch>
        </p:blipFill>
        <p:spPr>
          <a:xfrm>
            <a:off x="9004581" y="6543675"/>
            <a:ext cx="98090" cy="126153"/>
          </a:xfrm>
          <a:prstGeom prst="rect">
            <a:avLst/>
          </a:prstGeom>
        </p:spPr>
      </p:pic>
      <p:pic>
        <p:nvPicPr>
          <p:cNvPr id="20" name="bg object 20"/>
          <p:cNvPicPr/>
          <p:nvPr/>
        </p:nvPicPr>
        <p:blipFill>
          <a:blip r:embed="rId8" cstate="print"/>
          <a:stretch>
            <a:fillRect/>
          </a:stretch>
        </p:blipFill>
        <p:spPr>
          <a:xfrm>
            <a:off x="9129336" y="6543675"/>
            <a:ext cx="99995" cy="124102"/>
          </a:xfrm>
          <a:prstGeom prst="rect">
            <a:avLst/>
          </a:prstGeom>
        </p:spPr>
      </p:pic>
      <p:sp>
        <p:nvSpPr>
          <p:cNvPr id="21" name="bg object 21"/>
          <p:cNvSpPr/>
          <p:nvPr/>
        </p:nvSpPr>
        <p:spPr>
          <a:xfrm>
            <a:off x="9264561" y="6543243"/>
            <a:ext cx="89535" cy="125730"/>
          </a:xfrm>
          <a:custGeom>
            <a:avLst/>
            <a:gdLst/>
            <a:ahLst/>
            <a:cxnLst/>
            <a:rect l="l" t="t" r="r" b="b"/>
            <a:pathLst>
              <a:path w="89534" h="125729">
                <a:moveTo>
                  <a:pt x="89522" y="50038"/>
                </a:moveTo>
                <a:lnTo>
                  <a:pt x="15240" y="50038"/>
                </a:lnTo>
                <a:lnTo>
                  <a:pt x="15240" y="0"/>
                </a:lnTo>
                <a:lnTo>
                  <a:pt x="0" y="0"/>
                </a:lnTo>
                <a:lnTo>
                  <a:pt x="0" y="50038"/>
                </a:lnTo>
                <a:lnTo>
                  <a:pt x="0" y="64528"/>
                </a:lnTo>
                <a:lnTo>
                  <a:pt x="0" y="125120"/>
                </a:lnTo>
                <a:lnTo>
                  <a:pt x="15240" y="125120"/>
                </a:lnTo>
                <a:lnTo>
                  <a:pt x="15240" y="64528"/>
                </a:lnTo>
                <a:lnTo>
                  <a:pt x="73329" y="64528"/>
                </a:lnTo>
                <a:lnTo>
                  <a:pt x="73329" y="124536"/>
                </a:lnTo>
                <a:lnTo>
                  <a:pt x="89522" y="124536"/>
                </a:lnTo>
                <a:lnTo>
                  <a:pt x="89522" y="64528"/>
                </a:lnTo>
                <a:lnTo>
                  <a:pt x="89522" y="64033"/>
                </a:lnTo>
                <a:lnTo>
                  <a:pt x="89522" y="50038"/>
                </a:lnTo>
                <a:close/>
              </a:path>
              <a:path w="89534" h="125729">
                <a:moveTo>
                  <a:pt x="89522" y="444"/>
                </a:moveTo>
                <a:lnTo>
                  <a:pt x="73329" y="444"/>
                </a:lnTo>
                <a:lnTo>
                  <a:pt x="73329" y="49669"/>
                </a:lnTo>
                <a:lnTo>
                  <a:pt x="89522" y="49669"/>
                </a:lnTo>
                <a:lnTo>
                  <a:pt x="89522" y="444"/>
                </a:lnTo>
                <a:close/>
              </a:path>
            </a:pathLst>
          </a:custGeom>
          <a:solidFill>
            <a:srgbClr val="FDFDFD"/>
          </a:solidFill>
        </p:spPr>
        <p:txBody>
          <a:bodyPr wrap="square" lIns="0" tIns="0" rIns="0" bIns="0" rtlCol="0"/>
          <a:lstStyle/>
          <a:p>
            <a:endParaRPr/>
          </a:p>
        </p:txBody>
      </p:sp>
      <p:pic>
        <p:nvPicPr>
          <p:cNvPr id="22" name="bg object 22"/>
          <p:cNvPicPr/>
          <p:nvPr/>
        </p:nvPicPr>
        <p:blipFill>
          <a:blip r:embed="rId9" cstate="print"/>
          <a:stretch>
            <a:fillRect/>
          </a:stretch>
        </p:blipFill>
        <p:spPr>
          <a:xfrm>
            <a:off x="9391229" y="6543675"/>
            <a:ext cx="109518" cy="126153"/>
          </a:xfrm>
          <a:prstGeom prst="rect">
            <a:avLst/>
          </a:prstGeom>
        </p:spPr>
      </p:pic>
      <p:pic>
        <p:nvPicPr>
          <p:cNvPr id="23" name="bg object 23"/>
          <p:cNvPicPr/>
          <p:nvPr/>
        </p:nvPicPr>
        <p:blipFill>
          <a:blip r:embed="rId10" cstate="print"/>
          <a:stretch>
            <a:fillRect/>
          </a:stretch>
        </p:blipFill>
        <p:spPr>
          <a:xfrm>
            <a:off x="9594077" y="6543675"/>
            <a:ext cx="89519" cy="124102"/>
          </a:xfrm>
          <a:prstGeom prst="rect">
            <a:avLst/>
          </a:prstGeom>
        </p:spPr>
      </p:pic>
      <p:pic>
        <p:nvPicPr>
          <p:cNvPr id="24" name="bg object 24"/>
          <p:cNvPicPr/>
          <p:nvPr/>
        </p:nvPicPr>
        <p:blipFill>
          <a:blip r:embed="rId11" cstate="print"/>
          <a:stretch>
            <a:fillRect/>
          </a:stretch>
        </p:blipFill>
        <p:spPr>
          <a:xfrm>
            <a:off x="9719785" y="6543675"/>
            <a:ext cx="197133" cy="124102"/>
          </a:xfrm>
          <a:prstGeom prst="rect">
            <a:avLst/>
          </a:prstGeom>
        </p:spPr>
      </p:pic>
      <p:sp>
        <p:nvSpPr>
          <p:cNvPr id="25" name="bg object 25"/>
          <p:cNvSpPr/>
          <p:nvPr/>
        </p:nvSpPr>
        <p:spPr>
          <a:xfrm>
            <a:off x="9947393" y="6543675"/>
            <a:ext cx="16510" cy="124460"/>
          </a:xfrm>
          <a:custGeom>
            <a:avLst/>
            <a:gdLst/>
            <a:ahLst/>
            <a:cxnLst/>
            <a:rect l="l" t="t" r="r" b="b"/>
            <a:pathLst>
              <a:path w="16509" h="124459">
                <a:moveTo>
                  <a:pt x="16189" y="124102"/>
                </a:moveTo>
                <a:lnTo>
                  <a:pt x="0" y="124102"/>
                </a:lnTo>
                <a:lnTo>
                  <a:pt x="0" y="0"/>
                </a:lnTo>
                <a:lnTo>
                  <a:pt x="16189" y="0"/>
                </a:lnTo>
                <a:lnTo>
                  <a:pt x="16189" y="124102"/>
                </a:lnTo>
                <a:close/>
              </a:path>
            </a:pathLst>
          </a:custGeom>
          <a:solidFill>
            <a:srgbClr val="FDFDFD"/>
          </a:solidFill>
        </p:spPr>
        <p:txBody>
          <a:bodyPr wrap="square" lIns="0" tIns="0" rIns="0" bIns="0" rtlCol="0"/>
          <a:lstStyle/>
          <a:p>
            <a:endParaRPr/>
          </a:p>
        </p:txBody>
      </p:sp>
      <p:pic>
        <p:nvPicPr>
          <p:cNvPr id="26" name="bg object 26"/>
          <p:cNvPicPr/>
          <p:nvPr/>
        </p:nvPicPr>
        <p:blipFill>
          <a:blip r:embed="rId12" cstate="print"/>
          <a:stretch>
            <a:fillRect/>
          </a:stretch>
        </p:blipFill>
        <p:spPr>
          <a:xfrm>
            <a:off x="10000724" y="6543675"/>
            <a:ext cx="109518" cy="126153"/>
          </a:xfrm>
          <a:prstGeom prst="rect">
            <a:avLst/>
          </a:prstGeom>
        </p:spPr>
      </p:pic>
      <p:pic>
        <p:nvPicPr>
          <p:cNvPr id="27" name="bg object 27"/>
          <p:cNvPicPr/>
          <p:nvPr/>
        </p:nvPicPr>
        <p:blipFill>
          <a:blip r:embed="rId13" cstate="print"/>
          <a:stretch>
            <a:fillRect/>
          </a:stretch>
        </p:blipFill>
        <p:spPr>
          <a:xfrm>
            <a:off x="10148336" y="6543675"/>
            <a:ext cx="89519" cy="124102"/>
          </a:xfrm>
          <a:prstGeom prst="rect">
            <a:avLst/>
          </a:prstGeom>
        </p:spPr>
      </p:pic>
      <p:pic>
        <p:nvPicPr>
          <p:cNvPr id="28" name="bg object 28"/>
          <p:cNvPicPr/>
          <p:nvPr/>
        </p:nvPicPr>
        <p:blipFill>
          <a:blip r:embed="rId14" cstate="print"/>
          <a:stretch>
            <a:fillRect/>
          </a:stretch>
        </p:blipFill>
        <p:spPr>
          <a:xfrm>
            <a:off x="10274045" y="6543675"/>
            <a:ext cx="99995" cy="124102"/>
          </a:xfrm>
          <a:prstGeom prst="rect">
            <a:avLst/>
          </a:prstGeom>
        </p:spPr>
      </p:pic>
      <p:sp>
        <p:nvSpPr>
          <p:cNvPr id="29" name="bg object 29"/>
          <p:cNvSpPr/>
          <p:nvPr/>
        </p:nvSpPr>
        <p:spPr>
          <a:xfrm>
            <a:off x="10409276" y="6543243"/>
            <a:ext cx="224154" cy="125730"/>
          </a:xfrm>
          <a:custGeom>
            <a:avLst/>
            <a:gdLst/>
            <a:ahLst/>
            <a:cxnLst/>
            <a:rect l="l" t="t" r="r" b="b"/>
            <a:pathLst>
              <a:path w="224154" h="125729">
                <a:moveTo>
                  <a:pt x="66662" y="110629"/>
                </a:moveTo>
                <a:lnTo>
                  <a:pt x="16179" y="110629"/>
                </a:lnTo>
                <a:lnTo>
                  <a:pt x="16179" y="0"/>
                </a:lnTo>
                <a:lnTo>
                  <a:pt x="0" y="0"/>
                </a:lnTo>
                <a:lnTo>
                  <a:pt x="0" y="110629"/>
                </a:lnTo>
                <a:lnTo>
                  <a:pt x="0" y="125120"/>
                </a:lnTo>
                <a:lnTo>
                  <a:pt x="66662" y="125120"/>
                </a:lnTo>
                <a:lnTo>
                  <a:pt x="66662" y="110629"/>
                </a:lnTo>
                <a:close/>
              </a:path>
              <a:path w="224154" h="125729">
                <a:moveTo>
                  <a:pt x="223799" y="110629"/>
                </a:moveTo>
                <a:lnTo>
                  <a:pt x="173316" y="110629"/>
                </a:lnTo>
                <a:lnTo>
                  <a:pt x="173316" y="0"/>
                </a:lnTo>
                <a:lnTo>
                  <a:pt x="157124" y="0"/>
                </a:lnTo>
                <a:lnTo>
                  <a:pt x="157124" y="110629"/>
                </a:lnTo>
                <a:lnTo>
                  <a:pt x="157124" y="125120"/>
                </a:lnTo>
                <a:lnTo>
                  <a:pt x="223799" y="125120"/>
                </a:lnTo>
                <a:lnTo>
                  <a:pt x="223799" y="110629"/>
                </a:lnTo>
                <a:close/>
              </a:path>
            </a:pathLst>
          </a:custGeom>
          <a:solidFill>
            <a:srgbClr val="FDFDFD"/>
          </a:solidFill>
        </p:spPr>
        <p:txBody>
          <a:bodyPr wrap="square" lIns="0" tIns="0" rIns="0" bIns="0" rtlCol="0"/>
          <a:lstStyle/>
          <a:p>
            <a:endParaRPr/>
          </a:p>
        </p:txBody>
      </p:sp>
      <p:pic>
        <p:nvPicPr>
          <p:cNvPr id="30" name="bg object 30"/>
          <p:cNvPicPr/>
          <p:nvPr/>
        </p:nvPicPr>
        <p:blipFill>
          <a:blip r:embed="rId15" cstate="print"/>
          <a:stretch>
            <a:fillRect/>
          </a:stretch>
        </p:blipFill>
        <p:spPr>
          <a:xfrm>
            <a:off x="10659741" y="6543675"/>
            <a:ext cx="99995" cy="124102"/>
          </a:xfrm>
          <a:prstGeom prst="rect">
            <a:avLst/>
          </a:prstGeom>
        </p:spPr>
      </p:pic>
      <p:pic>
        <p:nvPicPr>
          <p:cNvPr id="31" name="bg object 31"/>
          <p:cNvPicPr/>
          <p:nvPr/>
        </p:nvPicPr>
        <p:blipFill>
          <a:blip r:embed="rId16" cstate="print"/>
          <a:stretch>
            <a:fillRect/>
          </a:stretch>
        </p:blipFill>
        <p:spPr>
          <a:xfrm>
            <a:off x="10794972" y="6543675"/>
            <a:ext cx="75234" cy="126153"/>
          </a:xfrm>
          <a:prstGeom prst="rect">
            <a:avLst/>
          </a:prstGeom>
        </p:spPr>
      </p:pic>
      <p:pic>
        <p:nvPicPr>
          <p:cNvPr id="32" name="bg object 32"/>
          <p:cNvPicPr/>
          <p:nvPr/>
        </p:nvPicPr>
        <p:blipFill>
          <a:blip r:embed="rId17" cstate="print"/>
          <a:stretch>
            <a:fillRect/>
          </a:stretch>
        </p:blipFill>
        <p:spPr>
          <a:xfrm>
            <a:off x="11049247" y="6543675"/>
            <a:ext cx="78091" cy="124102"/>
          </a:xfrm>
          <a:prstGeom prst="rect">
            <a:avLst/>
          </a:prstGeom>
        </p:spPr>
      </p:pic>
      <p:pic>
        <p:nvPicPr>
          <p:cNvPr id="33" name="bg object 33"/>
          <p:cNvPicPr/>
          <p:nvPr/>
        </p:nvPicPr>
        <p:blipFill>
          <a:blip r:embed="rId12" cstate="print"/>
          <a:stretch>
            <a:fillRect/>
          </a:stretch>
        </p:blipFill>
        <p:spPr>
          <a:xfrm>
            <a:off x="10901634" y="6543675"/>
            <a:ext cx="109518" cy="126153"/>
          </a:xfrm>
          <a:prstGeom prst="rect">
            <a:avLst/>
          </a:prstGeom>
        </p:spPr>
      </p:pic>
      <p:pic>
        <p:nvPicPr>
          <p:cNvPr id="34" name="bg object 34"/>
          <p:cNvPicPr/>
          <p:nvPr/>
        </p:nvPicPr>
        <p:blipFill>
          <a:blip r:embed="rId18" cstate="print"/>
          <a:stretch>
            <a:fillRect/>
          </a:stretch>
        </p:blipFill>
        <p:spPr>
          <a:xfrm>
            <a:off x="11154956" y="6543675"/>
            <a:ext cx="325698" cy="126153"/>
          </a:xfrm>
          <a:prstGeom prst="rect">
            <a:avLst/>
          </a:prstGeom>
        </p:spPr>
      </p:pic>
      <p:pic>
        <p:nvPicPr>
          <p:cNvPr id="35" name="bg object 35"/>
          <p:cNvPicPr/>
          <p:nvPr/>
        </p:nvPicPr>
        <p:blipFill>
          <a:blip r:embed="rId19" cstate="print"/>
          <a:stretch>
            <a:fillRect/>
          </a:stretch>
        </p:blipFill>
        <p:spPr>
          <a:xfrm>
            <a:off x="11517797" y="6543675"/>
            <a:ext cx="78091" cy="124102"/>
          </a:xfrm>
          <a:prstGeom prst="rect">
            <a:avLst/>
          </a:prstGeom>
        </p:spPr>
      </p:pic>
      <p:pic>
        <p:nvPicPr>
          <p:cNvPr id="36" name="bg object 36"/>
          <p:cNvPicPr/>
          <p:nvPr/>
        </p:nvPicPr>
        <p:blipFill>
          <a:blip r:embed="rId20" cstate="print"/>
          <a:stretch>
            <a:fillRect/>
          </a:stretch>
        </p:blipFill>
        <p:spPr>
          <a:xfrm>
            <a:off x="11620312" y="6543675"/>
            <a:ext cx="90069" cy="124102"/>
          </a:xfrm>
          <a:prstGeom prst="rect">
            <a:avLst/>
          </a:prstGeom>
        </p:spPr>
      </p:pic>
      <p:sp>
        <p:nvSpPr>
          <p:cNvPr id="37" name="bg object 37"/>
          <p:cNvSpPr/>
          <p:nvPr/>
        </p:nvSpPr>
        <p:spPr>
          <a:xfrm>
            <a:off x="0" y="522274"/>
            <a:ext cx="744855" cy="461009"/>
          </a:xfrm>
          <a:custGeom>
            <a:avLst/>
            <a:gdLst/>
            <a:ahLst/>
            <a:cxnLst/>
            <a:rect l="l" t="t" r="r" b="b"/>
            <a:pathLst>
              <a:path w="744855" h="461009">
                <a:moveTo>
                  <a:pt x="744474" y="0"/>
                </a:moveTo>
                <a:lnTo>
                  <a:pt x="0" y="0"/>
                </a:lnTo>
                <a:lnTo>
                  <a:pt x="0" y="460806"/>
                </a:lnTo>
                <a:lnTo>
                  <a:pt x="744474" y="460806"/>
                </a:lnTo>
                <a:lnTo>
                  <a:pt x="744474" y="0"/>
                </a:lnTo>
                <a:close/>
              </a:path>
            </a:pathLst>
          </a:custGeom>
          <a:solidFill>
            <a:srgbClr val="06509D"/>
          </a:solidFill>
        </p:spPr>
        <p:txBody>
          <a:bodyPr wrap="square" lIns="0" tIns="0" rIns="0" bIns="0" rtlCol="0"/>
          <a:lstStyle/>
          <a:p>
            <a:endParaRPr/>
          </a:p>
        </p:txBody>
      </p:sp>
      <p:sp>
        <p:nvSpPr>
          <p:cNvPr id="38" name="bg object 38"/>
          <p:cNvSpPr/>
          <p:nvPr/>
        </p:nvSpPr>
        <p:spPr>
          <a:xfrm>
            <a:off x="0" y="983081"/>
            <a:ext cx="744855" cy="86995"/>
          </a:xfrm>
          <a:custGeom>
            <a:avLst/>
            <a:gdLst/>
            <a:ahLst/>
            <a:cxnLst/>
            <a:rect l="l" t="t" r="r" b="b"/>
            <a:pathLst>
              <a:path w="744855" h="86994">
                <a:moveTo>
                  <a:pt x="744474" y="0"/>
                </a:moveTo>
                <a:lnTo>
                  <a:pt x="0" y="0"/>
                </a:lnTo>
                <a:lnTo>
                  <a:pt x="0" y="86398"/>
                </a:lnTo>
                <a:lnTo>
                  <a:pt x="744474" y="86398"/>
                </a:lnTo>
                <a:lnTo>
                  <a:pt x="744474" y="0"/>
                </a:lnTo>
                <a:close/>
              </a:path>
            </a:pathLst>
          </a:custGeom>
          <a:solidFill>
            <a:srgbClr val="8EC422"/>
          </a:solidFill>
        </p:spPr>
        <p:txBody>
          <a:bodyPr wrap="square" lIns="0" tIns="0" rIns="0" bIns="0" rtlCol="0"/>
          <a:lstStyle/>
          <a:p>
            <a:endParaRPr/>
          </a:p>
        </p:txBody>
      </p:sp>
      <p:sp>
        <p:nvSpPr>
          <p:cNvPr id="2" name="Holder 2"/>
          <p:cNvSpPr>
            <a:spLocks noGrp="1"/>
          </p:cNvSpPr>
          <p:nvPr>
            <p:ph type="title"/>
          </p:nvPr>
        </p:nvSpPr>
        <p:spPr>
          <a:xfrm>
            <a:off x="867078" y="410972"/>
            <a:ext cx="10153602" cy="1024817"/>
          </a:xfrm>
          <a:prstGeom prst="rect">
            <a:avLst/>
          </a:prstGeom>
        </p:spPr>
        <p:txBody>
          <a:bodyPr wrap="square" lIns="0" tIns="0" rIns="0" bIns="0">
            <a:spAutoFit/>
          </a:bodyPr>
          <a:lstStyle>
            <a:lvl1pPr>
              <a:defRPr sz="2800" b="1" i="0">
                <a:solidFill>
                  <a:srgbClr val="06509D"/>
                </a:solidFill>
                <a:latin typeface="Arial"/>
                <a:cs typeface="Arial"/>
              </a:defRPr>
            </a:lvl1pPr>
          </a:lstStyle>
          <a:p>
            <a:endParaRPr/>
          </a:p>
        </p:txBody>
      </p:sp>
      <p:sp>
        <p:nvSpPr>
          <p:cNvPr id="3" name="Holder 3"/>
          <p:cNvSpPr>
            <a:spLocks noGrp="1"/>
          </p:cNvSpPr>
          <p:nvPr>
            <p:ph type="body" idx="1"/>
          </p:nvPr>
        </p:nvSpPr>
        <p:spPr>
          <a:xfrm>
            <a:off x="925450" y="1590955"/>
            <a:ext cx="5242560" cy="3886200"/>
          </a:xfrm>
          <a:prstGeom prst="rect">
            <a:avLst/>
          </a:prstGeom>
        </p:spPr>
        <p:txBody>
          <a:bodyPr wrap="square" lIns="0" tIns="0" rIns="0" bIns="0">
            <a:spAutoFit/>
          </a:bodyPr>
          <a:lstStyle>
            <a:lvl1pPr>
              <a:defRPr sz="2200" b="0" i="1">
                <a:solidFill>
                  <a:srgbClr val="06509D"/>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7673053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23152" y="974912"/>
            <a:ext cx="11945697" cy="783851"/>
          </a:xfrm>
          <a:custGeom>
            <a:avLst/>
            <a:gdLst/>
            <a:ahLst/>
            <a:cxnLst/>
            <a:rect l="l" t="t" r="r" b="b"/>
            <a:pathLst>
              <a:path w="9855200" h="888364">
                <a:moveTo>
                  <a:pt x="0" y="887829"/>
                </a:moveTo>
                <a:lnTo>
                  <a:pt x="9855199" y="887829"/>
                </a:lnTo>
                <a:lnTo>
                  <a:pt x="9855199" y="0"/>
                </a:lnTo>
                <a:lnTo>
                  <a:pt x="0" y="0"/>
                </a:lnTo>
                <a:lnTo>
                  <a:pt x="0" y="887829"/>
                </a:lnTo>
                <a:close/>
              </a:path>
            </a:pathLst>
          </a:custGeom>
          <a:solidFill>
            <a:srgbClr val="0E1130"/>
          </a:solidFill>
        </p:spPr>
        <p:txBody>
          <a:bodyPr wrap="square" lIns="0" tIns="0" rIns="0" bIns="0" rtlCol="0"/>
          <a:lstStyle/>
          <a:p>
            <a:endParaRPr sz="1588"/>
          </a:p>
        </p:txBody>
      </p:sp>
      <p:sp>
        <p:nvSpPr>
          <p:cNvPr id="17" name="bg object 17"/>
          <p:cNvSpPr/>
          <p:nvPr/>
        </p:nvSpPr>
        <p:spPr>
          <a:xfrm>
            <a:off x="123152" y="1788896"/>
            <a:ext cx="11945697" cy="0"/>
          </a:xfrm>
          <a:custGeom>
            <a:avLst/>
            <a:gdLst/>
            <a:ahLst/>
            <a:cxnLst/>
            <a:rect l="l" t="t" r="r" b="b"/>
            <a:pathLst>
              <a:path w="9855200">
                <a:moveTo>
                  <a:pt x="0" y="0"/>
                </a:moveTo>
                <a:lnTo>
                  <a:pt x="9855200" y="0"/>
                </a:lnTo>
              </a:path>
            </a:pathLst>
          </a:custGeom>
          <a:ln w="69373">
            <a:solidFill>
              <a:srgbClr val="213E9A"/>
            </a:solidFill>
          </a:ln>
        </p:spPr>
        <p:txBody>
          <a:bodyPr wrap="square" lIns="0" tIns="0" rIns="0" bIns="0" rtlCol="0"/>
          <a:lstStyle/>
          <a:p>
            <a:endParaRPr sz="1588"/>
          </a:p>
        </p:txBody>
      </p:sp>
      <p:sp>
        <p:nvSpPr>
          <p:cNvPr id="18" name="bg object 18"/>
          <p:cNvSpPr/>
          <p:nvPr/>
        </p:nvSpPr>
        <p:spPr>
          <a:xfrm>
            <a:off x="123152" y="5436596"/>
            <a:ext cx="11945697" cy="0"/>
          </a:xfrm>
          <a:custGeom>
            <a:avLst/>
            <a:gdLst/>
            <a:ahLst/>
            <a:cxnLst/>
            <a:rect l="l" t="t" r="r" b="b"/>
            <a:pathLst>
              <a:path w="9855200">
                <a:moveTo>
                  <a:pt x="0" y="0"/>
                </a:moveTo>
                <a:lnTo>
                  <a:pt x="9855200" y="0"/>
                </a:lnTo>
              </a:path>
            </a:pathLst>
          </a:custGeom>
          <a:ln w="10277">
            <a:solidFill>
              <a:srgbClr val="595959"/>
            </a:solidFill>
          </a:ln>
        </p:spPr>
        <p:txBody>
          <a:bodyPr wrap="square" lIns="0" tIns="0" rIns="0" bIns="0" rtlCol="0"/>
          <a:lstStyle/>
          <a:p>
            <a:endParaRPr sz="1588"/>
          </a:p>
        </p:txBody>
      </p:sp>
      <p:pic>
        <p:nvPicPr>
          <p:cNvPr id="19" name="bg object 19"/>
          <p:cNvPicPr/>
          <p:nvPr/>
        </p:nvPicPr>
        <p:blipFill>
          <a:blip r:embed="rId7" cstate="print"/>
          <a:stretch>
            <a:fillRect/>
          </a:stretch>
        </p:blipFill>
        <p:spPr>
          <a:xfrm>
            <a:off x="9266310" y="5422496"/>
            <a:ext cx="2404347" cy="449386"/>
          </a:xfrm>
          <a:prstGeom prst="rect">
            <a:avLst/>
          </a:prstGeom>
        </p:spPr>
      </p:pic>
      <p:sp>
        <p:nvSpPr>
          <p:cNvPr id="2" name="Holder 2"/>
          <p:cNvSpPr>
            <a:spLocks noGrp="1"/>
          </p:cNvSpPr>
          <p:nvPr>
            <p:ph type="title"/>
          </p:nvPr>
        </p:nvSpPr>
        <p:spPr>
          <a:xfrm>
            <a:off x="403414" y="1169561"/>
            <a:ext cx="10656455" cy="400110"/>
          </a:xfrm>
          <a:prstGeom prst="rect">
            <a:avLst/>
          </a:prstGeom>
        </p:spPr>
        <p:txBody>
          <a:bodyPr wrap="square" lIns="0" tIns="0" rIns="0" bIns="0">
            <a:spAutoFit/>
          </a:bodyPr>
          <a:lstStyle>
            <a:lvl1pPr>
              <a:defRPr sz="2600" b="1" i="1">
                <a:solidFill>
                  <a:schemeClr val="bg1"/>
                </a:solidFill>
                <a:latin typeface="Arial"/>
                <a:cs typeface="Arial"/>
              </a:defRPr>
            </a:lvl1pPr>
          </a:lstStyle>
          <a:p>
            <a:endParaRPr/>
          </a:p>
        </p:txBody>
      </p:sp>
      <p:sp>
        <p:nvSpPr>
          <p:cNvPr id="3" name="Holder 3"/>
          <p:cNvSpPr>
            <a:spLocks noGrp="1"/>
          </p:cNvSpPr>
          <p:nvPr>
            <p:ph type="body" idx="1"/>
          </p:nvPr>
        </p:nvSpPr>
        <p:spPr>
          <a:xfrm>
            <a:off x="505946" y="1953692"/>
            <a:ext cx="11174461" cy="246221"/>
          </a:xfrm>
          <a:prstGeom prst="rect">
            <a:avLst/>
          </a:prstGeom>
        </p:spPr>
        <p:txBody>
          <a:bodyPr wrap="square" lIns="0" tIns="0" rIns="0" bIns="0">
            <a:spAutoFit/>
          </a:bodyPr>
          <a:lstStyle>
            <a:lvl1pPr>
              <a:defRPr sz="1600" b="0" i="0">
                <a:solidFill>
                  <a:srgbClr val="595959"/>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3/12/2026</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3434392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00.xml.rels><?xml version="1.0" encoding="UTF-8" standalone="yes"?>
<Relationships xmlns="http://schemas.openxmlformats.org/package/2006/relationships"><Relationship Id="rId2" Type="http://schemas.openxmlformats.org/officeDocument/2006/relationships/image" Target="../media/image250.jpg"/><Relationship Id="rId1" Type="http://schemas.openxmlformats.org/officeDocument/2006/relationships/slideLayout" Target="../slideLayouts/slideLayout6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4.png"/><Relationship Id="rId7"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Layout" Target="../slideLayouts/slideLayout5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g"/><Relationship Id="rId2" Type="http://schemas.openxmlformats.org/officeDocument/2006/relationships/image" Target="../media/image53.png"/><Relationship Id="rId1" Type="http://schemas.openxmlformats.org/officeDocument/2006/relationships/slideLayout" Target="../slideLayouts/slideLayout52.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52.xml"/><Relationship Id="rId5" Type="http://schemas.openxmlformats.org/officeDocument/2006/relationships/image" Target="../media/image69.jpg"/><Relationship Id="rId4" Type="http://schemas.openxmlformats.org/officeDocument/2006/relationships/image" Target="../media/image68.jp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52.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5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2.png"/><Relationship Id="rId1" Type="http://schemas.openxmlformats.org/officeDocument/2006/relationships/slideLayout" Target="../slideLayouts/slideLayout57.xml"/><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2.xml"/><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33.png"/><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69.xml"/><Relationship Id="rId4" Type="http://schemas.openxmlformats.org/officeDocument/2006/relationships/hyperlink" Target="https://www.energy.gov/ne/articles/department-energy-establishes-center-used-fue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69.xml"/><Relationship Id="rId4" Type="http://schemas.openxmlformats.org/officeDocument/2006/relationships/image" Target="../media/image94.jpg"/></Relationships>
</file>

<file path=ppt/slides/_rels/slide31.xml.rels><?xml version="1.0" encoding="UTF-8" standalone="yes"?>
<Relationships xmlns="http://schemas.openxmlformats.org/package/2006/relationships"><Relationship Id="rId13" Type="http://schemas.openxmlformats.org/officeDocument/2006/relationships/image" Target="../media/image106.png"/><Relationship Id="rId18" Type="http://schemas.openxmlformats.org/officeDocument/2006/relationships/image" Target="../media/image111.png"/><Relationship Id="rId26" Type="http://schemas.openxmlformats.org/officeDocument/2006/relationships/image" Target="../media/image119.png"/><Relationship Id="rId39" Type="http://schemas.openxmlformats.org/officeDocument/2006/relationships/image" Target="../media/image132.png"/><Relationship Id="rId21" Type="http://schemas.openxmlformats.org/officeDocument/2006/relationships/image" Target="../media/image114.png"/><Relationship Id="rId34" Type="http://schemas.openxmlformats.org/officeDocument/2006/relationships/image" Target="../media/image127.png"/><Relationship Id="rId42" Type="http://schemas.openxmlformats.org/officeDocument/2006/relationships/image" Target="../media/image135.png"/><Relationship Id="rId47" Type="http://schemas.openxmlformats.org/officeDocument/2006/relationships/image" Target="../media/image140.png"/><Relationship Id="rId50" Type="http://schemas.openxmlformats.org/officeDocument/2006/relationships/image" Target="../media/image143.png"/><Relationship Id="rId7" Type="http://schemas.openxmlformats.org/officeDocument/2006/relationships/image" Target="../media/image100.png"/><Relationship Id="rId2" Type="http://schemas.openxmlformats.org/officeDocument/2006/relationships/image" Target="../media/image95.png"/><Relationship Id="rId16" Type="http://schemas.openxmlformats.org/officeDocument/2006/relationships/image" Target="../media/image109.png"/><Relationship Id="rId29" Type="http://schemas.openxmlformats.org/officeDocument/2006/relationships/image" Target="../media/image122.png"/><Relationship Id="rId11" Type="http://schemas.openxmlformats.org/officeDocument/2006/relationships/image" Target="../media/image104.png"/><Relationship Id="rId24" Type="http://schemas.openxmlformats.org/officeDocument/2006/relationships/image" Target="../media/image117.png"/><Relationship Id="rId32" Type="http://schemas.openxmlformats.org/officeDocument/2006/relationships/image" Target="../media/image125.png"/><Relationship Id="rId37" Type="http://schemas.openxmlformats.org/officeDocument/2006/relationships/image" Target="../media/image130.png"/><Relationship Id="rId40" Type="http://schemas.openxmlformats.org/officeDocument/2006/relationships/image" Target="../media/image133.png"/><Relationship Id="rId45" Type="http://schemas.openxmlformats.org/officeDocument/2006/relationships/image" Target="../media/image138.pn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36" Type="http://schemas.openxmlformats.org/officeDocument/2006/relationships/image" Target="../media/image129.png"/><Relationship Id="rId49" Type="http://schemas.openxmlformats.org/officeDocument/2006/relationships/image" Target="../media/image142.png"/><Relationship Id="rId10" Type="http://schemas.openxmlformats.org/officeDocument/2006/relationships/image" Target="../media/image103.png"/><Relationship Id="rId19" Type="http://schemas.openxmlformats.org/officeDocument/2006/relationships/image" Target="../media/image112.png"/><Relationship Id="rId31" Type="http://schemas.openxmlformats.org/officeDocument/2006/relationships/image" Target="../media/image124.png"/><Relationship Id="rId44" Type="http://schemas.openxmlformats.org/officeDocument/2006/relationships/image" Target="../media/image137.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png"/><Relationship Id="rId30" Type="http://schemas.openxmlformats.org/officeDocument/2006/relationships/image" Target="../media/image123.png"/><Relationship Id="rId35" Type="http://schemas.openxmlformats.org/officeDocument/2006/relationships/image" Target="../media/image128.png"/><Relationship Id="rId43" Type="http://schemas.openxmlformats.org/officeDocument/2006/relationships/image" Target="../media/image136.png"/><Relationship Id="rId48" Type="http://schemas.openxmlformats.org/officeDocument/2006/relationships/image" Target="../media/image141.png"/><Relationship Id="rId8" Type="http://schemas.openxmlformats.org/officeDocument/2006/relationships/image" Target="../media/image101.png"/><Relationship Id="rId51" Type="http://schemas.openxmlformats.org/officeDocument/2006/relationships/image" Target="../media/image144.png"/><Relationship Id="rId3" Type="http://schemas.openxmlformats.org/officeDocument/2006/relationships/image" Target="../media/image96.png"/><Relationship Id="rId12" Type="http://schemas.openxmlformats.org/officeDocument/2006/relationships/image" Target="../media/image105.png"/><Relationship Id="rId17" Type="http://schemas.openxmlformats.org/officeDocument/2006/relationships/image" Target="../media/image110.png"/><Relationship Id="rId25" Type="http://schemas.openxmlformats.org/officeDocument/2006/relationships/image" Target="../media/image118.png"/><Relationship Id="rId33" Type="http://schemas.openxmlformats.org/officeDocument/2006/relationships/image" Target="../media/image126.png"/><Relationship Id="rId38" Type="http://schemas.openxmlformats.org/officeDocument/2006/relationships/image" Target="../media/image131.png"/><Relationship Id="rId46" Type="http://schemas.openxmlformats.org/officeDocument/2006/relationships/image" Target="../media/image139.png"/><Relationship Id="rId20" Type="http://schemas.openxmlformats.org/officeDocument/2006/relationships/image" Target="../media/image113.png"/><Relationship Id="rId41" Type="http://schemas.openxmlformats.org/officeDocument/2006/relationships/image" Target="../media/image134.png"/><Relationship Id="rId1" Type="http://schemas.openxmlformats.org/officeDocument/2006/relationships/slideLayout" Target="../slideLayouts/slideLayout69.xml"/><Relationship Id="rId6" Type="http://schemas.openxmlformats.org/officeDocument/2006/relationships/image" Target="../media/image99.png"/></Relationships>
</file>

<file path=ppt/slides/_rels/slide32.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69.xml"/><Relationship Id="rId4" Type="http://schemas.openxmlformats.org/officeDocument/2006/relationships/image" Target="../media/image148.png"/></Relationships>
</file>

<file path=ppt/slides/_rels/slide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g"/><Relationship Id="rId1" Type="http://schemas.openxmlformats.org/officeDocument/2006/relationships/slideLayout" Target="../slideLayouts/slideLayout69.xml"/><Relationship Id="rId4" Type="http://schemas.openxmlformats.org/officeDocument/2006/relationships/image" Target="../media/image151.jpg"/></Relationships>
</file>

<file path=ppt/slides/_rels/slide35.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sv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png"/><Relationship Id="rId2" Type="http://schemas.openxmlformats.org/officeDocument/2006/relationships/image" Target="../media/image159.png"/><Relationship Id="rId1" Type="http://schemas.openxmlformats.org/officeDocument/2006/relationships/slideLayout" Target="../slideLayouts/slideLayout24.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s>
</file>

<file path=ppt/slides/_rels/slide71.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72.jpeg"/><Relationship Id="rId1" Type="http://schemas.openxmlformats.org/officeDocument/2006/relationships/slideLayout" Target="../slideLayouts/slideLayout25.xml"/><Relationship Id="rId6" Type="http://schemas.openxmlformats.org/officeDocument/2006/relationships/image" Target="../media/image176.png"/><Relationship Id="rId5" Type="http://schemas.openxmlformats.org/officeDocument/2006/relationships/image" Target="../media/image175.jpeg"/><Relationship Id="rId4" Type="http://schemas.openxmlformats.org/officeDocument/2006/relationships/image" Target="../media/image17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14.xml"/><Relationship Id="rId4" Type="http://schemas.openxmlformats.org/officeDocument/2006/relationships/image" Target="../media/image179.png"/></Relationships>
</file>

<file path=ppt/slides/_rels/slide7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182.emf"/><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png"/><Relationship Id="rId3" Type="http://schemas.openxmlformats.org/officeDocument/2006/relationships/image" Target="../media/image183.png"/><Relationship Id="rId7" Type="http://schemas.openxmlformats.org/officeDocument/2006/relationships/image" Target="../media/image187.png"/><Relationship Id="rId12" Type="http://schemas.openxmlformats.org/officeDocument/2006/relationships/image" Target="../media/image192.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186.png"/><Relationship Id="rId11" Type="http://schemas.openxmlformats.org/officeDocument/2006/relationships/image" Target="../media/image191.png"/><Relationship Id="rId5" Type="http://schemas.openxmlformats.org/officeDocument/2006/relationships/image" Target="../media/image185.png"/><Relationship Id="rId10" Type="http://schemas.openxmlformats.org/officeDocument/2006/relationships/image" Target="../media/image190.png"/><Relationship Id="rId4" Type="http://schemas.openxmlformats.org/officeDocument/2006/relationships/image" Target="../media/image184.jpeg"/><Relationship Id="rId9" Type="http://schemas.openxmlformats.org/officeDocument/2006/relationships/image" Target="../media/image189.png"/></Relationships>
</file>

<file path=ppt/slides/_rels/slide77.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jpeg"/><Relationship Id="rId7" Type="http://schemas.openxmlformats.org/officeDocument/2006/relationships/image" Target="../media/image187.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186.png"/><Relationship Id="rId5" Type="http://schemas.openxmlformats.org/officeDocument/2006/relationships/image" Target="../media/image195.png"/><Relationship Id="rId4" Type="http://schemas.openxmlformats.org/officeDocument/2006/relationships/image" Target="../media/image19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8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2" Type="http://schemas.openxmlformats.org/officeDocument/2006/relationships/image" Target="../media/image199.heic"/><Relationship Id="rId1" Type="http://schemas.openxmlformats.org/officeDocument/2006/relationships/slideLayout" Target="../slideLayouts/slideLayout4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png"/><Relationship Id="rId18" Type="http://schemas.openxmlformats.org/officeDocument/2006/relationships/image" Target="../media/image216.png"/><Relationship Id="rId3" Type="http://schemas.openxmlformats.org/officeDocument/2006/relationships/image" Target="../media/image201.png"/><Relationship Id="rId21" Type="http://schemas.openxmlformats.org/officeDocument/2006/relationships/image" Target="../media/image219.png"/><Relationship Id="rId7" Type="http://schemas.openxmlformats.org/officeDocument/2006/relationships/image" Target="../media/image205.png"/><Relationship Id="rId12" Type="http://schemas.openxmlformats.org/officeDocument/2006/relationships/image" Target="../media/image210.png"/><Relationship Id="rId17" Type="http://schemas.openxmlformats.org/officeDocument/2006/relationships/image" Target="../media/image215.png"/><Relationship Id="rId25" Type="http://schemas.openxmlformats.org/officeDocument/2006/relationships/image" Target="../media/image222.png"/><Relationship Id="rId2" Type="http://schemas.openxmlformats.org/officeDocument/2006/relationships/image" Target="../media/image200.png"/><Relationship Id="rId16" Type="http://schemas.openxmlformats.org/officeDocument/2006/relationships/image" Target="../media/image214.png"/><Relationship Id="rId20" Type="http://schemas.openxmlformats.org/officeDocument/2006/relationships/image" Target="../media/image218.jpg"/><Relationship Id="rId1" Type="http://schemas.openxmlformats.org/officeDocument/2006/relationships/slideLayout" Target="../slideLayouts/slideLayout67.xml"/><Relationship Id="rId6" Type="http://schemas.openxmlformats.org/officeDocument/2006/relationships/image" Target="../media/image204.png"/><Relationship Id="rId11" Type="http://schemas.openxmlformats.org/officeDocument/2006/relationships/image" Target="../media/image209.png"/><Relationship Id="rId24" Type="http://schemas.openxmlformats.org/officeDocument/2006/relationships/image" Target="../media/image221.jpg"/><Relationship Id="rId5" Type="http://schemas.openxmlformats.org/officeDocument/2006/relationships/image" Target="../media/image203.png"/><Relationship Id="rId15" Type="http://schemas.openxmlformats.org/officeDocument/2006/relationships/image" Target="../media/image213.png"/><Relationship Id="rId23" Type="http://schemas.openxmlformats.org/officeDocument/2006/relationships/image" Target="../media/image220.jpg"/><Relationship Id="rId10" Type="http://schemas.openxmlformats.org/officeDocument/2006/relationships/image" Target="../media/image208.png"/><Relationship Id="rId19" Type="http://schemas.openxmlformats.org/officeDocument/2006/relationships/image" Target="../media/image217.png"/><Relationship Id="rId4" Type="http://schemas.openxmlformats.org/officeDocument/2006/relationships/image" Target="../media/image202.png"/><Relationship Id="rId9" Type="http://schemas.openxmlformats.org/officeDocument/2006/relationships/image" Target="../media/image207.png"/><Relationship Id="rId14" Type="http://schemas.openxmlformats.org/officeDocument/2006/relationships/image" Target="../media/image212.png"/><Relationship Id="rId22" Type="http://schemas.openxmlformats.org/officeDocument/2006/relationships/hyperlink" Target="mailto:Jess.Gehin@inl.gov" TargetMode="External"/></Relationships>
</file>

<file path=ppt/slides/_rels/slide8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hyperlink" Target="https://www.nei.org/" TargetMode="External"/><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hyperlink" Target="https://gain.inl.gov/" TargetMode="External"/><Relationship Id="rId2" Type="http://schemas.openxmlformats.org/officeDocument/2006/relationships/image" Target="../media/image19.png"/><Relationship Id="rId16" Type="http://schemas.openxmlformats.org/officeDocument/2006/relationships/hyperlink" Target="https://www.inl.gov/" TargetMode="External"/><Relationship Id="rId1" Type="http://schemas.openxmlformats.org/officeDocument/2006/relationships/slideLayout" Target="../slideLayouts/slideLayout6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hyperlink" Target="https://www.nei.org/resources/reports-briefs/state-legislation-and-regulations" TargetMode="External"/><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8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hyperlink" Target="https://www.ans.org/news/article-7645/the-top-10-states-of-nuclear/" TargetMode="External"/><Relationship Id="rId2" Type="http://schemas.openxmlformats.org/officeDocument/2006/relationships/image" Target="../media/image19.png"/><Relationship Id="rId16" Type="http://schemas.openxmlformats.org/officeDocument/2006/relationships/image" Target="../media/image223.jpg"/><Relationship Id="rId1" Type="http://schemas.openxmlformats.org/officeDocument/2006/relationships/slideLayout" Target="../slideLayouts/slideLayout6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8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64.xml"/><Relationship Id="rId6" Type="http://schemas.openxmlformats.org/officeDocument/2006/relationships/image" Target="../media/image228.jpg"/><Relationship Id="rId5" Type="http://schemas.openxmlformats.org/officeDocument/2006/relationships/image" Target="../media/image227.jpg"/><Relationship Id="rId4" Type="http://schemas.openxmlformats.org/officeDocument/2006/relationships/image" Target="../media/image226.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7.xml"/><Relationship Id="rId5" Type="http://schemas.openxmlformats.org/officeDocument/2006/relationships/image" Target="../media/image39.png"/><Relationship Id="rId4" Type="http://schemas.openxmlformats.org/officeDocument/2006/relationships/image" Target="../media/image38.png"/></Relationships>
</file>

<file path=ppt/slides/_rels/slide90.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image" Target="../media/image229.png"/><Relationship Id="rId1" Type="http://schemas.openxmlformats.org/officeDocument/2006/relationships/slideLayout" Target="../slideLayouts/slideLayout64.xml"/><Relationship Id="rId6" Type="http://schemas.openxmlformats.org/officeDocument/2006/relationships/image" Target="../media/image233.png"/><Relationship Id="rId5" Type="http://schemas.openxmlformats.org/officeDocument/2006/relationships/image" Target="../media/image232.pn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png"/></Relationships>
</file>

<file path=ppt/slides/_rels/slide91.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66.xml"/></Relationships>
</file>

<file path=ppt/slides/_rels/slide9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28.jpg"/><Relationship Id="rId1" Type="http://schemas.openxmlformats.org/officeDocument/2006/relationships/slideLayout" Target="../slideLayouts/slideLayout66.xml"/></Relationships>
</file>

<file path=ppt/slides/_rels/slide93.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66.xml"/></Relationships>
</file>

<file path=ppt/slides/_rels/slide94.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66.xml"/></Relationships>
</file>

<file path=ppt/slides/_rels/slide95.xml.rels><?xml version="1.0" encoding="UTF-8" standalone="yes"?>
<Relationships xmlns="http://schemas.openxmlformats.org/package/2006/relationships"><Relationship Id="rId2" Type="http://schemas.openxmlformats.org/officeDocument/2006/relationships/image" Target="../media/image242.jpg"/><Relationship Id="rId1" Type="http://schemas.openxmlformats.org/officeDocument/2006/relationships/slideLayout" Target="../slideLayouts/slideLayout66.xml"/></Relationships>
</file>

<file path=ppt/slides/_rels/slide96.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image" Target="../media/image243.png"/><Relationship Id="rId1" Type="http://schemas.openxmlformats.org/officeDocument/2006/relationships/slideLayout" Target="../slideLayouts/slideLayout64.xml"/><Relationship Id="rId4" Type="http://schemas.openxmlformats.org/officeDocument/2006/relationships/image" Target="../media/image228.jpg"/></Relationships>
</file>

<file path=ppt/slides/_rels/slide9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65.xml"/></Relationships>
</file>

<file path=ppt/slides/_rels/slide98.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66.xml"/></Relationships>
</file>

<file path=ppt/slides/_rels/slide99.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image" Target="../media/image248.png"/><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81F77-4301-E3F0-A47C-FDC4350EDEE0}"/>
              </a:ext>
            </a:extLst>
          </p:cNvPr>
          <p:cNvSpPr>
            <a:spLocks noGrp="1"/>
          </p:cNvSpPr>
          <p:nvPr>
            <p:ph type="ctrTitle"/>
          </p:nvPr>
        </p:nvSpPr>
        <p:spPr>
          <a:xfrm>
            <a:off x="925794" y="2124727"/>
            <a:ext cx="9144000" cy="1600200"/>
          </a:xfrm>
        </p:spPr>
        <p:txBody>
          <a:bodyPr>
            <a:noAutofit/>
          </a:bodyPr>
          <a:lstStyle/>
          <a:p>
            <a:pPr algn="l"/>
            <a:r>
              <a:rPr lang="en-US" b="1" dirty="0">
                <a:latin typeface="Times New Roman" panose="02020603050405020304" pitchFamily="18" charset="0"/>
                <a:cs typeface="Times New Roman" panose="02020603050405020304" pitchFamily="18" charset="0"/>
              </a:rPr>
              <a:t>Idaho Advanced Nuclear Task Force</a:t>
            </a:r>
          </a:p>
        </p:txBody>
      </p:sp>
      <p:sp>
        <p:nvSpPr>
          <p:cNvPr id="3" name="Subtitle 2">
            <a:extLst>
              <a:ext uri="{FF2B5EF4-FFF2-40B4-BE49-F238E27FC236}">
                <a16:creationId xmlns:a16="http://schemas.microsoft.com/office/drawing/2014/main" id="{5E7C8FDF-16BC-CBD8-6F4B-F0FDDDA29B55}"/>
              </a:ext>
            </a:extLst>
          </p:cNvPr>
          <p:cNvSpPr>
            <a:spLocks noGrp="1"/>
          </p:cNvSpPr>
          <p:nvPr>
            <p:ph type="subTitle" idx="1"/>
          </p:nvPr>
        </p:nvSpPr>
        <p:spPr>
          <a:xfrm>
            <a:off x="925794" y="4907756"/>
            <a:ext cx="10027956" cy="1600200"/>
          </a:xfrm>
        </p:spPr>
        <p:txBody>
          <a:bodyPr>
            <a:normAutofit fontScale="92500" lnSpcReduction="10000"/>
          </a:bodyPr>
          <a:lstStyle/>
          <a:p>
            <a:r>
              <a:rPr lang="en-US" b="1" dirty="0">
                <a:latin typeface="Times New Roman" panose="02020603050405020304" pitchFamily="18" charset="0"/>
                <a:cs typeface="Times New Roman" panose="02020603050405020304" pitchFamily="18" charset="0"/>
              </a:rPr>
              <a:t>Scott Bedke</a:t>
            </a:r>
            <a:r>
              <a:rPr lang="en-US" dirty="0">
                <a:latin typeface="Times New Roman" panose="02020603050405020304" pitchFamily="18" charset="0"/>
                <a:cs typeface="Times New Roman" panose="02020603050405020304" pitchFamily="18" charset="0"/>
              </a:rPr>
              <a:t>, Lieutenant Governor, State of Idaho, Co-Chair</a:t>
            </a:r>
          </a:p>
          <a:p>
            <a:r>
              <a:rPr lang="en-US" b="1" dirty="0">
                <a:latin typeface="Times New Roman" panose="02020603050405020304" pitchFamily="18" charset="0"/>
                <a:cs typeface="Times New Roman" panose="02020603050405020304" pitchFamily="18" charset="0"/>
              </a:rPr>
              <a:t>John Wagner</a:t>
            </a:r>
            <a:r>
              <a:rPr lang="en-US" dirty="0">
                <a:latin typeface="Times New Roman" panose="02020603050405020304" pitchFamily="18" charset="0"/>
                <a:cs typeface="Times New Roman" panose="02020603050405020304" pitchFamily="18" charset="0"/>
              </a:rPr>
              <a:t>, Director, Idaho National Laboratory, Co-Chair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February 2, 2026 | Boise, Idaho </a:t>
            </a:r>
          </a:p>
        </p:txBody>
      </p:sp>
    </p:spTree>
    <p:extLst>
      <p:ext uri="{BB962C8B-B14F-4D97-AF65-F5344CB8AC3E}">
        <p14:creationId xmlns:p14="http://schemas.microsoft.com/office/powerpoint/2010/main" val="1091210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C79E8-FEA4-CA7E-9291-2FB0CAE285FE}"/>
            </a:ext>
          </a:extLst>
        </p:cNvPr>
        <p:cNvGrpSpPr/>
        <p:nvPr/>
      </p:nvGrpSpPr>
      <p:grpSpPr>
        <a:xfrm>
          <a:off x="0" y="0"/>
          <a:ext cx="0" cy="0"/>
          <a:chOff x="0" y="0"/>
          <a:chExt cx="0" cy="0"/>
        </a:xfrm>
      </p:grpSpPr>
      <p:pic>
        <p:nvPicPr>
          <p:cNvPr id="14" name="Picture 13" descr="A map of a nuclear power plant&#10;&#10;AI-generated content may be incorrect.">
            <a:extLst>
              <a:ext uri="{FF2B5EF4-FFF2-40B4-BE49-F238E27FC236}">
                <a16:creationId xmlns:a16="http://schemas.microsoft.com/office/drawing/2014/main" id="{E7DB271A-9B00-9B86-C9E5-2197CB113FBE}"/>
              </a:ext>
            </a:extLst>
          </p:cNvPr>
          <p:cNvPicPr>
            <a:picLocks noChangeAspect="1"/>
          </p:cNvPicPr>
          <p:nvPr/>
        </p:nvPicPr>
        <p:blipFill>
          <a:blip r:embed="rId3">
            <a:extLst>
              <a:ext uri="{28A0092B-C50C-407E-A947-70E740481C1C}">
                <a14:useLocalDpi xmlns:a14="http://schemas.microsoft.com/office/drawing/2010/main" val="0"/>
              </a:ext>
            </a:extLst>
          </a:blip>
          <a:srcRect l="11096" t="4514" r="10125" b="5080"/>
          <a:stretch>
            <a:fillRect/>
          </a:stretch>
        </p:blipFill>
        <p:spPr>
          <a:xfrm>
            <a:off x="3606800" y="35920"/>
            <a:ext cx="7772400" cy="6896637"/>
          </a:xfrm>
          <a:prstGeom prst="rect">
            <a:avLst/>
          </a:prstGeom>
        </p:spPr>
      </p:pic>
      <p:sp>
        <p:nvSpPr>
          <p:cNvPr id="17" name="TextBox 16">
            <a:extLst>
              <a:ext uri="{FF2B5EF4-FFF2-40B4-BE49-F238E27FC236}">
                <a16:creationId xmlns:a16="http://schemas.microsoft.com/office/drawing/2014/main" id="{152EE32B-D65E-84E0-70AB-B8D1255E4B72}"/>
              </a:ext>
            </a:extLst>
          </p:cNvPr>
          <p:cNvSpPr txBox="1"/>
          <p:nvPr/>
        </p:nvSpPr>
        <p:spPr>
          <a:xfrm>
            <a:off x="9194801" y="5942584"/>
            <a:ext cx="1543115" cy="461665"/>
          </a:xfrm>
          <a:prstGeom prst="rect">
            <a:avLst/>
          </a:prstGeom>
          <a:noFill/>
        </p:spPr>
        <p:txBody>
          <a:bodyPr wrap="none" rtlCol="0">
            <a:spAutoFit/>
          </a:bodyPr>
          <a:lstStyle/>
          <a:p>
            <a:pPr defTabSz="609630"/>
            <a:r>
              <a:rPr lang="en-US" sz="2400" b="1" dirty="0">
                <a:solidFill>
                  <a:prstClr val="black"/>
                </a:solidFill>
                <a:latin typeface="Calibri"/>
              </a:rPr>
              <a:t>Aurora INL</a:t>
            </a:r>
            <a:endParaRPr lang="en-US" sz="1200" b="1" dirty="0">
              <a:solidFill>
                <a:prstClr val="black"/>
              </a:solidFill>
              <a:latin typeface="Calibri"/>
            </a:endParaRPr>
          </a:p>
        </p:txBody>
      </p:sp>
      <p:cxnSp>
        <p:nvCxnSpPr>
          <p:cNvPr id="19" name="Straight Arrow Connector 18">
            <a:extLst>
              <a:ext uri="{FF2B5EF4-FFF2-40B4-BE49-F238E27FC236}">
                <a16:creationId xmlns:a16="http://schemas.microsoft.com/office/drawing/2014/main" id="{1D8D56D4-7BF8-F138-87F6-FDB7894D8825}"/>
              </a:ext>
            </a:extLst>
          </p:cNvPr>
          <p:cNvCxnSpPr>
            <a:cxnSpLocks/>
          </p:cNvCxnSpPr>
          <p:nvPr/>
        </p:nvCxnSpPr>
        <p:spPr>
          <a:xfrm flipH="1" flipV="1">
            <a:off x="8636000" y="5308600"/>
            <a:ext cx="1066800" cy="645160"/>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709A919-704B-424B-C41F-F9FF4CA28BB9}"/>
              </a:ext>
            </a:extLst>
          </p:cNvPr>
          <p:cNvCxnSpPr>
            <a:cxnSpLocks/>
          </p:cNvCxnSpPr>
          <p:nvPr/>
        </p:nvCxnSpPr>
        <p:spPr>
          <a:xfrm>
            <a:off x="6553200" y="2768600"/>
            <a:ext cx="1950720" cy="1990827"/>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FD96194-1A1F-2002-5A44-DCDE84EFDCD1}"/>
              </a:ext>
            </a:extLst>
          </p:cNvPr>
          <p:cNvSpPr txBox="1"/>
          <p:nvPr/>
        </p:nvSpPr>
        <p:spPr>
          <a:xfrm>
            <a:off x="5259841" y="1968381"/>
            <a:ext cx="1666546" cy="830997"/>
          </a:xfrm>
          <a:prstGeom prst="rect">
            <a:avLst/>
          </a:prstGeom>
          <a:noFill/>
        </p:spPr>
        <p:txBody>
          <a:bodyPr wrap="none" rtlCol="0">
            <a:spAutoFit/>
          </a:bodyPr>
          <a:lstStyle/>
          <a:p>
            <a:pPr defTabSz="609630"/>
            <a:r>
              <a:rPr lang="en-US" sz="2400" b="1" dirty="0">
                <a:solidFill>
                  <a:prstClr val="black"/>
                </a:solidFill>
                <a:latin typeface="Calibri"/>
              </a:rPr>
              <a:t>Aurora Fuel</a:t>
            </a:r>
          </a:p>
          <a:p>
            <a:pPr defTabSz="609630"/>
            <a:r>
              <a:rPr lang="en-US" sz="2400" b="1" dirty="0">
                <a:solidFill>
                  <a:prstClr val="black"/>
                </a:solidFill>
                <a:latin typeface="Calibri"/>
              </a:rPr>
              <a:t>Fabrication</a:t>
            </a:r>
            <a:endParaRPr lang="en-US" sz="1200" b="1" dirty="0">
              <a:solidFill>
                <a:prstClr val="black"/>
              </a:solidFill>
              <a:latin typeface="Calibri"/>
            </a:endParaRPr>
          </a:p>
        </p:txBody>
      </p:sp>
      <p:sp>
        <p:nvSpPr>
          <p:cNvPr id="4" name="TextBox 3">
            <a:extLst>
              <a:ext uri="{FF2B5EF4-FFF2-40B4-BE49-F238E27FC236}">
                <a16:creationId xmlns:a16="http://schemas.microsoft.com/office/drawing/2014/main" id="{489030AC-AF3B-D27D-D389-6C46A1064825}"/>
              </a:ext>
            </a:extLst>
          </p:cNvPr>
          <p:cNvSpPr txBox="1"/>
          <p:nvPr/>
        </p:nvSpPr>
        <p:spPr>
          <a:xfrm>
            <a:off x="2032000" y="5757918"/>
            <a:ext cx="2253694" cy="830997"/>
          </a:xfrm>
          <a:prstGeom prst="rect">
            <a:avLst/>
          </a:prstGeom>
          <a:noFill/>
        </p:spPr>
        <p:txBody>
          <a:bodyPr wrap="none" rtlCol="0">
            <a:spAutoFit/>
          </a:bodyPr>
          <a:lstStyle/>
          <a:p>
            <a:pPr defTabSz="609630"/>
            <a:r>
              <a:rPr lang="en-US" sz="2400" b="1" dirty="0">
                <a:solidFill>
                  <a:prstClr val="black"/>
                </a:solidFill>
                <a:latin typeface="Calibri"/>
              </a:rPr>
              <a:t>Atomic Alchemy</a:t>
            </a:r>
          </a:p>
          <a:p>
            <a:pPr defTabSz="609630"/>
            <a:r>
              <a:rPr lang="en-US" sz="2400" b="1" dirty="0">
                <a:solidFill>
                  <a:prstClr val="black"/>
                </a:solidFill>
                <a:latin typeface="Calibri"/>
              </a:rPr>
              <a:t>Meitner 1</a:t>
            </a:r>
            <a:endParaRPr lang="en-US" sz="1200" b="1" dirty="0">
              <a:solidFill>
                <a:prstClr val="black"/>
              </a:solidFill>
              <a:latin typeface="Calibri"/>
            </a:endParaRPr>
          </a:p>
        </p:txBody>
      </p:sp>
      <p:cxnSp>
        <p:nvCxnSpPr>
          <p:cNvPr id="5" name="Straight Arrow Connector 4">
            <a:extLst>
              <a:ext uri="{FF2B5EF4-FFF2-40B4-BE49-F238E27FC236}">
                <a16:creationId xmlns:a16="http://schemas.microsoft.com/office/drawing/2014/main" id="{9E531D72-E87E-1FF5-FF5D-BF6504D05341}"/>
              </a:ext>
            </a:extLst>
          </p:cNvPr>
          <p:cNvCxnSpPr>
            <a:cxnSpLocks/>
          </p:cNvCxnSpPr>
          <p:nvPr/>
        </p:nvCxnSpPr>
        <p:spPr>
          <a:xfrm flipV="1">
            <a:off x="4253604" y="5631180"/>
            <a:ext cx="3708830" cy="624285"/>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
        <p:nvSpPr>
          <p:cNvPr id="2" name="Title 2">
            <a:extLst>
              <a:ext uri="{FF2B5EF4-FFF2-40B4-BE49-F238E27FC236}">
                <a16:creationId xmlns:a16="http://schemas.microsoft.com/office/drawing/2014/main" id="{01905F34-E7C4-2D4D-58B9-6BE7B5A22310}"/>
              </a:ext>
            </a:extLst>
          </p:cNvPr>
          <p:cNvSpPr>
            <a:spLocks noGrp="1"/>
          </p:cNvSpPr>
          <p:nvPr>
            <p:ph type="title"/>
          </p:nvPr>
        </p:nvSpPr>
        <p:spPr>
          <a:xfrm>
            <a:off x="732905" y="838200"/>
            <a:ext cx="4465180" cy="4283075"/>
          </a:xfrm>
        </p:spPr>
        <p:txBody>
          <a:bodyPr>
            <a:noAutofit/>
          </a:bodyPr>
          <a:lstStyle/>
          <a:p>
            <a:pPr algn="l"/>
            <a:r>
              <a:rPr lang="en-US" sz="4400" b="1" spc="440" dirty="0" err="1">
                <a:solidFill>
                  <a:prstClr val="black"/>
                </a:solidFill>
                <a:effectLst>
                  <a:outerShdw blurRad="50800" dist="38100" dir="2700000" algn="tl" rotWithShape="0">
                    <a:prstClr val="black">
                      <a:alpha val="40000"/>
                    </a:prstClr>
                  </a:outerShdw>
                </a:effectLst>
                <a:latin typeface="Century Gothic" panose="020B0502020202020204" pitchFamily="34" charset="0"/>
                <a:ea typeface="+mn-ea"/>
                <a:cs typeface="+mn-cs"/>
              </a:rPr>
              <a:t>Oklo</a:t>
            </a:r>
            <a:br>
              <a:rPr lang="en-US" sz="4400" b="1" spc="440" dirty="0">
                <a:solidFill>
                  <a:prstClr val="black"/>
                </a:solidFill>
                <a:effectLst>
                  <a:outerShdw blurRad="50800" dist="38100" dir="2700000" algn="tl" rotWithShape="0">
                    <a:prstClr val="black">
                      <a:alpha val="40000"/>
                    </a:prstClr>
                  </a:outerShdw>
                </a:effectLst>
                <a:latin typeface="Century Gothic" panose="020B0502020202020204" pitchFamily="34" charset="0"/>
                <a:ea typeface="+mn-ea"/>
                <a:cs typeface="+mn-cs"/>
              </a:rPr>
            </a:br>
            <a:r>
              <a:rPr lang="en-US" sz="4400" b="1" spc="440" dirty="0">
                <a:solidFill>
                  <a:prstClr val="black"/>
                </a:solidFill>
                <a:effectLst>
                  <a:outerShdw blurRad="50800" dist="38100" dir="2700000" algn="tl" rotWithShape="0">
                    <a:prstClr val="black">
                      <a:alpha val="40000"/>
                    </a:prstClr>
                  </a:outerShdw>
                </a:effectLst>
                <a:latin typeface="Century Gothic" panose="020B0502020202020204" pitchFamily="34" charset="0"/>
                <a:ea typeface="+mn-ea"/>
                <a:cs typeface="+mn-cs"/>
              </a:rPr>
              <a:t>at Idaho National Laboratory</a:t>
            </a:r>
          </a:p>
        </p:txBody>
      </p:sp>
    </p:spTree>
    <p:extLst>
      <p:ext uri="{BB962C8B-B14F-4D97-AF65-F5344CB8AC3E}">
        <p14:creationId xmlns:p14="http://schemas.microsoft.com/office/powerpoint/2010/main" val="14849916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
            <a:ext cx="9259822" cy="5047882"/>
          </a:xfrm>
          <a:prstGeom prst="rect">
            <a:avLst/>
          </a:prstGeom>
        </p:spPr>
      </p:pic>
      <p:grpSp>
        <p:nvGrpSpPr>
          <p:cNvPr id="3" name="object 3"/>
          <p:cNvGrpSpPr/>
          <p:nvPr/>
        </p:nvGrpSpPr>
        <p:grpSpPr>
          <a:xfrm>
            <a:off x="0" y="6247739"/>
            <a:ext cx="12192000" cy="610870"/>
            <a:chOff x="0" y="6247739"/>
            <a:chExt cx="12192000" cy="610870"/>
          </a:xfrm>
        </p:grpSpPr>
        <p:sp>
          <p:nvSpPr>
            <p:cNvPr id="4" name="object 4"/>
            <p:cNvSpPr/>
            <p:nvPr/>
          </p:nvSpPr>
          <p:spPr>
            <a:xfrm>
              <a:off x="0" y="6334124"/>
              <a:ext cx="12192000" cy="523875"/>
            </a:xfrm>
            <a:custGeom>
              <a:avLst/>
              <a:gdLst/>
              <a:ahLst/>
              <a:cxnLst/>
              <a:rect l="l" t="t" r="r" b="b"/>
              <a:pathLst>
                <a:path w="12192000" h="523875">
                  <a:moveTo>
                    <a:pt x="12192000" y="0"/>
                  </a:moveTo>
                  <a:lnTo>
                    <a:pt x="0" y="0"/>
                  </a:lnTo>
                  <a:lnTo>
                    <a:pt x="0" y="523875"/>
                  </a:lnTo>
                  <a:lnTo>
                    <a:pt x="12192000" y="523875"/>
                  </a:lnTo>
                  <a:lnTo>
                    <a:pt x="12192000" y="0"/>
                  </a:lnTo>
                  <a:close/>
                </a:path>
              </a:pathLst>
            </a:custGeom>
            <a:solidFill>
              <a:srgbClr val="06509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0" y="6247739"/>
              <a:ext cx="12192000" cy="86995"/>
            </a:xfrm>
            <a:custGeom>
              <a:avLst/>
              <a:gdLst/>
              <a:ahLst/>
              <a:cxnLst/>
              <a:rect l="l" t="t" r="r" b="b"/>
              <a:pathLst>
                <a:path w="12192000" h="86995">
                  <a:moveTo>
                    <a:pt x="12192000" y="0"/>
                  </a:moveTo>
                  <a:lnTo>
                    <a:pt x="0" y="0"/>
                  </a:lnTo>
                  <a:lnTo>
                    <a:pt x="0" y="86385"/>
                  </a:lnTo>
                  <a:lnTo>
                    <a:pt x="12192000" y="86385"/>
                  </a:lnTo>
                  <a:lnTo>
                    <a:pt x="12192000" y="0"/>
                  </a:lnTo>
                  <a:close/>
                </a:path>
              </a:pathLst>
            </a:custGeom>
            <a:solidFill>
              <a:srgbClr val="8EC42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5013596" y="6520637"/>
              <a:ext cx="2090420" cy="169545"/>
            </a:xfrm>
            <a:custGeom>
              <a:avLst/>
              <a:gdLst/>
              <a:ahLst/>
              <a:cxnLst/>
              <a:rect l="l" t="t" r="r" b="b"/>
              <a:pathLst>
                <a:path w="2090420" h="169545">
                  <a:moveTo>
                    <a:pt x="18161" y="2895"/>
                  </a:moveTo>
                  <a:lnTo>
                    <a:pt x="0" y="2895"/>
                  </a:lnTo>
                  <a:lnTo>
                    <a:pt x="35737" y="166535"/>
                  </a:lnTo>
                  <a:lnTo>
                    <a:pt x="53695" y="166535"/>
                  </a:lnTo>
                  <a:lnTo>
                    <a:pt x="58919" y="143649"/>
                  </a:lnTo>
                  <a:lnTo>
                    <a:pt x="44310" y="143649"/>
                  </a:lnTo>
                  <a:lnTo>
                    <a:pt x="43069" y="135438"/>
                  </a:lnTo>
                  <a:lnTo>
                    <a:pt x="41659" y="126801"/>
                  </a:lnTo>
                  <a:lnTo>
                    <a:pt x="40184" y="118459"/>
                  </a:lnTo>
                  <a:lnTo>
                    <a:pt x="18161" y="2895"/>
                  </a:lnTo>
                  <a:close/>
                </a:path>
                <a:path w="2090420" h="169545">
                  <a:moveTo>
                    <a:pt x="101987" y="22656"/>
                  </a:moveTo>
                  <a:lnTo>
                    <a:pt x="86055" y="22656"/>
                  </a:lnTo>
                  <a:lnTo>
                    <a:pt x="90297" y="41859"/>
                  </a:lnTo>
                  <a:lnTo>
                    <a:pt x="118656" y="166535"/>
                  </a:lnTo>
                  <a:lnTo>
                    <a:pt x="135712" y="166535"/>
                  </a:lnTo>
                  <a:lnTo>
                    <a:pt x="140870" y="143649"/>
                  </a:lnTo>
                  <a:lnTo>
                    <a:pt x="127025" y="143649"/>
                  </a:lnTo>
                  <a:lnTo>
                    <a:pt x="125077" y="129650"/>
                  </a:lnTo>
                  <a:lnTo>
                    <a:pt x="122683" y="115330"/>
                  </a:lnTo>
                  <a:lnTo>
                    <a:pt x="119844" y="100688"/>
                  </a:lnTo>
                  <a:lnTo>
                    <a:pt x="116560" y="85724"/>
                  </a:lnTo>
                  <a:lnTo>
                    <a:pt x="101987" y="22656"/>
                  </a:lnTo>
                  <a:close/>
                </a:path>
                <a:path w="2090420" h="169545">
                  <a:moveTo>
                    <a:pt x="97421" y="2895"/>
                  </a:moveTo>
                  <a:lnTo>
                    <a:pt x="75869" y="2895"/>
                  </a:lnTo>
                  <a:lnTo>
                    <a:pt x="50330" y="113398"/>
                  </a:lnTo>
                  <a:lnTo>
                    <a:pt x="44310" y="143649"/>
                  </a:lnTo>
                  <a:lnTo>
                    <a:pt x="58919" y="143649"/>
                  </a:lnTo>
                  <a:lnTo>
                    <a:pt x="82156" y="41859"/>
                  </a:lnTo>
                  <a:lnTo>
                    <a:pt x="83489" y="36194"/>
                  </a:lnTo>
                  <a:lnTo>
                    <a:pt x="84797" y="29794"/>
                  </a:lnTo>
                  <a:lnTo>
                    <a:pt x="86055" y="22656"/>
                  </a:lnTo>
                  <a:lnTo>
                    <a:pt x="101987" y="22656"/>
                  </a:lnTo>
                  <a:lnTo>
                    <a:pt x="97421" y="2895"/>
                  </a:lnTo>
                  <a:close/>
                </a:path>
                <a:path w="2090420" h="169545">
                  <a:moveTo>
                    <a:pt x="172593" y="2895"/>
                  </a:moveTo>
                  <a:lnTo>
                    <a:pt x="154736" y="2895"/>
                  </a:lnTo>
                  <a:lnTo>
                    <a:pt x="131697" y="117641"/>
                  </a:lnTo>
                  <a:lnTo>
                    <a:pt x="129953" y="126801"/>
                  </a:lnTo>
                  <a:lnTo>
                    <a:pt x="128444" y="135198"/>
                  </a:lnTo>
                  <a:lnTo>
                    <a:pt x="127025" y="143649"/>
                  </a:lnTo>
                  <a:lnTo>
                    <a:pt x="140870" y="143649"/>
                  </a:lnTo>
                  <a:lnTo>
                    <a:pt x="172593" y="2895"/>
                  </a:lnTo>
                  <a:close/>
                </a:path>
                <a:path w="2090420" h="169545">
                  <a:moveTo>
                    <a:pt x="271145" y="2895"/>
                  </a:moveTo>
                  <a:lnTo>
                    <a:pt x="252984" y="2895"/>
                  </a:lnTo>
                  <a:lnTo>
                    <a:pt x="288721" y="166535"/>
                  </a:lnTo>
                  <a:lnTo>
                    <a:pt x="306679" y="166535"/>
                  </a:lnTo>
                  <a:lnTo>
                    <a:pt x="311903" y="143649"/>
                  </a:lnTo>
                  <a:lnTo>
                    <a:pt x="297294" y="143649"/>
                  </a:lnTo>
                  <a:lnTo>
                    <a:pt x="296053" y="135438"/>
                  </a:lnTo>
                  <a:lnTo>
                    <a:pt x="294643" y="126801"/>
                  </a:lnTo>
                  <a:lnTo>
                    <a:pt x="293168" y="118459"/>
                  </a:lnTo>
                  <a:lnTo>
                    <a:pt x="271145" y="2895"/>
                  </a:lnTo>
                  <a:close/>
                </a:path>
                <a:path w="2090420" h="169545">
                  <a:moveTo>
                    <a:pt x="354971" y="22656"/>
                  </a:moveTo>
                  <a:lnTo>
                    <a:pt x="339039" y="22656"/>
                  </a:lnTo>
                  <a:lnTo>
                    <a:pt x="343281" y="41859"/>
                  </a:lnTo>
                  <a:lnTo>
                    <a:pt x="371640" y="166535"/>
                  </a:lnTo>
                  <a:lnTo>
                    <a:pt x="388696" y="166535"/>
                  </a:lnTo>
                  <a:lnTo>
                    <a:pt x="393855" y="143649"/>
                  </a:lnTo>
                  <a:lnTo>
                    <a:pt x="380009" y="143649"/>
                  </a:lnTo>
                  <a:lnTo>
                    <a:pt x="378061" y="129650"/>
                  </a:lnTo>
                  <a:lnTo>
                    <a:pt x="375667" y="115330"/>
                  </a:lnTo>
                  <a:lnTo>
                    <a:pt x="372828" y="100688"/>
                  </a:lnTo>
                  <a:lnTo>
                    <a:pt x="369544" y="85724"/>
                  </a:lnTo>
                  <a:lnTo>
                    <a:pt x="354971" y="22656"/>
                  </a:lnTo>
                  <a:close/>
                </a:path>
                <a:path w="2090420" h="169545">
                  <a:moveTo>
                    <a:pt x="350405" y="2895"/>
                  </a:moveTo>
                  <a:lnTo>
                    <a:pt x="328853" y="2895"/>
                  </a:lnTo>
                  <a:lnTo>
                    <a:pt x="303314" y="113398"/>
                  </a:lnTo>
                  <a:lnTo>
                    <a:pt x="297294" y="143649"/>
                  </a:lnTo>
                  <a:lnTo>
                    <a:pt x="311903" y="143649"/>
                  </a:lnTo>
                  <a:lnTo>
                    <a:pt x="335140" y="41859"/>
                  </a:lnTo>
                  <a:lnTo>
                    <a:pt x="336473" y="36194"/>
                  </a:lnTo>
                  <a:lnTo>
                    <a:pt x="337781" y="29794"/>
                  </a:lnTo>
                  <a:lnTo>
                    <a:pt x="339039" y="22656"/>
                  </a:lnTo>
                  <a:lnTo>
                    <a:pt x="354971" y="22656"/>
                  </a:lnTo>
                  <a:lnTo>
                    <a:pt x="350405" y="2895"/>
                  </a:lnTo>
                  <a:close/>
                </a:path>
                <a:path w="2090420" h="169545">
                  <a:moveTo>
                    <a:pt x="425589" y="2895"/>
                  </a:moveTo>
                  <a:lnTo>
                    <a:pt x="407720" y="2895"/>
                  </a:lnTo>
                  <a:lnTo>
                    <a:pt x="384681" y="117641"/>
                  </a:lnTo>
                  <a:lnTo>
                    <a:pt x="382937" y="126801"/>
                  </a:lnTo>
                  <a:lnTo>
                    <a:pt x="381428" y="135198"/>
                  </a:lnTo>
                  <a:lnTo>
                    <a:pt x="380009" y="143649"/>
                  </a:lnTo>
                  <a:lnTo>
                    <a:pt x="393855" y="143649"/>
                  </a:lnTo>
                  <a:lnTo>
                    <a:pt x="425589" y="2895"/>
                  </a:lnTo>
                  <a:close/>
                </a:path>
                <a:path w="2090420" h="169545">
                  <a:moveTo>
                    <a:pt x="524129" y="2895"/>
                  </a:moveTo>
                  <a:lnTo>
                    <a:pt x="505968" y="2895"/>
                  </a:lnTo>
                  <a:lnTo>
                    <a:pt x="541705" y="166535"/>
                  </a:lnTo>
                  <a:lnTo>
                    <a:pt x="559663" y="166535"/>
                  </a:lnTo>
                  <a:lnTo>
                    <a:pt x="564887" y="143649"/>
                  </a:lnTo>
                  <a:lnTo>
                    <a:pt x="550278" y="143649"/>
                  </a:lnTo>
                  <a:lnTo>
                    <a:pt x="549037" y="135438"/>
                  </a:lnTo>
                  <a:lnTo>
                    <a:pt x="547627" y="126801"/>
                  </a:lnTo>
                  <a:lnTo>
                    <a:pt x="546152" y="118459"/>
                  </a:lnTo>
                  <a:lnTo>
                    <a:pt x="524129" y="2895"/>
                  </a:lnTo>
                  <a:close/>
                </a:path>
                <a:path w="2090420" h="169545">
                  <a:moveTo>
                    <a:pt x="607955" y="22656"/>
                  </a:moveTo>
                  <a:lnTo>
                    <a:pt x="592023" y="22656"/>
                  </a:lnTo>
                  <a:lnTo>
                    <a:pt x="596265" y="41859"/>
                  </a:lnTo>
                  <a:lnTo>
                    <a:pt x="624624" y="166535"/>
                  </a:lnTo>
                  <a:lnTo>
                    <a:pt x="641680" y="166535"/>
                  </a:lnTo>
                  <a:lnTo>
                    <a:pt x="646839" y="143649"/>
                  </a:lnTo>
                  <a:lnTo>
                    <a:pt x="632993" y="143649"/>
                  </a:lnTo>
                  <a:lnTo>
                    <a:pt x="631045" y="129650"/>
                  </a:lnTo>
                  <a:lnTo>
                    <a:pt x="628651" y="115330"/>
                  </a:lnTo>
                  <a:lnTo>
                    <a:pt x="625812" y="100688"/>
                  </a:lnTo>
                  <a:lnTo>
                    <a:pt x="622528" y="85724"/>
                  </a:lnTo>
                  <a:lnTo>
                    <a:pt x="607955" y="22656"/>
                  </a:lnTo>
                  <a:close/>
                </a:path>
                <a:path w="2090420" h="169545">
                  <a:moveTo>
                    <a:pt x="603389" y="2895"/>
                  </a:moveTo>
                  <a:lnTo>
                    <a:pt x="581837" y="2895"/>
                  </a:lnTo>
                  <a:lnTo>
                    <a:pt x="556298" y="113398"/>
                  </a:lnTo>
                  <a:lnTo>
                    <a:pt x="550278" y="143649"/>
                  </a:lnTo>
                  <a:lnTo>
                    <a:pt x="564887" y="143649"/>
                  </a:lnTo>
                  <a:lnTo>
                    <a:pt x="588124" y="41859"/>
                  </a:lnTo>
                  <a:lnTo>
                    <a:pt x="589457" y="36194"/>
                  </a:lnTo>
                  <a:lnTo>
                    <a:pt x="590765" y="29794"/>
                  </a:lnTo>
                  <a:lnTo>
                    <a:pt x="592023" y="22656"/>
                  </a:lnTo>
                  <a:lnTo>
                    <a:pt x="607955" y="22656"/>
                  </a:lnTo>
                  <a:lnTo>
                    <a:pt x="603389" y="2895"/>
                  </a:lnTo>
                  <a:close/>
                </a:path>
                <a:path w="2090420" h="169545">
                  <a:moveTo>
                    <a:pt x="678573" y="2895"/>
                  </a:moveTo>
                  <a:lnTo>
                    <a:pt x="660704" y="2895"/>
                  </a:lnTo>
                  <a:lnTo>
                    <a:pt x="637665" y="117641"/>
                  </a:lnTo>
                  <a:lnTo>
                    <a:pt x="635921" y="126801"/>
                  </a:lnTo>
                  <a:lnTo>
                    <a:pt x="634412" y="135198"/>
                  </a:lnTo>
                  <a:lnTo>
                    <a:pt x="632993" y="143649"/>
                  </a:lnTo>
                  <a:lnTo>
                    <a:pt x="646839" y="143649"/>
                  </a:lnTo>
                  <a:lnTo>
                    <a:pt x="678573" y="2895"/>
                  </a:lnTo>
                  <a:close/>
                </a:path>
                <a:path w="2090420" h="169545">
                  <a:moveTo>
                    <a:pt x="781723" y="143649"/>
                  </a:moveTo>
                  <a:lnTo>
                    <a:pt x="762965" y="143649"/>
                  </a:lnTo>
                  <a:lnTo>
                    <a:pt x="762965" y="166535"/>
                  </a:lnTo>
                  <a:lnTo>
                    <a:pt x="781723" y="166535"/>
                  </a:lnTo>
                  <a:lnTo>
                    <a:pt x="781723" y="143649"/>
                  </a:lnTo>
                  <a:close/>
                </a:path>
                <a:path w="2090420" h="169545">
                  <a:moveTo>
                    <a:pt x="909281" y="2895"/>
                  </a:moveTo>
                  <a:lnTo>
                    <a:pt x="891540" y="2895"/>
                  </a:lnTo>
                  <a:lnTo>
                    <a:pt x="891540" y="166535"/>
                  </a:lnTo>
                  <a:lnTo>
                    <a:pt x="909281" y="166535"/>
                  </a:lnTo>
                  <a:lnTo>
                    <a:pt x="909281" y="2895"/>
                  </a:lnTo>
                  <a:close/>
                </a:path>
                <a:path w="2090420" h="169545">
                  <a:moveTo>
                    <a:pt x="1033843" y="2895"/>
                  </a:moveTo>
                  <a:lnTo>
                    <a:pt x="1015644" y="2895"/>
                  </a:lnTo>
                  <a:lnTo>
                    <a:pt x="1015644" y="166535"/>
                  </a:lnTo>
                  <a:lnTo>
                    <a:pt x="1032725" y="166535"/>
                  </a:lnTo>
                  <a:lnTo>
                    <a:pt x="1032725" y="37782"/>
                  </a:lnTo>
                  <a:lnTo>
                    <a:pt x="1052959" y="37782"/>
                  </a:lnTo>
                  <a:lnTo>
                    <a:pt x="1033843" y="2895"/>
                  </a:lnTo>
                  <a:close/>
                </a:path>
                <a:path w="2090420" h="169545">
                  <a:moveTo>
                    <a:pt x="1052959" y="37782"/>
                  </a:moveTo>
                  <a:lnTo>
                    <a:pt x="1032725" y="37782"/>
                  </a:lnTo>
                  <a:lnTo>
                    <a:pt x="1103160" y="166535"/>
                  </a:lnTo>
                  <a:lnTo>
                    <a:pt x="1121346" y="166535"/>
                  </a:lnTo>
                  <a:lnTo>
                    <a:pt x="1121346" y="131622"/>
                  </a:lnTo>
                  <a:lnTo>
                    <a:pt x="1104379" y="131622"/>
                  </a:lnTo>
                  <a:lnTo>
                    <a:pt x="1052959" y="37782"/>
                  </a:lnTo>
                  <a:close/>
                </a:path>
                <a:path w="2090420" h="169545">
                  <a:moveTo>
                    <a:pt x="1121346" y="2895"/>
                  </a:moveTo>
                  <a:lnTo>
                    <a:pt x="1104379" y="2895"/>
                  </a:lnTo>
                  <a:lnTo>
                    <a:pt x="1104379" y="131622"/>
                  </a:lnTo>
                  <a:lnTo>
                    <a:pt x="1121346" y="131622"/>
                  </a:lnTo>
                  <a:lnTo>
                    <a:pt x="1121346" y="2895"/>
                  </a:lnTo>
                  <a:close/>
                </a:path>
                <a:path w="2090420" h="169545">
                  <a:moveTo>
                    <a:pt x="1244676" y="2895"/>
                  </a:moveTo>
                  <a:lnTo>
                    <a:pt x="1226921" y="2895"/>
                  </a:lnTo>
                  <a:lnTo>
                    <a:pt x="1226921" y="166535"/>
                  </a:lnTo>
                  <a:lnTo>
                    <a:pt x="1310754" y="166535"/>
                  </a:lnTo>
                  <a:lnTo>
                    <a:pt x="1310754" y="147218"/>
                  </a:lnTo>
                  <a:lnTo>
                    <a:pt x="1244676" y="147218"/>
                  </a:lnTo>
                  <a:lnTo>
                    <a:pt x="1244676" y="2895"/>
                  </a:lnTo>
                  <a:close/>
                </a:path>
                <a:path w="2090420" h="169545">
                  <a:moveTo>
                    <a:pt x="1429423" y="143649"/>
                  </a:moveTo>
                  <a:lnTo>
                    <a:pt x="1410665" y="143649"/>
                  </a:lnTo>
                  <a:lnTo>
                    <a:pt x="1410665" y="166535"/>
                  </a:lnTo>
                  <a:lnTo>
                    <a:pt x="1429423" y="166535"/>
                  </a:lnTo>
                  <a:lnTo>
                    <a:pt x="1429423" y="143649"/>
                  </a:lnTo>
                  <a:close/>
                </a:path>
                <a:path w="2090420" h="169545">
                  <a:moveTo>
                    <a:pt x="1599069" y="0"/>
                  </a:moveTo>
                  <a:lnTo>
                    <a:pt x="1557497" y="14805"/>
                  </a:lnTo>
                  <a:lnTo>
                    <a:pt x="1536844" y="49130"/>
                  </a:lnTo>
                  <a:lnTo>
                    <a:pt x="1531864" y="83045"/>
                  </a:lnTo>
                  <a:lnTo>
                    <a:pt x="1531759" y="85445"/>
                  </a:lnTo>
                  <a:lnTo>
                    <a:pt x="1540738" y="130797"/>
                  </a:lnTo>
                  <a:lnTo>
                    <a:pt x="1573098" y="163799"/>
                  </a:lnTo>
                  <a:lnTo>
                    <a:pt x="1600187" y="169329"/>
                  </a:lnTo>
                  <a:lnTo>
                    <a:pt x="1607502" y="168926"/>
                  </a:lnTo>
                  <a:lnTo>
                    <a:pt x="1649211" y="149796"/>
                  </a:lnTo>
                  <a:lnTo>
                    <a:pt x="1599514" y="149796"/>
                  </a:lnTo>
                  <a:lnTo>
                    <a:pt x="1589036" y="148772"/>
                  </a:lnTo>
                  <a:lnTo>
                    <a:pt x="1557786" y="124213"/>
                  </a:lnTo>
                  <a:lnTo>
                    <a:pt x="1550129" y="85445"/>
                  </a:lnTo>
                  <a:lnTo>
                    <a:pt x="1550105" y="83045"/>
                  </a:lnTo>
                  <a:lnTo>
                    <a:pt x="1550462" y="73843"/>
                  </a:lnTo>
                  <a:lnTo>
                    <a:pt x="1563936" y="34685"/>
                  </a:lnTo>
                  <a:lnTo>
                    <a:pt x="1598625" y="18529"/>
                  </a:lnTo>
                  <a:lnTo>
                    <a:pt x="1641305" y="18529"/>
                  </a:lnTo>
                  <a:lnTo>
                    <a:pt x="1638287" y="14287"/>
                  </a:lnTo>
                  <a:lnTo>
                    <a:pt x="1606203" y="340"/>
                  </a:lnTo>
                  <a:lnTo>
                    <a:pt x="1599069" y="0"/>
                  </a:lnTo>
                  <a:close/>
                </a:path>
                <a:path w="2090420" h="169545">
                  <a:moveTo>
                    <a:pt x="1655876" y="83045"/>
                  </a:moveTo>
                  <a:lnTo>
                    <a:pt x="1599069" y="83045"/>
                  </a:lnTo>
                  <a:lnTo>
                    <a:pt x="1599069" y="102349"/>
                  </a:lnTo>
                  <a:lnTo>
                    <a:pt x="1638465" y="102349"/>
                  </a:lnTo>
                  <a:lnTo>
                    <a:pt x="1638465" y="132829"/>
                  </a:lnTo>
                  <a:lnTo>
                    <a:pt x="1634147" y="137439"/>
                  </a:lnTo>
                  <a:lnTo>
                    <a:pt x="1628330" y="141414"/>
                  </a:lnTo>
                  <a:lnTo>
                    <a:pt x="1613674" y="148120"/>
                  </a:lnTo>
                  <a:lnTo>
                    <a:pt x="1606511" y="149796"/>
                  </a:lnTo>
                  <a:lnTo>
                    <a:pt x="1649223" y="149796"/>
                  </a:lnTo>
                  <a:lnTo>
                    <a:pt x="1655876" y="143763"/>
                  </a:lnTo>
                  <a:lnTo>
                    <a:pt x="1655876" y="83045"/>
                  </a:lnTo>
                  <a:close/>
                </a:path>
                <a:path w="2090420" h="169545">
                  <a:moveTo>
                    <a:pt x="1641305" y="18529"/>
                  </a:moveTo>
                  <a:lnTo>
                    <a:pt x="1605318" y="18529"/>
                  </a:lnTo>
                  <a:lnTo>
                    <a:pt x="1611337" y="19824"/>
                  </a:lnTo>
                  <a:lnTo>
                    <a:pt x="1622056" y="25031"/>
                  </a:lnTo>
                  <a:lnTo>
                    <a:pt x="1626374" y="28625"/>
                  </a:lnTo>
                  <a:lnTo>
                    <a:pt x="1632927" y="37782"/>
                  </a:lnTo>
                  <a:lnTo>
                    <a:pt x="1635645" y="44678"/>
                  </a:lnTo>
                  <a:lnTo>
                    <a:pt x="1637792" y="53911"/>
                  </a:lnTo>
                  <a:lnTo>
                    <a:pt x="1653755" y="48552"/>
                  </a:lnTo>
                  <a:lnTo>
                    <a:pt x="1651856" y="40694"/>
                  </a:lnTo>
                  <a:lnTo>
                    <a:pt x="1651750" y="40256"/>
                  </a:lnTo>
                  <a:lnTo>
                    <a:pt x="1649298" y="32894"/>
                  </a:lnTo>
                  <a:lnTo>
                    <a:pt x="1646397" y="26468"/>
                  </a:lnTo>
                  <a:lnTo>
                    <a:pt x="1643049" y="20980"/>
                  </a:lnTo>
                  <a:lnTo>
                    <a:pt x="1641305" y="18529"/>
                  </a:lnTo>
                  <a:close/>
                </a:path>
                <a:path w="2090420" h="169545">
                  <a:moveTo>
                    <a:pt x="1817662" y="0"/>
                  </a:moveTo>
                  <a:lnTo>
                    <a:pt x="1781564" y="12649"/>
                  </a:lnTo>
                  <a:lnTo>
                    <a:pt x="1757976" y="49818"/>
                  </a:lnTo>
                  <a:lnTo>
                    <a:pt x="1753392" y="87121"/>
                  </a:lnTo>
                  <a:lnTo>
                    <a:pt x="1754199" y="99701"/>
                  </a:lnTo>
                  <a:lnTo>
                    <a:pt x="1754309" y="101409"/>
                  </a:lnTo>
                  <a:lnTo>
                    <a:pt x="1769783" y="143433"/>
                  </a:lnTo>
                  <a:lnTo>
                    <a:pt x="1803542" y="167752"/>
                  </a:lnTo>
                  <a:lnTo>
                    <a:pt x="1803802" y="167752"/>
                  </a:lnTo>
                  <a:lnTo>
                    <a:pt x="1817547" y="169329"/>
                  </a:lnTo>
                  <a:lnTo>
                    <a:pt x="1831578" y="167752"/>
                  </a:lnTo>
                  <a:lnTo>
                    <a:pt x="1844198" y="163021"/>
                  </a:lnTo>
                  <a:lnTo>
                    <a:pt x="1855409" y="155136"/>
                  </a:lnTo>
                  <a:lnTo>
                    <a:pt x="1859258" y="150799"/>
                  </a:lnTo>
                  <a:lnTo>
                    <a:pt x="1817433" y="150799"/>
                  </a:lnTo>
                  <a:lnTo>
                    <a:pt x="1808249" y="149754"/>
                  </a:lnTo>
                  <a:lnTo>
                    <a:pt x="1779176" y="124898"/>
                  </a:lnTo>
                  <a:lnTo>
                    <a:pt x="1771675" y="87121"/>
                  </a:lnTo>
                  <a:lnTo>
                    <a:pt x="1772322" y="74051"/>
                  </a:lnTo>
                  <a:lnTo>
                    <a:pt x="1772421" y="72057"/>
                  </a:lnTo>
                  <a:lnTo>
                    <a:pt x="1772487" y="70724"/>
                  </a:lnTo>
                  <a:lnTo>
                    <a:pt x="1791621" y="27953"/>
                  </a:lnTo>
                  <a:lnTo>
                    <a:pt x="1817776" y="18529"/>
                  </a:lnTo>
                  <a:lnTo>
                    <a:pt x="1859616" y="18529"/>
                  </a:lnTo>
                  <a:lnTo>
                    <a:pt x="1856961" y="15634"/>
                  </a:lnTo>
                  <a:lnTo>
                    <a:pt x="1850034" y="10045"/>
                  </a:lnTo>
                  <a:lnTo>
                    <a:pt x="1842525" y="5647"/>
                  </a:lnTo>
                  <a:lnTo>
                    <a:pt x="1834629" y="2508"/>
                  </a:lnTo>
                  <a:lnTo>
                    <a:pt x="1826342" y="626"/>
                  </a:lnTo>
                  <a:lnTo>
                    <a:pt x="1817662" y="0"/>
                  </a:lnTo>
                  <a:close/>
                </a:path>
                <a:path w="2090420" h="169545">
                  <a:moveTo>
                    <a:pt x="1859616" y="18529"/>
                  </a:moveTo>
                  <a:lnTo>
                    <a:pt x="1826107" y="18529"/>
                  </a:lnTo>
                  <a:lnTo>
                    <a:pt x="1833791" y="21081"/>
                  </a:lnTo>
                  <a:lnTo>
                    <a:pt x="1840826" y="26174"/>
                  </a:lnTo>
                  <a:lnTo>
                    <a:pt x="1861727" y="64330"/>
                  </a:lnTo>
                  <a:lnTo>
                    <a:pt x="1863432" y="84327"/>
                  </a:lnTo>
                  <a:lnTo>
                    <a:pt x="1862604" y="99701"/>
                  </a:lnTo>
                  <a:lnTo>
                    <a:pt x="1843051" y="141402"/>
                  </a:lnTo>
                  <a:lnTo>
                    <a:pt x="1817433" y="150799"/>
                  </a:lnTo>
                  <a:lnTo>
                    <a:pt x="1859258" y="150799"/>
                  </a:lnTo>
                  <a:lnTo>
                    <a:pt x="1880575" y="102809"/>
                  </a:lnTo>
                  <a:lnTo>
                    <a:pt x="1881712" y="84327"/>
                  </a:lnTo>
                  <a:lnTo>
                    <a:pt x="1881283" y="74051"/>
                  </a:lnTo>
                  <a:lnTo>
                    <a:pt x="1881200" y="72057"/>
                  </a:lnTo>
                  <a:lnTo>
                    <a:pt x="1868592" y="30320"/>
                  </a:lnTo>
                  <a:lnTo>
                    <a:pt x="1863131" y="22361"/>
                  </a:lnTo>
                  <a:lnTo>
                    <a:pt x="1859616" y="18529"/>
                  </a:lnTo>
                  <a:close/>
                </a:path>
                <a:path w="2090420" h="169545">
                  <a:moveTo>
                    <a:pt x="1986483" y="2895"/>
                  </a:moveTo>
                  <a:lnTo>
                    <a:pt x="1967280" y="2895"/>
                  </a:lnTo>
                  <a:lnTo>
                    <a:pt x="2019363" y="166535"/>
                  </a:lnTo>
                  <a:lnTo>
                    <a:pt x="2037613" y="166535"/>
                  </a:lnTo>
                  <a:lnTo>
                    <a:pt x="2043373" y="148564"/>
                  </a:lnTo>
                  <a:lnTo>
                    <a:pt x="2028507" y="148564"/>
                  </a:lnTo>
                  <a:lnTo>
                    <a:pt x="2026931" y="142032"/>
                  </a:lnTo>
                  <a:lnTo>
                    <a:pt x="2025230" y="135391"/>
                  </a:lnTo>
                  <a:lnTo>
                    <a:pt x="2023406" y="128640"/>
                  </a:lnTo>
                  <a:lnTo>
                    <a:pt x="2021459" y="121780"/>
                  </a:lnTo>
                  <a:lnTo>
                    <a:pt x="1986483" y="2895"/>
                  </a:lnTo>
                  <a:close/>
                </a:path>
                <a:path w="2090420" h="169545">
                  <a:moveTo>
                    <a:pt x="2090064" y="2895"/>
                  </a:moveTo>
                  <a:lnTo>
                    <a:pt x="2035657" y="121780"/>
                  </a:lnTo>
                  <a:lnTo>
                    <a:pt x="2028507" y="148564"/>
                  </a:lnTo>
                  <a:lnTo>
                    <a:pt x="2043373" y="148564"/>
                  </a:lnTo>
                  <a:lnTo>
                    <a:pt x="2090064" y="2895"/>
                  </a:lnTo>
                  <a:close/>
                </a:path>
              </a:pathLst>
            </a:custGeom>
            <a:solidFill>
              <a:srgbClr val="FFFFFF">
                <a:alpha val="50195"/>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p:cNvSpPr txBox="1"/>
          <p:nvPr/>
        </p:nvSpPr>
        <p:spPr>
          <a:xfrm>
            <a:off x="3121850" y="5206931"/>
            <a:ext cx="5949950" cy="506730"/>
          </a:xfrm>
          <a:prstGeom prst="rect">
            <a:avLst/>
          </a:prstGeom>
        </p:spPr>
        <p:txBody>
          <a:bodyPr vert="horz" wrap="square" lIns="0" tIns="13335" rIns="0" bIns="0" rtlCol="0">
            <a:spAutoFit/>
          </a:bodyPr>
          <a:lstStyle/>
          <a:p>
            <a:pPr marL="12700" marR="5080" lvl="0" indent="0" algn="ctr" defTabSz="914400" eaLnBrk="1" fontAlgn="auto" latinLnBrk="0" hangingPunct="1">
              <a:lnSpc>
                <a:spcPct val="100000"/>
              </a:lnSpc>
              <a:spcBef>
                <a:spcPts val="105"/>
              </a:spcBef>
              <a:spcAft>
                <a:spcPts val="0"/>
              </a:spcAft>
              <a:buClrTx/>
              <a:buSzTx/>
              <a:buFontTx/>
              <a:buNone/>
              <a:tabLst/>
              <a:defRPr/>
            </a:pPr>
            <a:r>
              <a:rPr kumimoji="0" sz="1050" b="0" i="1" u="none" strike="noStrike" kern="0" cap="none" spc="0" normalizeH="0" baseline="0" noProof="0" dirty="0">
                <a:ln>
                  <a:noFill/>
                </a:ln>
                <a:solidFill>
                  <a:srgbClr val="A6A6A6"/>
                </a:solidFill>
                <a:effectLst/>
                <a:uLnTx/>
                <a:uFillTx/>
                <a:latin typeface="Arial"/>
                <a:cs typeface="Arial"/>
              </a:rPr>
              <a:t>Battelle</a:t>
            </a:r>
            <a:r>
              <a:rPr kumimoji="0" sz="1050" b="0" i="1" u="none" strike="noStrike" kern="0" cap="none" spc="-3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Energy</a:t>
            </a:r>
            <a:r>
              <a:rPr kumimoji="0" sz="1050" b="0" i="1" u="none" strike="noStrike" kern="0" cap="none" spc="-3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Alliance</a:t>
            </a:r>
            <a:r>
              <a:rPr kumimoji="0" sz="1050" b="0" i="1" u="none" strike="noStrike" kern="0" cap="none" spc="-4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manages</a:t>
            </a:r>
            <a:r>
              <a:rPr kumimoji="0" sz="1050" b="0" i="1" u="none" strike="noStrike" kern="0" cap="none" spc="-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INL</a:t>
            </a:r>
            <a:r>
              <a:rPr kumimoji="0" sz="1050" b="0" i="1" u="none" strike="noStrike" kern="0" cap="none" spc="-2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for</a:t>
            </a:r>
            <a:r>
              <a:rPr kumimoji="0" sz="1050" b="0" i="1" u="none" strike="noStrike" kern="0" cap="none" spc="-2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the</a:t>
            </a:r>
            <a:r>
              <a:rPr kumimoji="0" sz="1050" b="0" i="1" u="none" strike="noStrike" kern="0" cap="none" spc="-2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U.S.</a:t>
            </a:r>
            <a:r>
              <a:rPr kumimoji="0" sz="1050" b="0" i="1" u="none" strike="noStrike" kern="0" cap="none" spc="-3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Department</a:t>
            </a:r>
            <a:r>
              <a:rPr kumimoji="0" sz="1050" b="0" i="1" u="none" strike="noStrike" kern="0" cap="none" spc="-1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of</a:t>
            </a:r>
            <a:r>
              <a:rPr kumimoji="0" sz="1050" b="0" i="1" u="none" strike="noStrike" kern="0" cap="none" spc="-2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Energy’s</a:t>
            </a:r>
            <a:r>
              <a:rPr kumimoji="0" sz="1050" b="0" i="1" u="none" strike="noStrike" kern="0" cap="none" spc="-1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Office</a:t>
            </a:r>
            <a:r>
              <a:rPr kumimoji="0" sz="1050" b="0" i="1" u="none" strike="noStrike" kern="0" cap="none" spc="-2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of</a:t>
            </a:r>
            <a:r>
              <a:rPr kumimoji="0" sz="1050" b="0" i="1" u="none" strike="noStrike" kern="0" cap="none" spc="-2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Nuclear</a:t>
            </a:r>
            <a:r>
              <a:rPr kumimoji="0" sz="1050" b="0" i="1" u="none" strike="noStrike" kern="0" cap="none" spc="-35" normalizeH="0" baseline="0" noProof="0" dirty="0">
                <a:ln>
                  <a:noFill/>
                </a:ln>
                <a:solidFill>
                  <a:srgbClr val="A6A6A6"/>
                </a:solidFill>
                <a:effectLst/>
                <a:uLnTx/>
                <a:uFillTx/>
                <a:latin typeface="Arial"/>
                <a:cs typeface="Arial"/>
              </a:rPr>
              <a:t> </a:t>
            </a:r>
            <a:r>
              <a:rPr kumimoji="0" sz="1050" b="0" i="1" u="none" strike="noStrike" kern="0" cap="none" spc="-10" normalizeH="0" baseline="0" noProof="0" dirty="0">
                <a:ln>
                  <a:noFill/>
                </a:ln>
                <a:solidFill>
                  <a:srgbClr val="A6A6A6"/>
                </a:solidFill>
                <a:effectLst/>
                <a:uLnTx/>
                <a:uFillTx/>
                <a:latin typeface="Arial"/>
                <a:cs typeface="Arial"/>
              </a:rPr>
              <a:t>Energy. </a:t>
            </a:r>
            <a:r>
              <a:rPr kumimoji="0" sz="1050" b="0" i="1" u="none" strike="noStrike" kern="0" cap="none" spc="0" normalizeH="0" baseline="0" noProof="0" dirty="0">
                <a:ln>
                  <a:noFill/>
                </a:ln>
                <a:solidFill>
                  <a:srgbClr val="A6A6A6"/>
                </a:solidFill>
                <a:effectLst/>
                <a:uLnTx/>
                <a:uFillTx/>
                <a:latin typeface="Arial"/>
                <a:cs typeface="Arial"/>
              </a:rPr>
              <a:t>INL</a:t>
            </a:r>
            <a:r>
              <a:rPr kumimoji="0" sz="1050" b="0" i="1" u="none" strike="noStrike" kern="0" cap="none" spc="-3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is</a:t>
            </a:r>
            <a:r>
              <a:rPr kumimoji="0" sz="1050" b="0" i="1" u="none" strike="noStrike" kern="0" cap="none" spc="-2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the</a:t>
            </a:r>
            <a:r>
              <a:rPr kumimoji="0" sz="1050" b="0" i="1" u="none" strike="noStrike" kern="0" cap="none" spc="-2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nation’s</a:t>
            </a:r>
            <a:r>
              <a:rPr kumimoji="0" sz="1050" b="0" i="1" u="none" strike="noStrike" kern="0" cap="none" spc="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center</a:t>
            </a:r>
            <a:r>
              <a:rPr kumimoji="0" sz="1050" b="0" i="1" u="none" strike="noStrike" kern="0" cap="none" spc="-3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for</a:t>
            </a:r>
            <a:r>
              <a:rPr kumimoji="0" sz="1050" b="0" i="1" u="none" strike="noStrike" kern="0" cap="none" spc="-2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nuclear</a:t>
            </a:r>
            <a:r>
              <a:rPr kumimoji="0" sz="1050" b="0" i="1" u="none" strike="noStrike" kern="0" cap="none" spc="-3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energy</a:t>
            </a:r>
            <a:r>
              <a:rPr kumimoji="0" sz="1050" b="0" i="1" u="none" strike="noStrike" kern="0" cap="none" spc="-2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research</a:t>
            </a:r>
            <a:r>
              <a:rPr kumimoji="0" sz="1050" b="0" i="1" u="none" strike="noStrike" kern="0" cap="none" spc="-3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and</a:t>
            </a:r>
            <a:r>
              <a:rPr kumimoji="0" sz="1050" b="0" i="1" u="none" strike="noStrike" kern="0" cap="none" spc="-2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development,</a:t>
            </a:r>
            <a:r>
              <a:rPr kumimoji="0" sz="1050" b="0" i="1" u="none" strike="noStrike" kern="0" cap="none" spc="-1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and</a:t>
            </a:r>
            <a:r>
              <a:rPr kumimoji="0" sz="1050" b="0" i="1" u="none" strike="noStrike" kern="0" cap="none" spc="-2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also</a:t>
            </a:r>
            <a:r>
              <a:rPr kumimoji="0" sz="1050" b="0" i="1" u="none" strike="noStrike" kern="0" cap="none" spc="-2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performs</a:t>
            </a:r>
            <a:r>
              <a:rPr kumimoji="0" sz="1050" b="0" i="1" u="none" strike="noStrike" kern="0" cap="none" spc="-15" normalizeH="0" baseline="0" noProof="0" dirty="0">
                <a:ln>
                  <a:noFill/>
                </a:ln>
                <a:solidFill>
                  <a:srgbClr val="A6A6A6"/>
                </a:solidFill>
                <a:effectLst/>
                <a:uLnTx/>
                <a:uFillTx/>
                <a:latin typeface="Arial"/>
                <a:cs typeface="Arial"/>
              </a:rPr>
              <a:t> </a:t>
            </a:r>
            <a:r>
              <a:rPr kumimoji="0" sz="1050" b="0" i="1" u="none" strike="noStrike" kern="0" cap="none" spc="-10" normalizeH="0" baseline="0" noProof="0" dirty="0">
                <a:ln>
                  <a:noFill/>
                </a:ln>
                <a:solidFill>
                  <a:srgbClr val="A6A6A6"/>
                </a:solidFill>
                <a:effectLst/>
                <a:uLnTx/>
                <a:uFillTx/>
                <a:latin typeface="Arial"/>
                <a:cs typeface="Arial"/>
              </a:rPr>
              <a:t>research </a:t>
            </a:r>
            <a:r>
              <a:rPr kumimoji="0" sz="1050" b="0" i="1" u="none" strike="noStrike" kern="0" cap="none" spc="0" normalizeH="0" baseline="0" noProof="0" dirty="0">
                <a:ln>
                  <a:noFill/>
                </a:ln>
                <a:solidFill>
                  <a:srgbClr val="A6A6A6"/>
                </a:solidFill>
                <a:effectLst/>
                <a:uLnTx/>
                <a:uFillTx/>
                <a:latin typeface="Arial"/>
                <a:cs typeface="Arial"/>
              </a:rPr>
              <a:t>in</a:t>
            </a:r>
            <a:r>
              <a:rPr kumimoji="0" sz="1050" b="0" i="1" u="none" strike="noStrike" kern="0" cap="none" spc="-2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each</a:t>
            </a:r>
            <a:r>
              <a:rPr kumimoji="0" sz="1050" b="0" i="1" u="none" strike="noStrike" kern="0" cap="none" spc="-3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of</a:t>
            </a:r>
            <a:r>
              <a:rPr kumimoji="0" sz="1050" b="0" i="1" u="none" strike="noStrike" kern="0" cap="none" spc="-2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DOE’s</a:t>
            </a:r>
            <a:r>
              <a:rPr kumimoji="0" sz="1050" b="0" i="1" u="none" strike="noStrike" kern="0" cap="none" spc="-1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strategic</a:t>
            </a:r>
            <a:r>
              <a:rPr kumimoji="0" sz="1050" b="0" i="1" u="none" strike="noStrike" kern="0" cap="none" spc="-3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goal</a:t>
            </a:r>
            <a:r>
              <a:rPr kumimoji="0" sz="1050" b="0" i="1" u="none" strike="noStrike" kern="0" cap="none" spc="-1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areas:</a:t>
            </a:r>
            <a:r>
              <a:rPr kumimoji="0" sz="1050" b="0" i="1" u="none" strike="noStrike" kern="0" cap="none" spc="-2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energy,</a:t>
            </a:r>
            <a:r>
              <a:rPr kumimoji="0" sz="1050" b="0" i="1" u="none" strike="noStrike" kern="0" cap="none" spc="-4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national</a:t>
            </a:r>
            <a:r>
              <a:rPr kumimoji="0" sz="1050" b="0" i="1" u="none" strike="noStrike" kern="0" cap="none" spc="-1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security,</a:t>
            </a:r>
            <a:r>
              <a:rPr kumimoji="0" sz="1050" b="0" i="1" u="none" strike="noStrike" kern="0" cap="none" spc="-3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science</a:t>
            </a:r>
            <a:r>
              <a:rPr kumimoji="0" sz="1050" b="0" i="1" u="none" strike="noStrike" kern="0" cap="none" spc="-30"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and</a:t>
            </a:r>
            <a:r>
              <a:rPr kumimoji="0" sz="1050" b="0" i="1" u="none" strike="noStrike" kern="0" cap="none" spc="-25" normalizeH="0" baseline="0" noProof="0" dirty="0">
                <a:ln>
                  <a:noFill/>
                </a:ln>
                <a:solidFill>
                  <a:srgbClr val="A6A6A6"/>
                </a:solidFill>
                <a:effectLst/>
                <a:uLnTx/>
                <a:uFillTx/>
                <a:latin typeface="Arial"/>
                <a:cs typeface="Arial"/>
              </a:rPr>
              <a:t> </a:t>
            </a:r>
            <a:r>
              <a:rPr kumimoji="0" sz="1050" b="0" i="1" u="none" strike="noStrike" kern="0" cap="none" spc="0" normalizeH="0" baseline="0" noProof="0" dirty="0">
                <a:ln>
                  <a:noFill/>
                </a:ln>
                <a:solidFill>
                  <a:srgbClr val="A6A6A6"/>
                </a:solidFill>
                <a:effectLst/>
                <a:uLnTx/>
                <a:uFillTx/>
                <a:latin typeface="Arial"/>
                <a:cs typeface="Arial"/>
              </a:rPr>
              <a:t>the</a:t>
            </a:r>
            <a:r>
              <a:rPr kumimoji="0" sz="1050" b="0" i="1" u="none" strike="noStrike" kern="0" cap="none" spc="-20" normalizeH="0" baseline="0" noProof="0" dirty="0">
                <a:ln>
                  <a:noFill/>
                </a:ln>
                <a:solidFill>
                  <a:srgbClr val="A6A6A6"/>
                </a:solidFill>
                <a:effectLst/>
                <a:uLnTx/>
                <a:uFillTx/>
                <a:latin typeface="Arial"/>
                <a:cs typeface="Arial"/>
              </a:rPr>
              <a:t> </a:t>
            </a:r>
            <a:r>
              <a:rPr kumimoji="0" sz="1050" b="0" i="1" u="none" strike="noStrike" kern="0" cap="none" spc="-10" normalizeH="0" baseline="0" noProof="0" dirty="0">
                <a:ln>
                  <a:noFill/>
                </a:ln>
                <a:solidFill>
                  <a:srgbClr val="A6A6A6"/>
                </a:solidFill>
                <a:effectLst/>
                <a:uLnTx/>
                <a:uFillTx/>
                <a:latin typeface="Arial"/>
                <a:cs typeface="Arial"/>
              </a:rPr>
              <a:t>environment.</a:t>
            </a:r>
            <a:endParaRPr kumimoji="0" sz="105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14173-2927-3442-0587-CB34F6F11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B7B05-9ECC-FE03-8101-AFACB3D06036}"/>
              </a:ext>
            </a:extLst>
          </p:cNvPr>
          <p:cNvSpPr>
            <a:spLocks noGrp="1"/>
          </p:cNvSpPr>
          <p:nvPr>
            <p:ph type="title"/>
          </p:nvPr>
        </p:nvSpPr>
        <p:spPr/>
        <p:txBody>
          <a:bodyPr/>
          <a:lstStyle/>
          <a:p>
            <a:r>
              <a:rPr lang="en-US" b="1" dirty="0"/>
              <a:t>Creation of Working Groups and Next Steps</a:t>
            </a:r>
          </a:p>
        </p:txBody>
      </p:sp>
      <p:sp>
        <p:nvSpPr>
          <p:cNvPr id="3" name="Text Placeholder 2">
            <a:extLst>
              <a:ext uri="{FF2B5EF4-FFF2-40B4-BE49-F238E27FC236}">
                <a16:creationId xmlns:a16="http://schemas.microsoft.com/office/drawing/2014/main" id="{E98F69E5-69B5-D567-B241-D69661002BBA}"/>
              </a:ext>
            </a:extLst>
          </p:cNvPr>
          <p:cNvSpPr>
            <a:spLocks noGrp="1"/>
          </p:cNvSpPr>
          <p:nvPr>
            <p:ph type="body" idx="1"/>
          </p:nvPr>
        </p:nvSpPr>
        <p:spPr/>
        <p:txBody>
          <a:bodyPr>
            <a:normAutofit/>
          </a:bodyPr>
          <a:lstStyle/>
          <a:p>
            <a:r>
              <a:rPr lang="en-US" sz="3200" dirty="0"/>
              <a:t>Lt Gov. Scott Bedke, Co-Chair</a:t>
            </a:r>
          </a:p>
          <a:p>
            <a:r>
              <a:rPr lang="en-US" sz="3200" dirty="0"/>
              <a:t>Director John Wagner, Co-Chair </a:t>
            </a:r>
          </a:p>
        </p:txBody>
      </p:sp>
    </p:spTree>
    <p:extLst>
      <p:ext uri="{BB962C8B-B14F-4D97-AF65-F5344CB8AC3E}">
        <p14:creationId xmlns:p14="http://schemas.microsoft.com/office/powerpoint/2010/main" val="28408650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14173-2927-3442-0587-CB34F6F11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B7B05-9ECC-FE03-8101-AFACB3D06036}"/>
              </a:ext>
            </a:extLst>
          </p:cNvPr>
          <p:cNvSpPr>
            <a:spLocks noGrp="1"/>
          </p:cNvSpPr>
          <p:nvPr>
            <p:ph type="title"/>
          </p:nvPr>
        </p:nvSpPr>
        <p:spPr/>
        <p:txBody>
          <a:bodyPr/>
          <a:lstStyle/>
          <a:p>
            <a:r>
              <a:rPr lang="en-US" b="1" dirty="0"/>
              <a:t>Public Comment and Adjourn</a:t>
            </a:r>
          </a:p>
        </p:txBody>
      </p:sp>
      <p:sp>
        <p:nvSpPr>
          <p:cNvPr id="3" name="Text Placeholder 2">
            <a:extLst>
              <a:ext uri="{FF2B5EF4-FFF2-40B4-BE49-F238E27FC236}">
                <a16:creationId xmlns:a16="http://schemas.microsoft.com/office/drawing/2014/main" id="{E98F69E5-69B5-D567-B241-D69661002BBA}"/>
              </a:ext>
            </a:extLst>
          </p:cNvPr>
          <p:cNvSpPr>
            <a:spLocks noGrp="1"/>
          </p:cNvSpPr>
          <p:nvPr>
            <p:ph type="body" idx="1"/>
          </p:nvPr>
        </p:nvSpPr>
        <p:spPr/>
        <p:txBody>
          <a:bodyPr>
            <a:normAutofit/>
          </a:bodyPr>
          <a:lstStyle/>
          <a:p>
            <a:r>
              <a:rPr lang="en-US" sz="3200" dirty="0"/>
              <a:t>Lt Gov. Scott Bedke, Co-Chair</a:t>
            </a:r>
          </a:p>
          <a:p>
            <a:r>
              <a:rPr lang="en-US" sz="3200" dirty="0"/>
              <a:t>Director John Wagner, Co-Chair </a:t>
            </a:r>
          </a:p>
        </p:txBody>
      </p:sp>
    </p:spTree>
    <p:extLst>
      <p:ext uri="{BB962C8B-B14F-4D97-AF65-F5344CB8AC3E}">
        <p14:creationId xmlns:p14="http://schemas.microsoft.com/office/powerpoint/2010/main" val="2557811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360D-307C-A79B-4C63-81A7AE21B169}"/>
              </a:ext>
            </a:extLst>
          </p:cNvPr>
          <p:cNvSpPr>
            <a:spLocks noGrp="1"/>
          </p:cNvSpPr>
          <p:nvPr>
            <p:ph type="title"/>
          </p:nvPr>
        </p:nvSpPr>
        <p:spPr>
          <a:xfrm>
            <a:off x="304800" y="183092"/>
            <a:ext cx="11684000" cy="762000"/>
          </a:xfrm>
        </p:spPr>
        <p:txBody>
          <a:bodyPr>
            <a:noAutofit/>
          </a:bodyPr>
          <a:lstStyle/>
          <a:p>
            <a:pPr algn="ctr"/>
            <a:r>
              <a:rPr lang="en-US" sz="3200" b="1" dirty="0"/>
              <a:t>The Aurora Powerhouse – an advanced fast fission reactor</a:t>
            </a:r>
          </a:p>
        </p:txBody>
      </p:sp>
      <p:grpSp>
        <p:nvGrpSpPr>
          <p:cNvPr id="5" name="Group 4">
            <a:extLst>
              <a:ext uri="{FF2B5EF4-FFF2-40B4-BE49-F238E27FC236}">
                <a16:creationId xmlns:a16="http://schemas.microsoft.com/office/drawing/2014/main" id="{253A1EDD-37BA-9137-36CD-4438E4919011}"/>
              </a:ext>
            </a:extLst>
          </p:cNvPr>
          <p:cNvGrpSpPr/>
          <p:nvPr/>
        </p:nvGrpSpPr>
        <p:grpSpPr>
          <a:xfrm>
            <a:off x="3320901" y="945093"/>
            <a:ext cx="8168735" cy="4682787"/>
            <a:chOff x="5484179" y="1839669"/>
            <a:chExt cx="12253103" cy="7024181"/>
          </a:xfrm>
        </p:grpSpPr>
        <p:sp>
          <p:nvSpPr>
            <p:cNvPr id="7" name="Rounded Rectangle 6">
              <a:extLst>
                <a:ext uri="{FF2B5EF4-FFF2-40B4-BE49-F238E27FC236}">
                  <a16:creationId xmlns:a16="http://schemas.microsoft.com/office/drawing/2014/main" id="{193A368D-5092-851B-F51A-3E21C0E2D759}"/>
                </a:ext>
              </a:extLst>
            </p:cNvPr>
            <p:cNvSpPr/>
            <p:nvPr/>
          </p:nvSpPr>
          <p:spPr>
            <a:xfrm>
              <a:off x="5484179" y="2730225"/>
              <a:ext cx="5619152" cy="6133625"/>
            </a:xfrm>
            <a:prstGeom prst="roundRect">
              <a:avLst>
                <a:gd name="adj" fmla="val 40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46">
                <a:defRPr/>
              </a:pPr>
              <a:endParaRPr lang="en-US" b="1">
                <a:solidFill>
                  <a:prstClr val="black">
                    <a:lumMod val="85000"/>
                    <a:lumOff val="15000"/>
                  </a:prstClr>
                </a:solidFill>
                <a:latin typeface="Avenir Next" panose="020B0503020202020204" pitchFamily="34" charset="0"/>
              </a:endParaRPr>
            </a:p>
          </p:txBody>
        </p:sp>
        <p:sp>
          <p:nvSpPr>
            <p:cNvPr id="9" name="TextBox 8">
              <a:extLst>
                <a:ext uri="{FF2B5EF4-FFF2-40B4-BE49-F238E27FC236}">
                  <a16:creationId xmlns:a16="http://schemas.microsoft.com/office/drawing/2014/main" id="{7768E5E8-E93C-FA99-03C8-B99A468828B0}"/>
                </a:ext>
              </a:extLst>
            </p:cNvPr>
            <p:cNvSpPr txBox="1"/>
            <p:nvPr/>
          </p:nvSpPr>
          <p:spPr>
            <a:xfrm>
              <a:off x="5591639" y="2785616"/>
              <a:ext cx="5511692" cy="5447645"/>
            </a:xfrm>
            <a:prstGeom prst="rect">
              <a:avLst/>
            </a:prstGeom>
            <a:noFill/>
          </p:spPr>
          <p:txBody>
            <a:bodyPr wrap="square" lIns="91440" tIns="45720" rIns="91440" bIns="45720" rtlCol="0" anchor="t">
              <a:spAutoFit/>
            </a:bodyPr>
            <a:lstStyle/>
            <a:p>
              <a:pPr marL="173047" indent="-163522" defTabSz="914446">
                <a:spcBef>
                  <a:spcPts val="600"/>
                </a:spcBef>
                <a:spcAft>
                  <a:spcPts val="600"/>
                </a:spcAft>
                <a:buFont typeface="Wingdings" pitchFamily="2" charset="2"/>
                <a:buChar char="§"/>
                <a:defRPr/>
              </a:pPr>
              <a:r>
                <a:rPr lang="en-US" sz="1600" b="1" dirty="0">
                  <a:solidFill>
                    <a:prstClr val="black"/>
                  </a:solidFill>
                  <a:latin typeface="Avenir Next" panose="020B0503020202020204" pitchFamily="34" charset="0"/>
                </a:rPr>
                <a:t>Reaction type: </a:t>
              </a:r>
              <a:r>
                <a:rPr lang="en-US" sz="1600" dirty="0">
                  <a:solidFill>
                    <a:prstClr val="black"/>
                  </a:solidFill>
                  <a:latin typeface="Avenir Next" panose="020B0503020202020204" pitchFamily="34" charset="0"/>
                </a:rPr>
                <a:t>Fast fission </a:t>
              </a:r>
            </a:p>
            <a:p>
              <a:pPr marL="173047" indent="-163522" defTabSz="914446">
                <a:spcBef>
                  <a:spcPts val="600"/>
                </a:spcBef>
                <a:spcAft>
                  <a:spcPts val="600"/>
                </a:spcAft>
                <a:buFont typeface="Wingdings" pitchFamily="2" charset="2"/>
                <a:buChar char="§"/>
                <a:defRPr/>
              </a:pPr>
              <a:r>
                <a:rPr lang="en-US" sz="1600" b="1" dirty="0">
                  <a:solidFill>
                    <a:prstClr val="black"/>
                  </a:solidFill>
                  <a:latin typeface="Avenir Next" panose="020B0503020202020204" pitchFamily="34" charset="0"/>
                </a:rPr>
                <a:t>Reactor sizes: </a:t>
              </a:r>
              <a:r>
                <a:rPr lang="en-US" sz="1600" dirty="0">
                  <a:solidFill>
                    <a:prstClr val="black"/>
                  </a:solidFill>
                  <a:latin typeface="Avenir Next" panose="020B0503020202020204" pitchFamily="34" charset="0"/>
                </a:rPr>
                <a:t>75 MWe, initial operation at reduced power level</a:t>
              </a:r>
            </a:p>
            <a:p>
              <a:pPr marL="173047" indent="-163522" defTabSz="914446">
                <a:spcBef>
                  <a:spcPts val="600"/>
                </a:spcBef>
                <a:spcAft>
                  <a:spcPts val="600"/>
                </a:spcAft>
                <a:buFont typeface="Wingdings" pitchFamily="2" charset="2"/>
                <a:buChar char="§"/>
                <a:defRPr/>
              </a:pPr>
              <a:r>
                <a:rPr lang="en-US" sz="1600" b="1" dirty="0">
                  <a:solidFill>
                    <a:prstClr val="black"/>
                  </a:solidFill>
                  <a:latin typeface="Avenir Next" panose="020B0503020202020204" pitchFamily="34" charset="0"/>
                </a:rPr>
                <a:t>Fuel:</a:t>
              </a:r>
              <a:r>
                <a:rPr lang="en-US" sz="1600" dirty="0">
                  <a:solidFill>
                    <a:prstClr val="black"/>
                  </a:solidFill>
                  <a:latin typeface="Avenir Next" panose="020B0503020202020204" pitchFamily="34" charset="0"/>
                </a:rPr>
                <a:t> Metal fuel alloy, high assay low enriched uranium or recycled fuel</a:t>
              </a:r>
            </a:p>
            <a:p>
              <a:pPr marL="173047" indent="-163522" defTabSz="914446">
                <a:spcBef>
                  <a:spcPts val="600"/>
                </a:spcBef>
                <a:spcAft>
                  <a:spcPts val="600"/>
                </a:spcAft>
                <a:buFont typeface="Wingdings" pitchFamily="2" charset="2"/>
                <a:buChar char="§"/>
                <a:defRPr/>
              </a:pPr>
              <a:r>
                <a:rPr lang="en-US" sz="1600" b="1" dirty="0">
                  <a:solidFill>
                    <a:prstClr val="black"/>
                  </a:solidFill>
                  <a:latin typeface="Avenir Next" panose="020B0503020202020204" pitchFamily="34" charset="0"/>
                </a:rPr>
                <a:t>Coolant: </a:t>
              </a:r>
              <a:r>
                <a:rPr lang="en-US" sz="1600" dirty="0">
                  <a:solidFill>
                    <a:prstClr val="black"/>
                  </a:solidFill>
                  <a:latin typeface="Avenir Next" panose="020B0503020202020204" pitchFamily="34" charset="0"/>
                </a:rPr>
                <a:t>Liquid metal sodium</a:t>
              </a:r>
            </a:p>
            <a:p>
              <a:pPr marL="173047" indent="-163522" defTabSz="914446">
                <a:spcBef>
                  <a:spcPts val="600"/>
                </a:spcBef>
                <a:spcAft>
                  <a:spcPts val="600"/>
                </a:spcAft>
                <a:buFont typeface="Wingdings" pitchFamily="2" charset="2"/>
                <a:buChar char="§"/>
                <a:defRPr/>
              </a:pPr>
              <a:r>
                <a:rPr lang="en-US" sz="1600" b="1" dirty="0">
                  <a:solidFill>
                    <a:prstClr val="black"/>
                  </a:solidFill>
                  <a:latin typeface="Avenir Next" panose="020B0503020202020204" pitchFamily="34" charset="0"/>
                </a:rPr>
                <a:t>Safety systems: </a:t>
              </a:r>
              <a:r>
                <a:rPr lang="en-US" sz="1600" dirty="0">
                  <a:solidFill>
                    <a:prstClr val="black"/>
                  </a:solidFill>
                  <a:latin typeface="Avenir Next" panose="020B0503020202020204" pitchFamily="34" charset="0"/>
                </a:rPr>
                <a:t>Inherent and passive </a:t>
              </a:r>
              <a:endParaRPr lang="en-US" sz="1867" dirty="0">
                <a:solidFill>
                  <a:prstClr val="black"/>
                </a:solidFill>
                <a:latin typeface="Avenir Next" panose="020B0503020202020204" pitchFamily="34" charset="0"/>
              </a:endParaRPr>
            </a:p>
            <a:p>
              <a:pPr marL="173047" indent="-163522" defTabSz="914446">
                <a:spcBef>
                  <a:spcPts val="600"/>
                </a:spcBef>
                <a:spcAft>
                  <a:spcPts val="600"/>
                </a:spcAft>
                <a:buFont typeface="Wingdings" pitchFamily="2" charset="2"/>
                <a:buChar char="§"/>
                <a:defRPr/>
              </a:pPr>
              <a:r>
                <a:rPr lang="en-US" sz="1600" b="1" dirty="0">
                  <a:solidFill>
                    <a:prstClr val="black"/>
                  </a:solidFill>
                  <a:latin typeface="Avenir Next" panose="020B0503020202020204" pitchFamily="34" charset="0"/>
                </a:rPr>
                <a:t>Operating temperature: </a:t>
              </a:r>
              <a:r>
                <a:rPr lang="en-US" sz="1600" dirty="0">
                  <a:solidFill>
                    <a:prstClr val="black"/>
                  </a:solidFill>
                  <a:latin typeface="Avenir Next" panose="020B0503020202020204" pitchFamily="34" charset="0"/>
                </a:rPr>
                <a:t>450+ C</a:t>
              </a:r>
              <a:endParaRPr lang="en-US" sz="1600" dirty="0">
                <a:solidFill>
                  <a:prstClr val="black"/>
                </a:solidFill>
                <a:highlight>
                  <a:srgbClr val="FFFF00"/>
                </a:highlight>
                <a:latin typeface="Avenir Next" panose="020B0503020202020204" pitchFamily="34" charset="0"/>
              </a:endParaRPr>
            </a:p>
            <a:p>
              <a:pPr marL="173047" indent="-163522" defTabSz="914446">
                <a:spcBef>
                  <a:spcPts val="600"/>
                </a:spcBef>
                <a:spcAft>
                  <a:spcPts val="600"/>
                </a:spcAft>
                <a:buFont typeface="Wingdings" pitchFamily="2" charset="2"/>
                <a:buChar char="§"/>
                <a:defRPr/>
              </a:pPr>
              <a:r>
                <a:rPr lang="en-US" sz="1600" b="1" dirty="0">
                  <a:solidFill>
                    <a:prstClr val="black"/>
                  </a:solidFill>
                  <a:latin typeface="Avenir Next" panose="020B0503020202020204" pitchFamily="34" charset="0"/>
                </a:rPr>
                <a:t>Operating pressure: </a:t>
              </a:r>
              <a:r>
                <a:rPr lang="en-US" sz="1600" dirty="0">
                  <a:solidFill>
                    <a:prstClr val="black"/>
                  </a:solidFill>
                  <a:latin typeface="Avenir Next" panose="020B0503020202020204" pitchFamily="34" charset="0"/>
                </a:rPr>
                <a:t>Atmospheric</a:t>
              </a:r>
            </a:p>
            <a:p>
              <a:pPr marL="173047" indent="-163522" defTabSz="914446">
                <a:spcBef>
                  <a:spcPts val="600"/>
                </a:spcBef>
                <a:spcAft>
                  <a:spcPts val="600"/>
                </a:spcAft>
                <a:buFont typeface="Wingdings" pitchFamily="2" charset="2"/>
                <a:buChar char="§"/>
                <a:defRPr/>
              </a:pPr>
              <a:r>
                <a:rPr lang="en-US" sz="1600" b="1" dirty="0">
                  <a:solidFill>
                    <a:prstClr val="black"/>
                  </a:solidFill>
                  <a:latin typeface="Avenir Next" panose="020B0503020202020204" pitchFamily="34" charset="0"/>
                </a:rPr>
                <a:t>Power output license:</a:t>
              </a:r>
              <a:r>
                <a:rPr lang="en-US" sz="1600" dirty="0">
                  <a:solidFill>
                    <a:prstClr val="black"/>
                  </a:solidFill>
                  <a:latin typeface="Avenir Next" panose="020B0503020202020204" pitchFamily="34" charset="0"/>
                </a:rPr>
                <a:t> 40+ years</a:t>
              </a:r>
              <a:endParaRPr lang="en-US" sz="1333" dirty="0">
                <a:solidFill>
                  <a:prstClr val="black"/>
                </a:solidFill>
                <a:latin typeface="Avenir Next" panose="020B0503020202020204" pitchFamily="34" charset="0"/>
              </a:endParaRPr>
            </a:p>
          </p:txBody>
        </p:sp>
        <p:sp>
          <p:nvSpPr>
            <p:cNvPr id="11" name="TextBox 10">
              <a:extLst>
                <a:ext uri="{FF2B5EF4-FFF2-40B4-BE49-F238E27FC236}">
                  <a16:creationId xmlns:a16="http://schemas.microsoft.com/office/drawing/2014/main" id="{8EB485A4-2D57-F5F2-E33D-4FEF7A4F32B3}"/>
                </a:ext>
              </a:extLst>
            </p:cNvPr>
            <p:cNvSpPr txBox="1"/>
            <p:nvPr/>
          </p:nvSpPr>
          <p:spPr>
            <a:xfrm>
              <a:off x="5728313" y="1846746"/>
              <a:ext cx="5375019" cy="553998"/>
            </a:xfrm>
            <a:prstGeom prst="rect">
              <a:avLst/>
            </a:prstGeom>
            <a:noFill/>
          </p:spPr>
          <p:txBody>
            <a:bodyPr wrap="square" rtlCol="0">
              <a:spAutoFit/>
            </a:bodyPr>
            <a:lstStyle/>
            <a:p>
              <a:pPr algn="ctr" defTabSz="914446">
                <a:defRPr/>
              </a:pPr>
              <a:r>
                <a:rPr lang="en-US" b="1" dirty="0">
                  <a:solidFill>
                    <a:prstClr val="black"/>
                  </a:solidFill>
                  <a:latin typeface="Avenir Next" panose="020B0503020202020204" pitchFamily="34" charset="0"/>
                </a:rPr>
                <a:t>Reactor design features</a:t>
              </a:r>
            </a:p>
          </p:txBody>
        </p:sp>
        <p:cxnSp>
          <p:nvCxnSpPr>
            <p:cNvPr id="25" name="Straight Connector 24">
              <a:extLst>
                <a:ext uri="{FF2B5EF4-FFF2-40B4-BE49-F238E27FC236}">
                  <a16:creationId xmlns:a16="http://schemas.microsoft.com/office/drawing/2014/main" id="{E6E7DF45-09AB-AF6C-63AB-CA170185C516}"/>
                </a:ext>
              </a:extLst>
            </p:cNvPr>
            <p:cNvCxnSpPr/>
            <p:nvPr/>
          </p:nvCxnSpPr>
          <p:spPr>
            <a:xfrm>
              <a:off x="5947939" y="2393667"/>
              <a:ext cx="4879520"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308F7170-9384-C070-4E30-88D163BC6A66}"/>
                </a:ext>
              </a:extLst>
            </p:cNvPr>
            <p:cNvSpPr txBox="1"/>
            <p:nvPr/>
          </p:nvSpPr>
          <p:spPr>
            <a:xfrm>
              <a:off x="12538936" y="1839669"/>
              <a:ext cx="4186742" cy="553998"/>
            </a:xfrm>
            <a:prstGeom prst="rect">
              <a:avLst/>
            </a:prstGeom>
            <a:noFill/>
          </p:spPr>
          <p:txBody>
            <a:bodyPr wrap="square" rtlCol="0">
              <a:spAutoFit/>
            </a:bodyPr>
            <a:lstStyle/>
            <a:p>
              <a:pPr algn="ctr" defTabSz="914446">
                <a:defRPr/>
              </a:pPr>
              <a:r>
                <a:rPr lang="en-US" b="1">
                  <a:solidFill>
                    <a:prstClr val="black"/>
                  </a:solidFill>
                  <a:latin typeface="Avenir Next" panose="020B0503020202020204" pitchFamily="34" charset="0"/>
                </a:rPr>
                <a:t>Product benefits</a:t>
              </a:r>
            </a:p>
          </p:txBody>
        </p:sp>
        <p:cxnSp>
          <p:nvCxnSpPr>
            <p:cNvPr id="32" name="Straight Connector 31">
              <a:extLst>
                <a:ext uri="{FF2B5EF4-FFF2-40B4-BE49-F238E27FC236}">
                  <a16:creationId xmlns:a16="http://schemas.microsoft.com/office/drawing/2014/main" id="{C120CDE4-475F-BC26-7614-60791A68ADE7}"/>
                </a:ext>
              </a:extLst>
            </p:cNvPr>
            <p:cNvCxnSpPr>
              <a:cxnSpLocks/>
            </p:cNvCxnSpPr>
            <p:nvPr/>
          </p:nvCxnSpPr>
          <p:spPr>
            <a:xfrm>
              <a:off x="11630879" y="2370080"/>
              <a:ext cx="600285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7F3BDAAF-E3BE-4564-EA93-5FBDE7981A16}"/>
                </a:ext>
              </a:extLst>
            </p:cNvPr>
            <p:cNvGrpSpPr/>
            <p:nvPr/>
          </p:nvGrpSpPr>
          <p:grpSpPr>
            <a:xfrm>
              <a:off x="11564471" y="2711739"/>
              <a:ext cx="6172811" cy="1831671"/>
              <a:chOff x="6350203" y="1987310"/>
              <a:chExt cx="5208461" cy="1221114"/>
            </a:xfrm>
          </p:grpSpPr>
          <p:sp>
            <p:nvSpPr>
              <p:cNvPr id="10" name="Rounded Rectangle 9">
                <a:extLst>
                  <a:ext uri="{FF2B5EF4-FFF2-40B4-BE49-F238E27FC236}">
                    <a16:creationId xmlns:a16="http://schemas.microsoft.com/office/drawing/2014/main" id="{C0E26416-EE1C-5078-AD8B-F8CEF0FEF197}"/>
                  </a:ext>
                </a:extLst>
              </p:cNvPr>
              <p:cNvSpPr/>
              <p:nvPr/>
            </p:nvSpPr>
            <p:spPr>
              <a:xfrm>
                <a:off x="6350203" y="1987310"/>
                <a:ext cx="2537322" cy="1221114"/>
              </a:xfrm>
              <a:prstGeom prst="roundRect">
                <a:avLst>
                  <a:gd name="adj" fmla="val 40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46">
                  <a:defRPr/>
                </a:pPr>
                <a:endParaRPr lang="en-US">
                  <a:solidFill>
                    <a:prstClr val="black">
                      <a:lumMod val="85000"/>
                      <a:lumOff val="15000"/>
                    </a:prstClr>
                  </a:solidFill>
                  <a:latin typeface="Avenir Next" panose="020B0503020202020204" pitchFamily="34" charset="0"/>
                </a:endParaRPr>
              </a:p>
            </p:txBody>
          </p:sp>
          <p:sp>
            <p:nvSpPr>
              <p:cNvPr id="28" name="TextBox 27">
                <a:extLst>
                  <a:ext uri="{FF2B5EF4-FFF2-40B4-BE49-F238E27FC236}">
                    <a16:creationId xmlns:a16="http://schemas.microsoft.com/office/drawing/2014/main" id="{24A11643-AD64-FFDA-C895-6DC7E09BFA7C}"/>
                  </a:ext>
                </a:extLst>
              </p:cNvPr>
              <p:cNvSpPr txBox="1"/>
              <p:nvPr/>
            </p:nvSpPr>
            <p:spPr>
              <a:xfrm>
                <a:off x="6350203" y="2403463"/>
                <a:ext cx="2537322" cy="584775"/>
              </a:xfrm>
              <a:prstGeom prst="rect">
                <a:avLst/>
              </a:prstGeom>
              <a:noFill/>
            </p:spPr>
            <p:txBody>
              <a:bodyPr wrap="square" rtlCol="0">
                <a:spAutoFit/>
              </a:bodyPr>
              <a:lstStyle/>
              <a:p>
                <a:pPr algn="ctr" defTabSz="914446">
                  <a:defRPr/>
                </a:pPr>
                <a:r>
                  <a:rPr lang="en-US" sz="1600" dirty="0">
                    <a:solidFill>
                      <a:prstClr val="black"/>
                    </a:solidFill>
                    <a:latin typeface="Avenir Next" panose="020B0503020202020204" pitchFamily="34" charset="0"/>
                  </a:rPr>
                  <a:t>Small and simple design</a:t>
                </a:r>
              </a:p>
            </p:txBody>
          </p:sp>
          <p:sp>
            <p:nvSpPr>
              <p:cNvPr id="44" name="Rounded Rectangle 43">
                <a:extLst>
                  <a:ext uri="{FF2B5EF4-FFF2-40B4-BE49-F238E27FC236}">
                    <a16:creationId xmlns:a16="http://schemas.microsoft.com/office/drawing/2014/main" id="{0108F2A1-D9CD-ABEA-C8F3-B069950E5912}"/>
                  </a:ext>
                </a:extLst>
              </p:cNvPr>
              <p:cNvSpPr/>
              <p:nvPr/>
            </p:nvSpPr>
            <p:spPr>
              <a:xfrm>
                <a:off x="9021342" y="1987310"/>
                <a:ext cx="2537322" cy="1221114"/>
              </a:xfrm>
              <a:prstGeom prst="roundRect">
                <a:avLst>
                  <a:gd name="adj" fmla="val 40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46">
                  <a:defRPr/>
                </a:pPr>
                <a:endParaRPr lang="en-US">
                  <a:solidFill>
                    <a:prstClr val="black">
                      <a:lumMod val="85000"/>
                      <a:lumOff val="15000"/>
                    </a:prstClr>
                  </a:solidFill>
                  <a:latin typeface="Avenir Next" panose="020B0503020202020204" pitchFamily="34" charset="0"/>
                </a:endParaRPr>
              </a:p>
            </p:txBody>
          </p:sp>
          <p:sp>
            <p:nvSpPr>
              <p:cNvPr id="46" name="TextBox 45">
                <a:extLst>
                  <a:ext uri="{FF2B5EF4-FFF2-40B4-BE49-F238E27FC236}">
                    <a16:creationId xmlns:a16="http://schemas.microsoft.com/office/drawing/2014/main" id="{020FC1C0-C3AB-82B1-2E80-F7CB4EEF1DD3}"/>
                  </a:ext>
                </a:extLst>
              </p:cNvPr>
              <p:cNvSpPr txBox="1"/>
              <p:nvPr/>
            </p:nvSpPr>
            <p:spPr>
              <a:xfrm>
                <a:off x="9021342" y="2403463"/>
                <a:ext cx="2537322" cy="338554"/>
              </a:xfrm>
              <a:prstGeom prst="rect">
                <a:avLst/>
              </a:prstGeom>
              <a:noFill/>
            </p:spPr>
            <p:txBody>
              <a:bodyPr wrap="square" rtlCol="0">
                <a:spAutoFit/>
              </a:bodyPr>
              <a:lstStyle/>
              <a:p>
                <a:pPr algn="ctr" defTabSz="914446">
                  <a:defRPr/>
                </a:pPr>
                <a:r>
                  <a:rPr lang="en-US" sz="1600" dirty="0">
                    <a:solidFill>
                      <a:prstClr val="black"/>
                    </a:solidFill>
                    <a:latin typeface="Avenir Next" panose="020B0503020202020204" pitchFamily="34" charset="0"/>
                  </a:rPr>
                  <a:t>Low cost</a:t>
                </a:r>
              </a:p>
            </p:txBody>
          </p:sp>
        </p:grpSp>
        <p:grpSp>
          <p:nvGrpSpPr>
            <p:cNvPr id="48" name="Group 47">
              <a:extLst>
                <a:ext uri="{FF2B5EF4-FFF2-40B4-BE49-F238E27FC236}">
                  <a16:creationId xmlns:a16="http://schemas.microsoft.com/office/drawing/2014/main" id="{1C82D807-3134-1787-0F05-CF49A084FE59}"/>
                </a:ext>
              </a:extLst>
            </p:cNvPr>
            <p:cNvGrpSpPr/>
            <p:nvPr/>
          </p:nvGrpSpPr>
          <p:grpSpPr>
            <a:xfrm>
              <a:off x="11564471" y="4906730"/>
              <a:ext cx="6172811" cy="1831671"/>
              <a:chOff x="6350203" y="1987310"/>
              <a:chExt cx="5208461" cy="1221114"/>
            </a:xfrm>
          </p:grpSpPr>
          <p:sp>
            <p:nvSpPr>
              <p:cNvPr id="49" name="Rounded Rectangle 48">
                <a:extLst>
                  <a:ext uri="{FF2B5EF4-FFF2-40B4-BE49-F238E27FC236}">
                    <a16:creationId xmlns:a16="http://schemas.microsoft.com/office/drawing/2014/main" id="{338D9FA1-C973-7955-A6B6-57E0A4FD4C71}"/>
                  </a:ext>
                </a:extLst>
              </p:cNvPr>
              <p:cNvSpPr/>
              <p:nvPr/>
            </p:nvSpPr>
            <p:spPr>
              <a:xfrm>
                <a:off x="6350203" y="1987310"/>
                <a:ext cx="2537322" cy="1221114"/>
              </a:xfrm>
              <a:prstGeom prst="roundRect">
                <a:avLst>
                  <a:gd name="adj" fmla="val 40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46">
                  <a:defRPr/>
                </a:pPr>
                <a:endParaRPr lang="en-US">
                  <a:solidFill>
                    <a:prstClr val="black">
                      <a:lumMod val="85000"/>
                      <a:lumOff val="15000"/>
                    </a:prstClr>
                  </a:solidFill>
                  <a:latin typeface="Avenir Next" panose="020B0503020202020204" pitchFamily="34" charset="0"/>
                </a:endParaRPr>
              </a:p>
            </p:txBody>
          </p:sp>
          <p:sp>
            <p:nvSpPr>
              <p:cNvPr id="51" name="TextBox 50">
                <a:extLst>
                  <a:ext uri="{FF2B5EF4-FFF2-40B4-BE49-F238E27FC236}">
                    <a16:creationId xmlns:a16="http://schemas.microsoft.com/office/drawing/2014/main" id="{596A42FB-A225-D3A4-586B-39A276303DED}"/>
                  </a:ext>
                </a:extLst>
              </p:cNvPr>
              <p:cNvSpPr txBox="1"/>
              <p:nvPr/>
            </p:nvSpPr>
            <p:spPr>
              <a:xfrm>
                <a:off x="6350203" y="2403463"/>
                <a:ext cx="2537322" cy="338554"/>
              </a:xfrm>
              <a:prstGeom prst="rect">
                <a:avLst/>
              </a:prstGeom>
              <a:noFill/>
            </p:spPr>
            <p:txBody>
              <a:bodyPr wrap="square" rtlCol="0">
                <a:spAutoFit/>
              </a:bodyPr>
              <a:lstStyle/>
              <a:p>
                <a:pPr algn="ctr" defTabSz="914446">
                  <a:defRPr/>
                </a:pPr>
                <a:r>
                  <a:rPr lang="en-US" sz="1600" dirty="0">
                    <a:solidFill>
                      <a:prstClr val="black"/>
                    </a:solidFill>
                    <a:latin typeface="Avenir Next" panose="020B0503020202020204" pitchFamily="34" charset="0"/>
                  </a:rPr>
                  <a:t>Proven technology</a:t>
                </a:r>
              </a:p>
            </p:txBody>
          </p:sp>
          <p:sp>
            <p:nvSpPr>
              <p:cNvPr id="52" name="Rounded Rectangle 51">
                <a:extLst>
                  <a:ext uri="{FF2B5EF4-FFF2-40B4-BE49-F238E27FC236}">
                    <a16:creationId xmlns:a16="http://schemas.microsoft.com/office/drawing/2014/main" id="{8C91C3C1-2DA2-8C1A-2EBE-CD7339ADC87F}"/>
                  </a:ext>
                </a:extLst>
              </p:cNvPr>
              <p:cNvSpPr/>
              <p:nvPr/>
            </p:nvSpPr>
            <p:spPr>
              <a:xfrm>
                <a:off x="9021342" y="1987310"/>
                <a:ext cx="2537322" cy="1221114"/>
              </a:xfrm>
              <a:prstGeom prst="roundRect">
                <a:avLst>
                  <a:gd name="adj" fmla="val 40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46">
                  <a:defRPr/>
                </a:pPr>
                <a:endParaRPr lang="en-US">
                  <a:solidFill>
                    <a:prstClr val="black">
                      <a:lumMod val="85000"/>
                      <a:lumOff val="15000"/>
                    </a:prstClr>
                  </a:solidFill>
                  <a:latin typeface="Avenir Next" panose="020B0503020202020204" pitchFamily="34" charset="0"/>
                </a:endParaRPr>
              </a:p>
            </p:txBody>
          </p:sp>
          <p:sp>
            <p:nvSpPr>
              <p:cNvPr id="54" name="TextBox 53">
                <a:extLst>
                  <a:ext uri="{FF2B5EF4-FFF2-40B4-BE49-F238E27FC236}">
                    <a16:creationId xmlns:a16="http://schemas.microsoft.com/office/drawing/2014/main" id="{71B829FD-940C-692A-FDC0-0D67EBFACEE0}"/>
                  </a:ext>
                </a:extLst>
              </p:cNvPr>
              <p:cNvSpPr txBox="1"/>
              <p:nvPr/>
            </p:nvSpPr>
            <p:spPr>
              <a:xfrm>
                <a:off x="9021342" y="2403463"/>
                <a:ext cx="2537322" cy="338554"/>
              </a:xfrm>
              <a:prstGeom prst="rect">
                <a:avLst/>
              </a:prstGeom>
              <a:noFill/>
            </p:spPr>
            <p:txBody>
              <a:bodyPr wrap="square" lIns="91440" tIns="45720" rIns="91440" bIns="45720" rtlCol="0" anchor="t">
                <a:spAutoFit/>
              </a:bodyPr>
              <a:lstStyle/>
              <a:p>
                <a:pPr algn="ctr" defTabSz="914446">
                  <a:defRPr/>
                </a:pPr>
                <a:r>
                  <a:rPr lang="en-US" sz="1600" dirty="0">
                    <a:solidFill>
                      <a:prstClr val="black"/>
                    </a:solidFill>
                    <a:latin typeface="Avenir Next" panose="020B0503020202020204" pitchFamily="34" charset="0"/>
                  </a:rPr>
                  <a:t>Inherently safe</a:t>
                </a:r>
              </a:p>
            </p:txBody>
          </p:sp>
        </p:grpSp>
        <p:grpSp>
          <p:nvGrpSpPr>
            <p:cNvPr id="55" name="Group 54">
              <a:extLst>
                <a:ext uri="{FF2B5EF4-FFF2-40B4-BE49-F238E27FC236}">
                  <a16:creationId xmlns:a16="http://schemas.microsoft.com/office/drawing/2014/main" id="{FE1A0AF7-50B1-7A16-31E3-467671573CB0}"/>
                </a:ext>
              </a:extLst>
            </p:cNvPr>
            <p:cNvGrpSpPr/>
            <p:nvPr/>
          </p:nvGrpSpPr>
          <p:grpSpPr>
            <a:xfrm>
              <a:off x="11564471" y="7013694"/>
              <a:ext cx="6172811" cy="1837271"/>
              <a:chOff x="6350203" y="1987310"/>
              <a:chExt cx="5208461" cy="1224847"/>
            </a:xfrm>
          </p:grpSpPr>
          <p:sp>
            <p:nvSpPr>
              <p:cNvPr id="56" name="Rounded Rectangle 55">
                <a:extLst>
                  <a:ext uri="{FF2B5EF4-FFF2-40B4-BE49-F238E27FC236}">
                    <a16:creationId xmlns:a16="http://schemas.microsoft.com/office/drawing/2014/main" id="{A4690954-8DC4-518A-B84A-4EA962E7CEA3}"/>
                  </a:ext>
                </a:extLst>
              </p:cNvPr>
              <p:cNvSpPr/>
              <p:nvPr/>
            </p:nvSpPr>
            <p:spPr>
              <a:xfrm>
                <a:off x="6350203" y="1987310"/>
                <a:ext cx="2537322" cy="1221114"/>
              </a:xfrm>
              <a:prstGeom prst="roundRect">
                <a:avLst>
                  <a:gd name="adj" fmla="val 40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46">
                  <a:defRPr/>
                </a:pPr>
                <a:endParaRPr lang="en-US">
                  <a:solidFill>
                    <a:prstClr val="black">
                      <a:lumMod val="85000"/>
                      <a:lumOff val="15000"/>
                    </a:prstClr>
                  </a:solidFill>
                  <a:latin typeface="Avenir Next" panose="020B0503020202020204" pitchFamily="34" charset="0"/>
                </a:endParaRPr>
              </a:p>
            </p:txBody>
          </p:sp>
          <p:sp>
            <p:nvSpPr>
              <p:cNvPr id="58" name="TextBox 57">
                <a:extLst>
                  <a:ext uri="{FF2B5EF4-FFF2-40B4-BE49-F238E27FC236}">
                    <a16:creationId xmlns:a16="http://schemas.microsoft.com/office/drawing/2014/main" id="{90CF3C52-E751-6852-0ACB-C5875C6EFBF3}"/>
                  </a:ext>
                </a:extLst>
              </p:cNvPr>
              <p:cNvSpPr txBox="1"/>
              <p:nvPr/>
            </p:nvSpPr>
            <p:spPr>
              <a:xfrm>
                <a:off x="6350203" y="2381160"/>
                <a:ext cx="2537322" cy="584775"/>
              </a:xfrm>
              <a:prstGeom prst="rect">
                <a:avLst/>
              </a:prstGeom>
              <a:noFill/>
            </p:spPr>
            <p:txBody>
              <a:bodyPr wrap="square" lIns="91440" tIns="45720" rIns="91440" bIns="45720" rtlCol="0" anchor="t">
                <a:spAutoFit/>
              </a:bodyPr>
              <a:lstStyle/>
              <a:p>
                <a:pPr algn="ctr" defTabSz="914446">
                  <a:defRPr/>
                </a:pPr>
                <a:r>
                  <a:rPr lang="en-US" sz="1600" dirty="0">
                    <a:solidFill>
                      <a:prstClr val="black"/>
                    </a:solidFill>
                    <a:latin typeface="Avenir Next" panose="020B0503020202020204" pitchFamily="34" charset="0"/>
                  </a:rPr>
                  <a:t>24/7 clean, reliable power</a:t>
                </a:r>
                <a:endParaRPr lang="en-US" sz="1867" dirty="0">
                  <a:solidFill>
                    <a:prstClr val="black"/>
                  </a:solidFill>
                  <a:latin typeface="Avenir Next" panose="020B0503020202020204" pitchFamily="34" charset="0"/>
                </a:endParaRPr>
              </a:p>
            </p:txBody>
          </p:sp>
          <p:sp>
            <p:nvSpPr>
              <p:cNvPr id="59" name="Rounded Rectangle 58">
                <a:extLst>
                  <a:ext uri="{FF2B5EF4-FFF2-40B4-BE49-F238E27FC236}">
                    <a16:creationId xmlns:a16="http://schemas.microsoft.com/office/drawing/2014/main" id="{9EA75947-F9E6-61D7-E00A-80C65805EF0F}"/>
                  </a:ext>
                </a:extLst>
              </p:cNvPr>
              <p:cNvSpPr/>
              <p:nvPr/>
            </p:nvSpPr>
            <p:spPr>
              <a:xfrm>
                <a:off x="9021342" y="1987310"/>
                <a:ext cx="2537322" cy="1221114"/>
              </a:xfrm>
              <a:prstGeom prst="roundRect">
                <a:avLst>
                  <a:gd name="adj" fmla="val 400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46">
                  <a:defRPr/>
                </a:pPr>
                <a:endParaRPr lang="en-US">
                  <a:solidFill>
                    <a:prstClr val="black">
                      <a:lumMod val="85000"/>
                      <a:lumOff val="15000"/>
                    </a:prstClr>
                  </a:solidFill>
                  <a:latin typeface="Avenir Next" panose="020B0503020202020204" pitchFamily="34" charset="0"/>
                </a:endParaRPr>
              </a:p>
            </p:txBody>
          </p:sp>
          <p:sp>
            <p:nvSpPr>
              <p:cNvPr id="61" name="TextBox 60">
                <a:extLst>
                  <a:ext uri="{FF2B5EF4-FFF2-40B4-BE49-F238E27FC236}">
                    <a16:creationId xmlns:a16="http://schemas.microsoft.com/office/drawing/2014/main" id="{32F32706-24A0-DF79-2192-6EE33557D741}"/>
                  </a:ext>
                </a:extLst>
              </p:cNvPr>
              <p:cNvSpPr txBox="1"/>
              <p:nvPr/>
            </p:nvSpPr>
            <p:spPr>
              <a:xfrm>
                <a:off x="9021342" y="2381160"/>
                <a:ext cx="2537322" cy="830997"/>
              </a:xfrm>
              <a:prstGeom prst="rect">
                <a:avLst/>
              </a:prstGeom>
              <a:noFill/>
            </p:spPr>
            <p:txBody>
              <a:bodyPr wrap="square" rtlCol="0">
                <a:spAutoFit/>
              </a:bodyPr>
              <a:lstStyle/>
              <a:p>
                <a:pPr algn="ctr" defTabSz="914446">
                  <a:defRPr/>
                </a:pPr>
                <a:r>
                  <a:rPr lang="en-US" sz="1600" dirty="0">
                    <a:solidFill>
                      <a:prstClr val="black"/>
                    </a:solidFill>
                    <a:latin typeface="Avenir Next" panose="020B0503020202020204" pitchFamily="34" charset="0"/>
                  </a:rPr>
                  <a:t>&lt; 18 months installation </a:t>
                </a:r>
                <a:br>
                  <a:rPr lang="en-US" sz="1600" dirty="0">
                    <a:solidFill>
                      <a:prstClr val="black"/>
                    </a:solidFill>
                    <a:latin typeface="Avenir Next" panose="020B0503020202020204" pitchFamily="34" charset="0"/>
                  </a:rPr>
                </a:br>
                <a:r>
                  <a:rPr lang="en-US" sz="1600" dirty="0">
                    <a:solidFill>
                      <a:prstClr val="black"/>
                    </a:solidFill>
                    <a:latin typeface="Avenir Next" panose="020B0503020202020204" pitchFamily="34" charset="0"/>
                  </a:rPr>
                  <a:t>(nth of a kind)</a:t>
                </a:r>
              </a:p>
            </p:txBody>
          </p:sp>
        </p:grpSp>
      </p:grpSp>
      <p:pic>
        <p:nvPicPr>
          <p:cNvPr id="3" name="F-Reactor_Module-Front_XSection-050523.png" descr="F-Reactor_Module-Front_XSection-050523.png">
            <a:extLst>
              <a:ext uri="{FF2B5EF4-FFF2-40B4-BE49-F238E27FC236}">
                <a16:creationId xmlns:a16="http://schemas.microsoft.com/office/drawing/2014/main" id="{8E82EDB6-D448-F5D7-AA87-2FC2F82E29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26497" y="2101342"/>
            <a:ext cx="4759124" cy="2304111"/>
          </a:xfrm>
          <a:prstGeom prst="rect">
            <a:avLst/>
          </a:prstGeom>
          <a:ln w="12700">
            <a:miter lim="400000"/>
          </a:ln>
        </p:spPr>
      </p:pic>
      <p:sp>
        <p:nvSpPr>
          <p:cNvPr id="4" name="Content Placeholder 6">
            <a:extLst>
              <a:ext uri="{FF2B5EF4-FFF2-40B4-BE49-F238E27FC236}">
                <a16:creationId xmlns:a16="http://schemas.microsoft.com/office/drawing/2014/main" id="{EB8BFA44-55ED-77D9-82BA-E64122EF48A4}"/>
              </a:ext>
            </a:extLst>
          </p:cNvPr>
          <p:cNvSpPr txBox="1">
            <a:spLocks/>
          </p:cNvSpPr>
          <p:nvPr/>
        </p:nvSpPr>
        <p:spPr>
          <a:xfrm>
            <a:off x="965200" y="5842056"/>
            <a:ext cx="10769600" cy="98681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46">
              <a:spcBef>
                <a:spcPts val="800"/>
              </a:spcBef>
              <a:spcAft>
                <a:spcPts val="800"/>
              </a:spcAft>
              <a:buNone/>
            </a:pPr>
            <a:r>
              <a:rPr lang="en-US" sz="2667" dirty="0">
                <a:solidFill>
                  <a:prstClr val="black"/>
                </a:solidFill>
                <a:latin typeface="Calibri" panose="020F0502020204030204" pitchFamily="34" charset="0"/>
                <a:cs typeface="Calibri" panose="020F0502020204030204" pitchFamily="34" charset="0"/>
              </a:rPr>
              <a:t>First Powerhouse to be U.S. Department of Energy authorized at INL utilizing 5 MTU of HALEU from processed EBR-II spent fuel – startup 2027/2028</a:t>
            </a:r>
          </a:p>
        </p:txBody>
      </p:sp>
    </p:spTree>
    <p:extLst>
      <p:ext uri="{BB962C8B-B14F-4D97-AF65-F5344CB8AC3E}">
        <p14:creationId xmlns:p14="http://schemas.microsoft.com/office/powerpoint/2010/main" val="2431128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3C90E-3E31-7AA3-3C2C-DE71A9D9E3A8}"/>
            </a:ext>
          </a:extLst>
        </p:cNvPr>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D53CB786-806A-2DC2-B2CA-3F4CDA3B6AD9}"/>
              </a:ext>
            </a:extLst>
          </p:cNvPr>
          <p:cNvSpPr>
            <a:spLocks noGrp="1"/>
          </p:cNvSpPr>
          <p:nvPr>
            <p:ph type="sldNum" sz="quarter" idx="12"/>
          </p:nvPr>
        </p:nvSpPr>
        <p:spPr>
          <a:xfrm>
            <a:off x="8610600" y="6356351"/>
            <a:ext cx="2743200" cy="365125"/>
          </a:xfrm>
        </p:spPr>
        <p:txBody>
          <a:bodyPr/>
          <a:lstStyle/>
          <a:p>
            <a:pPr defTabSz="914446">
              <a:defRPr/>
            </a:pPr>
            <a:fld id="{A96BE67B-7728-D348-931D-45D9DEE82082}" type="slidenum">
              <a:rPr lang="en-US">
                <a:solidFill>
                  <a:prstClr val="black">
                    <a:tint val="82000"/>
                  </a:prstClr>
                </a:solidFill>
                <a:latin typeface="Aptos" panose="02110004020202020204"/>
              </a:rPr>
              <a:pPr defTabSz="914446">
                <a:defRPr/>
              </a:pPr>
              <a:t>12</a:t>
            </a:fld>
            <a:endParaRPr lang="en-US">
              <a:solidFill>
                <a:prstClr val="black">
                  <a:tint val="82000"/>
                </a:prstClr>
              </a:solidFill>
              <a:latin typeface="Aptos" panose="02110004020202020204"/>
            </a:endParaRPr>
          </a:p>
        </p:txBody>
      </p:sp>
      <p:pic>
        <p:nvPicPr>
          <p:cNvPr id="15" name="Picture 14">
            <a:extLst>
              <a:ext uri="{FF2B5EF4-FFF2-40B4-BE49-F238E27FC236}">
                <a16:creationId xmlns:a16="http://schemas.microsoft.com/office/drawing/2014/main" id="{559022FB-B360-983D-5A81-B334B11131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2727" y="0"/>
            <a:ext cx="5879273" cy="6356350"/>
          </a:xfrm>
          <a:prstGeom prst="rect">
            <a:avLst/>
          </a:prstGeom>
        </p:spPr>
      </p:pic>
      <p:sp>
        <p:nvSpPr>
          <p:cNvPr id="3" name="TextBox 2">
            <a:extLst>
              <a:ext uri="{FF2B5EF4-FFF2-40B4-BE49-F238E27FC236}">
                <a16:creationId xmlns:a16="http://schemas.microsoft.com/office/drawing/2014/main" id="{897443C7-8E5B-BCEC-EB61-879BA4CCBB30}"/>
              </a:ext>
            </a:extLst>
          </p:cNvPr>
          <p:cNvSpPr txBox="1"/>
          <p:nvPr/>
        </p:nvSpPr>
        <p:spPr>
          <a:xfrm>
            <a:off x="596348" y="1897084"/>
            <a:ext cx="5499653" cy="4459266"/>
          </a:xfrm>
          <a:prstGeom prst="rect">
            <a:avLst/>
          </a:prstGeom>
        </p:spPr>
        <p:txBody>
          <a:bodyPr vert="horz" wrap="square" lIns="91440" tIns="45720" rIns="91440" bIns="45720" rtlCol="0">
            <a:noAutofit/>
          </a:bodyPr>
          <a:lstStyle/>
          <a:p>
            <a:pPr defTabSz="914446">
              <a:spcBef>
                <a:spcPts val="800"/>
              </a:spcBef>
              <a:spcAft>
                <a:spcPts val="800"/>
              </a:spcAft>
            </a:pPr>
            <a:r>
              <a:rPr lang="en-US" sz="2667" dirty="0">
                <a:solidFill>
                  <a:srgbClr val="0E2841">
                    <a:lumMod val="10000"/>
                  </a:srgbClr>
                </a:solidFill>
                <a:latin typeface="Calibri" panose="020F0502020204030204" pitchFamily="34" charset="0"/>
                <a:cs typeface="Calibri" panose="020F0502020204030204" pitchFamily="34" charset="0"/>
              </a:rPr>
              <a:t>Cultural and biological surveys </a:t>
            </a:r>
          </a:p>
          <a:p>
            <a:pPr defTabSz="914446">
              <a:spcBef>
                <a:spcPts val="800"/>
              </a:spcBef>
              <a:spcAft>
                <a:spcPts val="800"/>
              </a:spcAft>
            </a:pPr>
            <a:r>
              <a:rPr lang="en-US" sz="2667" dirty="0">
                <a:solidFill>
                  <a:srgbClr val="0E2841">
                    <a:lumMod val="10000"/>
                  </a:srgbClr>
                </a:solidFill>
                <a:latin typeface="Calibri" panose="020F0502020204030204" pitchFamily="34" charset="0"/>
                <a:cs typeface="Calibri" panose="020F0502020204030204" pitchFamily="34" charset="0"/>
              </a:rPr>
              <a:t>Site characterization (geophysics testing and boreholes) work to support civil design</a:t>
            </a:r>
          </a:p>
          <a:p>
            <a:pPr defTabSz="914446">
              <a:spcBef>
                <a:spcPts val="800"/>
              </a:spcBef>
              <a:spcAft>
                <a:spcPts val="800"/>
              </a:spcAft>
            </a:pPr>
            <a:r>
              <a:rPr lang="en-US" sz="2667" dirty="0">
                <a:solidFill>
                  <a:srgbClr val="0E2841">
                    <a:lumMod val="10000"/>
                  </a:srgbClr>
                </a:solidFill>
                <a:latin typeface="Calibri" panose="020F0502020204030204" pitchFamily="34" charset="0"/>
                <a:cs typeface="Calibri" panose="020F0502020204030204" pitchFamily="34" charset="0"/>
              </a:rPr>
              <a:t>Construction underway</a:t>
            </a:r>
          </a:p>
          <a:p>
            <a:pPr defTabSz="914446">
              <a:spcBef>
                <a:spcPts val="800"/>
              </a:spcBef>
              <a:spcAft>
                <a:spcPts val="800"/>
              </a:spcAft>
            </a:pPr>
            <a:r>
              <a:rPr lang="en-US" sz="2667" dirty="0">
                <a:solidFill>
                  <a:srgbClr val="0E2841">
                    <a:lumMod val="10000"/>
                  </a:srgbClr>
                </a:solidFill>
                <a:latin typeface="Calibri" panose="020F0502020204030204" pitchFamily="34" charset="0"/>
                <a:cs typeface="Calibri" panose="020F0502020204030204" pitchFamily="34" charset="0"/>
              </a:rPr>
              <a:t>Oklo engaged with Idaho Power</a:t>
            </a:r>
          </a:p>
          <a:p>
            <a:pPr defTabSz="914446">
              <a:spcBef>
                <a:spcPts val="800"/>
              </a:spcBef>
              <a:spcAft>
                <a:spcPts val="800"/>
              </a:spcAft>
            </a:pPr>
            <a:r>
              <a:rPr lang="en-US" sz="2667" dirty="0">
                <a:solidFill>
                  <a:srgbClr val="0E2841">
                    <a:lumMod val="10000"/>
                  </a:srgbClr>
                </a:solidFill>
                <a:latin typeface="Calibri" panose="020F0502020204030204" pitchFamily="34" charset="0"/>
                <a:cs typeface="Calibri" panose="020F0502020204030204" pitchFamily="34" charset="0"/>
              </a:rPr>
              <a:t>Possible transmission lines routes shown</a:t>
            </a:r>
          </a:p>
        </p:txBody>
      </p:sp>
      <p:sp>
        <p:nvSpPr>
          <p:cNvPr id="4" name="Oval 3">
            <a:extLst>
              <a:ext uri="{FF2B5EF4-FFF2-40B4-BE49-F238E27FC236}">
                <a16:creationId xmlns:a16="http://schemas.microsoft.com/office/drawing/2014/main" id="{5D654A9D-399E-4DEF-F7F7-28EA64FA7CAF}"/>
              </a:ext>
            </a:extLst>
          </p:cNvPr>
          <p:cNvSpPr/>
          <p:nvPr/>
        </p:nvSpPr>
        <p:spPr>
          <a:xfrm>
            <a:off x="9018741" y="3519815"/>
            <a:ext cx="488515" cy="51356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endParaRPr lang="en-US">
              <a:solidFill>
                <a:prstClr val="white"/>
              </a:solidFill>
              <a:latin typeface="Aptos" panose="02110004020202020204"/>
            </a:endParaRPr>
          </a:p>
        </p:txBody>
      </p:sp>
      <p:cxnSp>
        <p:nvCxnSpPr>
          <p:cNvPr id="7" name="Straight Connector 6">
            <a:extLst>
              <a:ext uri="{FF2B5EF4-FFF2-40B4-BE49-F238E27FC236}">
                <a16:creationId xmlns:a16="http://schemas.microsoft.com/office/drawing/2014/main" id="{B4C00BCC-8D2F-2ABD-49C1-DACAEC860096}"/>
              </a:ext>
            </a:extLst>
          </p:cNvPr>
          <p:cNvCxnSpPr>
            <a:cxnSpLocks/>
          </p:cNvCxnSpPr>
          <p:nvPr/>
        </p:nvCxnSpPr>
        <p:spPr>
          <a:xfrm>
            <a:off x="9156527" y="3776598"/>
            <a:ext cx="106471" cy="394570"/>
          </a:xfrm>
          <a:prstGeom prst="line">
            <a:avLst/>
          </a:prstGeom>
          <a:ln>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59E0B89-E249-40FE-C9A4-D3F5E68720CE}"/>
              </a:ext>
            </a:extLst>
          </p:cNvPr>
          <p:cNvCxnSpPr>
            <a:cxnSpLocks/>
          </p:cNvCxnSpPr>
          <p:nvPr/>
        </p:nvCxnSpPr>
        <p:spPr>
          <a:xfrm>
            <a:off x="9262998" y="4171168"/>
            <a:ext cx="719203" cy="820455"/>
          </a:xfrm>
          <a:prstGeom prst="line">
            <a:avLst/>
          </a:prstGeom>
          <a:ln>
            <a:solidFill>
              <a:schemeClr val="accent1">
                <a:lumMod val="20000"/>
                <a:lumOff val="80000"/>
              </a:schemeClr>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8D525889-DCD2-DE58-F55A-DA32AC699103}"/>
              </a:ext>
            </a:extLst>
          </p:cNvPr>
          <p:cNvSpPr txBox="1"/>
          <p:nvPr/>
        </p:nvSpPr>
        <p:spPr>
          <a:xfrm>
            <a:off x="9507255" y="3557763"/>
            <a:ext cx="1219200" cy="365125"/>
          </a:xfrm>
          <a:prstGeom prst="rect">
            <a:avLst/>
          </a:prstGeom>
        </p:spPr>
        <p:txBody>
          <a:bodyPr vert="horz" wrap="none" lIns="91440" tIns="45720" rIns="91440" bIns="45720" rtlCol="0">
            <a:noAutofit/>
          </a:bodyPr>
          <a:lstStyle/>
          <a:p>
            <a:pPr defTabSz="914446"/>
            <a:r>
              <a:rPr lang="en-US" dirty="0" err="1">
                <a:solidFill>
                  <a:prstClr val="white"/>
                </a:solidFill>
                <a:latin typeface="Avenir Next" panose="020B0503020202020204" pitchFamily="34" charset="0"/>
              </a:rPr>
              <a:t>Oklo</a:t>
            </a:r>
            <a:r>
              <a:rPr lang="en-US" dirty="0">
                <a:solidFill>
                  <a:prstClr val="white"/>
                </a:solidFill>
                <a:latin typeface="Avenir Next" panose="020B0503020202020204" pitchFamily="34" charset="0"/>
              </a:rPr>
              <a:t> Site</a:t>
            </a:r>
          </a:p>
        </p:txBody>
      </p:sp>
      <p:sp>
        <p:nvSpPr>
          <p:cNvPr id="2" name="Title 2">
            <a:extLst>
              <a:ext uri="{FF2B5EF4-FFF2-40B4-BE49-F238E27FC236}">
                <a16:creationId xmlns:a16="http://schemas.microsoft.com/office/drawing/2014/main" id="{AD339FFE-B013-E7BB-6525-A94119AB9058}"/>
              </a:ext>
            </a:extLst>
          </p:cNvPr>
          <p:cNvSpPr>
            <a:spLocks noGrp="1"/>
          </p:cNvSpPr>
          <p:nvPr>
            <p:ph type="title"/>
          </p:nvPr>
        </p:nvSpPr>
        <p:spPr>
          <a:xfrm>
            <a:off x="596348" y="365126"/>
            <a:ext cx="6718853" cy="1387474"/>
          </a:xfrm>
        </p:spPr>
        <p:txBody>
          <a:bodyPr>
            <a:noAutofit/>
          </a:bodyPr>
          <a:lstStyle/>
          <a:p>
            <a:pPr algn="l"/>
            <a:r>
              <a:rPr lang="en-US" sz="4400" b="1" spc="440" dirty="0">
                <a:solidFill>
                  <a:prstClr val="black"/>
                </a:solidFill>
                <a:effectLst>
                  <a:outerShdw blurRad="50800" dist="38100" dir="2700000" algn="tl" rotWithShape="0">
                    <a:prstClr val="black">
                      <a:alpha val="40000"/>
                    </a:prstClr>
                  </a:outerShdw>
                </a:effectLst>
                <a:latin typeface="Century Gothic" panose="020B0502020202020204" pitchFamily="34" charset="0"/>
                <a:ea typeface="+mn-ea"/>
                <a:cs typeface="+mn-cs"/>
              </a:rPr>
              <a:t>Site Related Activities </a:t>
            </a:r>
          </a:p>
        </p:txBody>
      </p:sp>
      <p:sp>
        <p:nvSpPr>
          <p:cNvPr id="9" name="TextBox 8">
            <a:extLst>
              <a:ext uri="{FF2B5EF4-FFF2-40B4-BE49-F238E27FC236}">
                <a16:creationId xmlns:a16="http://schemas.microsoft.com/office/drawing/2014/main" id="{69AD154F-D68D-C87F-20EC-6026A6FFA20E}"/>
              </a:ext>
            </a:extLst>
          </p:cNvPr>
          <p:cNvSpPr txBox="1"/>
          <p:nvPr/>
        </p:nvSpPr>
        <p:spPr>
          <a:xfrm>
            <a:off x="10744200" y="2780837"/>
            <a:ext cx="1219200" cy="365125"/>
          </a:xfrm>
          <a:prstGeom prst="rect">
            <a:avLst/>
          </a:prstGeom>
        </p:spPr>
        <p:txBody>
          <a:bodyPr vert="horz" wrap="none" lIns="91440" tIns="45720" rIns="91440" bIns="45720" rtlCol="0">
            <a:noAutofit/>
          </a:bodyPr>
          <a:lstStyle/>
          <a:p>
            <a:pPr defTabSz="914446"/>
            <a:r>
              <a:rPr lang="en-US" dirty="0">
                <a:solidFill>
                  <a:prstClr val="white"/>
                </a:solidFill>
                <a:latin typeface="Avenir Next" panose="020B0503020202020204" pitchFamily="34" charset="0"/>
              </a:rPr>
              <a:t>Idaho Falls</a:t>
            </a:r>
          </a:p>
        </p:txBody>
      </p:sp>
      <p:cxnSp>
        <p:nvCxnSpPr>
          <p:cNvPr id="11" name="Straight Arrow Connector 10">
            <a:extLst>
              <a:ext uri="{FF2B5EF4-FFF2-40B4-BE49-F238E27FC236}">
                <a16:creationId xmlns:a16="http://schemas.microsoft.com/office/drawing/2014/main" id="{212E0A14-F306-ECBD-3ABB-04CEDAD0DD01}"/>
              </a:ext>
            </a:extLst>
          </p:cNvPr>
          <p:cNvCxnSpPr/>
          <p:nvPr/>
        </p:nvCxnSpPr>
        <p:spPr>
          <a:xfrm>
            <a:off x="11032533" y="3197225"/>
            <a:ext cx="697424" cy="0"/>
          </a:xfrm>
          <a:prstGeom prst="straightConnector1">
            <a:avLst/>
          </a:prstGeom>
          <a:ln w="25400">
            <a:solidFill>
              <a:schemeClr val="bg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834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08000" y="636174"/>
            <a:ext cx="5232400" cy="628377"/>
          </a:xfrm>
          <a:prstGeom prst="rect">
            <a:avLst/>
          </a:prstGeom>
        </p:spPr>
        <p:txBody>
          <a:bodyPr wrap="square" lIns="0" tIns="0" rIns="0" bIns="0" rtlCol="0" anchor="t">
            <a:spAutoFit/>
          </a:bodyPr>
          <a:lstStyle/>
          <a:p>
            <a:pPr defTabSz="609630">
              <a:lnSpc>
                <a:spcPts val="4928"/>
              </a:lnSpc>
              <a:defRPr/>
            </a:pPr>
            <a:r>
              <a:rPr lang="en-US" sz="4400" b="1" spc="440" dirty="0">
                <a:solidFill>
                  <a:prstClr val="black"/>
                </a:solidFill>
                <a:effectLst>
                  <a:outerShdw blurRad="50800" dist="38100" dir="2700000" algn="tl" rotWithShape="0">
                    <a:prstClr val="black">
                      <a:alpha val="40000"/>
                    </a:prstClr>
                  </a:outerShdw>
                </a:effectLst>
                <a:latin typeface="Century Gothic" panose="020B0502020202020204" pitchFamily="34" charset="0"/>
              </a:rPr>
              <a:t>Fuel Fabrication</a:t>
            </a:r>
          </a:p>
        </p:txBody>
      </p:sp>
      <p:pic>
        <p:nvPicPr>
          <p:cNvPr id="7" name="Picture 6" descr="A picture containing sky, cloud, outdoor, building&#10;&#10;Description automatically generated">
            <a:extLst>
              <a:ext uri="{FF2B5EF4-FFF2-40B4-BE49-F238E27FC236}">
                <a16:creationId xmlns:a16="http://schemas.microsoft.com/office/drawing/2014/main" id="{1A730E54-4D8D-AF88-ED1C-15F0FF1FEA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08800" y="2108201"/>
            <a:ext cx="5165279" cy="3873959"/>
          </a:xfrm>
          <a:prstGeom prst="rect">
            <a:avLst/>
          </a:prstGeom>
        </p:spPr>
      </p:pic>
      <p:sp>
        <p:nvSpPr>
          <p:cNvPr id="8" name="Content Placeholder 6">
            <a:extLst>
              <a:ext uri="{FF2B5EF4-FFF2-40B4-BE49-F238E27FC236}">
                <a16:creationId xmlns:a16="http://schemas.microsoft.com/office/drawing/2014/main" id="{F8F21092-EC14-1F0C-2889-22E1FD4E46AB}"/>
              </a:ext>
            </a:extLst>
          </p:cNvPr>
          <p:cNvSpPr txBox="1">
            <a:spLocks/>
          </p:cNvSpPr>
          <p:nvPr/>
        </p:nvSpPr>
        <p:spPr>
          <a:xfrm>
            <a:off x="609600" y="1791878"/>
            <a:ext cx="6176463" cy="442994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spcBef>
                <a:spcPts val="800"/>
              </a:spcBef>
              <a:spcAft>
                <a:spcPts val="800"/>
              </a:spcAft>
              <a:buNone/>
              <a:defRPr/>
            </a:pPr>
            <a:r>
              <a:rPr lang="en-US" sz="2933" dirty="0" err="1">
                <a:solidFill>
                  <a:prstClr val="black"/>
                </a:solidFill>
                <a:latin typeface="Calibri"/>
              </a:rPr>
              <a:t>Oklo</a:t>
            </a:r>
            <a:r>
              <a:rPr lang="en-US" sz="2933" dirty="0">
                <a:solidFill>
                  <a:prstClr val="black"/>
                </a:solidFill>
                <a:latin typeface="Calibri"/>
              </a:rPr>
              <a:t> has been granted access to 5 metric tons of HALEU being produced from processed EBR-II spent fuel at Idaho National Laboratory (INL)</a:t>
            </a:r>
          </a:p>
          <a:p>
            <a:pPr marL="0" indent="0" defTabSz="609630">
              <a:spcBef>
                <a:spcPts val="800"/>
              </a:spcBef>
              <a:spcAft>
                <a:spcPts val="800"/>
              </a:spcAft>
              <a:buNone/>
              <a:defRPr/>
            </a:pPr>
            <a:r>
              <a:rPr lang="en-US" sz="2933" dirty="0">
                <a:solidFill>
                  <a:prstClr val="black"/>
                </a:solidFill>
                <a:latin typeface="Calibri"/>
              </a:rPr>
              <a:t>Building MFC-798 at INL will be converted into a pilot-scale fuel fabrication facility</a:t>
            </a:r>
          </a:p>
          <a:p>
            <a:pPr marL="0" indent="0" defTabSz="609630">
              <a:spcBef>
                <a:spcPts val="800"/>
              </a:spcBef>
              <a:spcAft>
                <a:spcPts val="800"/>
              </a:spcAft>
              <a:buNone/>
              <a:defRPr/>
            </a:pPr>
            <a:r>
              <a:rPr lang="en-US" sz="2933" dirty="0">
                <a:solidFill>
                  <a:prstClr val="black"/>
                </a:solidFill>
                <a:latin typeface="Calibri"/>
              </a:rPr>
              <a:t>The facility will be DOE authorized</a:t>
            </a:r>
          </a:p>
          <a:p>
            <a:pPr marL="0" indent="0" defTabSz="609630">
              <a:buNone/>
              <a:defRPr/>
            </a:pPr>
            <a:endParaRPr lang="en-US" sz="2667" dirty="0">
              <a:solidFill>
                <a:prstClr val="black"/>
              </a:solidFill>
              <a:latin typeface="Calibri"/>
            </a:endParaRPr>
          </a:p>
          <a:p>
            <a:pPr marL="228611" indent="-228611" defTabSz="609630">
              <a:defRPr/>
            </a:pPr>
            <a:endParaRPr lang="en-US" sz="2667" dirty="0">
              <a:solidFill>
                <a:prstClr val="black"/>
              </a:solidFill>
              <a:latin typeface="Calibri"/>
            </a:endParaRPr>
          </a:p>
        </p:txBody>
      </p:sp>
    </p:spTree>
    <p:extLst>
      <p:ext uri="{BB962C8B-B14F-4D97-AF65-F5344CB8AC3E}">
        <p14:creationId xmlns:p14="http://schemas.microsoft.com/office/powerpoint/2010/main" val="1326199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08000" y="636174"/>
            <a:ext cx="7096041" cy="628377"/>
          </a:xfrm>
          <a:prstGeom prst="rect">
            <a:avLst/>
          </a:prstGeom>
        </p:spPr>
        <p:txBody>
          <a:bodyPr wrap="square" lIns="0" tIns="0" rIns="0" bIns="0" rtlCol="0" anchor="t">
            <a:spAutoFit/>
          </a:bodyPr>
          <a:lstStyle/>
          <a:p>
            <a:pPr defTabSz="609630">
              <a:lnSpc>
                <a:spcPts val="4928"/>
              </a:lnSpc>
            </a:pPr>
            <a:r>
              <a:rPr lang="en-US" sz="4400" b="1" spc="440" dirty="0">
                <a:solidFill>
                  <a:prstClr val="black"/>
                </a:solidFill>
                <a:effectLst>
                  <a:outerShdw blurRad="50800" dist="38100" dir="2700000" algn="tl" rotWithShape="0">
                    <a:prstClr val="black">
                      <a:alpha val="40000"/>
                    </a:prstClr>
                  </a:outerShdw>
                </a:effectLst>
                <a:latin typeface="Century Gothic" panose="020B0502020202020204" pitchFamily="34" charset="0"/>
              </a:rPr>
              <a:t>Aurora Reactor Fuel</a:t>
            </a:r>
          </a:p>
        </p:txBody>
      </p:sp>
      <p:sp>
        <p:nvSpPr>
          <p:cNvPr id="8" name="Content Placeholder 6">
            <a:extLst>
              <a:ext uri="{FF2B5EF4-FFF2-40B4-BE49-F238E27FC236}">
                <a16:creationId xmlns:a16="http://schemas.microsoft.com/office/drawing/2014/main" id="{F8F21092-EC14-1F0C-2889-22E1FD4E46AB}"/>
              </a:ext>
            </a:extLst>
          </p:cNvPr>
          <p:cNvSpPr txBox="1">
            <a:spLocks/>
          </p:cNvSpPr>
          <p:nvPr/>
        </p:nvSpPr>
        <p:spPr>
          <a:xfrm>
            <a:off x="681537" y="2108199"/>
            <a:ext cx="5160463" cy="442994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buNone/>
            </a:pPr>
            <a:r>
              <a:rPr lang="en-US" sz="3600" dirty="0">
                <a:solidFill>
                  <a:prstClr val="black"/>
                </a:solidFill>
                <a:latin typeface="Calibri"/>
              </a:rPr>
              <a:t>Metal fuel inside fuel rods</a:t>
            </a:r>
          </a:p>
          <a:p>
            <a:pPr marL="0" indent="0" defTabSz="609630">
              <a:buNone/>
            </a:pPr>
            <a:r>
              <a:rPr lang="en-US" sz="3600" dirty="0">
                <a:solidFill>
                  <a:prstClr val="black"/>
                </a:solidFill>
                <a:latin typeface="Calibri"/>
              </a:rPr>
              <a:t>Rods bundled together inside a metal can</a:t>
            </a:r>
          </a:p>
          <a:p>
            <a:pPr marL="0" indent="0" defTabSz="609630">
              <a:buNone/>
            </a:pPr>
            <a:r>
              <a:rPr lang="en-US" sz="3600" dirty="0">
                <a:solidFill>
                  <a:prstClr val="black"/>
                </a:solidFill>
                <a:latin typeface="Calibri"/>
              </a:rPr>
              <a:t>Uranium enriched up to 19.75% in U-235</a:t>
            </a:r>
          </a:p>
          <a:p>
            <a:pPr marL="0" indent="0" defTabSz="609630">
              <a:buNone/>
            </a:pPr>
            <a:r>
              <a:rPr lang="en-US" sz="3600" dirty="0">
                <a:solidFill>
                  <a:prstClr val="black"/>
                </a:solidFill>
                <a:latin typeface="Calibri"/>
              </a:rPr>
              <a:t>Similar in design to EBR-II</a:t>
            </a:r>
          </a:p>
          <a:p>
            <a:pPr marL="228611" indent="-228611" defTabSz="609630"/>
            <a:endParaRPr lang="en-US" sz="2133" dirty="0">
              <a:solidFill>
                <a:prstClr val="black"/>
              </a:solidFill>
              <a:latin typeface="Calibri"/>
            </a:endParaRPr>
          </a:p>
        </p:txBody>
      </p:sp>
      <p:pic>
        <p:nvPicPr>
          <p:cNvPr id="2" name="Picture 1" descr="A close-up of a metal tube&#10;&#10;Description automatically generated">
            <a:extLst>
              <a:ext uri="{FF2B5EF4-FFF2-40B4-BE49-F238E27FC236}">
                <a16:creationId xmlns:a16="http://schemas.microsoft.com/office/drawing/2014/main" id="{6BBAF546-5F00-13C4-539C-3229E5EBB9F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77631" y="2119244"/>
            <a:ext cx="5474525" cy="4105894"/>
          </a:xfrm>
          <a:prstGeom prst="rect">
            <a:avLst/>
          </a:prstGeom>
        </p:spPr>
      </p:pic>
    </p:spTree>
    <p:extLst>
      <p:ext uri="{BB962C8B-B14F-4D97-AF65-F5344CB8AC3E}">
        <p14:creationId xmlns:p14="http://schemas.microsoft.com/office/powerpoint/2010/main" val="387725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C0B73-D55A-CCEF-DFF7-82E20A788429}"/>
            </a:ext>
          </a:extLst>
        </p:cNvPr>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EB5B8E07-A53B-E84F-2670-A2571BD8F67C}"/>
              </a:ext>
            </a:extLst>
          </p:cNvPr>
          <p:cNvSpPr>
            <a:spLocks noGrp="1"/>
          </p:cNvSpPr>
          <p:nvPr>
            <p:ph type="sldNum" sz="quarter" idx="12"/>
          </p:nvPr>
        </p:nvSpPr>
        <p:spPr>
          <a:xfrm>
            <a:off x="8610600" y="6356351"/>
            <a:ext cx="2743200" cy="365125"/>
          </a:xfrm>
        </p:spPr>
        <p:txBody>
          <a:bodyPr/>
          <a:lstStyle/>
          <a:p>
            <a:pPr defTabSz="914446">
              <a:defRPr/>
            </a:pPr>
            <a:fld id="{A96BE67B-7728-D348-931D-45D9DEE82082}" type="slidenum">
              <a:rPr lang="en-US">
                <a:solidFill>
                  <a:prstClr val="black">
                    <a:tint val="82000"/>
                  </a:prstClr>
                </a:solidFill>
                <a:latin typeface="Aptos" panose="02110004020202020204"/>
              </a:rPr>
              <a:pPr defTabSz="914446">
                <a:defRPr/>
              </a:pPr>
              <a:t>15</a:t>
            </a:fld>
            <a:endParaRPr lang="en-US">
              <a:solidFill>
                <a:prstClr val="black">
                  <a:tint val="82000"/>
                </a:prstClr>
              </a:solidFill>
              <a:latin typeface="Aptos" panose="02110004020202020204"/>
            </a:endParaRPr>
          </a:p>
        </p:txBody>
      </p:sp>
      <p:sp>
        <p:nvSpPr>
          <p:cNvPr id="2" name="Title 2">
            <a:extLst>
              <a:ext uri="{FF2B5EF4-FFF2-40B4-BE49-F238E27FC236}">
                <a16:creationId xmlns:a16="http://schemas.microsoft.com/office/drawing/2014/main" id="{FE0E99CC-FDB3-3DB5-892E-BE01820A2F35}"/>
              </a:ext>
            </a:extLst>
          </p:cNvPr>
          <p:cNvSpPr>
            <a:spLocks noGrp="1"/>
          </p:cNvSpPr>
          <p:nvPr>
            <p:ph type="title"/>
          </p:nvPr>
        </p:nvSpPr>
        <p:spPr>
          <a:xfrm>
            <a:off x="611588" y="179097"/>
            <a:ext cx="9665253" cy="1387474"/>
          </a:xfrm>
        </p:spPr>
        <p:txBody>
          <a:bodyPr>
            <a:noAutofit/>
          </a:bodyPr>
          <a:lstStyle/>
          <a:p>
            <a:pPr algn="l"/>
            <a:r>
              <a:rPr lang="en-US" sz="4400" b="1" spc="440" dirty="0">
                <a:solidFill>
                  <a:prstClr val="black"/>
                </a:solidFill>
                <a:effectLst>
                  <a:outerShdw blurRad="50800" dist="38100" dir="2700000" algn="tl" rotWithShape="0">
                    <a:prstClr val="black">
                      <a:alpha val="40000"/>
                    </a:prstClr>
                  </a:outerShdw>
                </a:effectLst>
                <a:latin typeface="Century Gothic" panose="020B0502020202020204" pitchFamily="34" charset="0"/>
                <a:ea typeface="+mn-ea"/>
                <a:cs typeface="+mn-cs"/>
              </a:rPr>
              <a:t>Atomic Alchemy – Meitner 1</a:t>
            </a:r>
          </a:p>
        </p:txBody>
      </p:sp>
      <p:sp>
        <p:nvSpPr>
          <p:cNvPr id="16" name="object 5">
            <a:extLst>
              <a:ext uri="{FF2B5EF4-FFF2-40B4-BE49-F238E27FC236}">
                <a16:creationId xmlns:a16="http://schemas.microsoft.com/office/drawing/2014/main" id="{5A0835AA-DEC9-021A-FC09-2D66246ADF20}"/>
              </a:ext>
            </a:extLst>
          </p:cNvPr>
          <p:cNvSpPr txBox="1"/>
          <p:nvPr/>
        </p:nvSpPr>
        <p:spPr>
          <a:xfrm>
            <a:off x="611588" y="1763916"/>
            <a:ext cx="6247113" cy="4422707"/>
          </a:xfrm>
          <a:prstGeom prst="rect">
            <a:avLst/>
          </a:prstGeom>
        </p:spPr>
        <p:txBody>
          <a:bodyPr vert="horz" wrap="square" lIns="0" tIns="8467" rIns="0" bIns="0" rtlCol="0">
            <a:spAutoFit/>
          </a:bodyPr>
          <a:lstStyle/>
          <a:p>
            <a:pPr marL="8467" defTabSz="609630">
              <a:spcBef>
                <a:spcPts val="67"/>
              </a:spcBef>
            </a:pPr>
            <a:r>
              <a:rPr sz="2667" b="1" spc="-23" dirty="0">
                <a:solidFill>
                  <a:prstClr val="black"/>
                </a:solidFill>
                <a:latin typeface="Arial"/>
                <a:cs typeface="Arial"/>
              </a:rPr>
              <a:t>Versatile</a:t>
            </a:r>
            <a:r>
              <a:rPr sz="2667" b="1" spc="-30" dirty="0">
                <a:solidFill>
                  <a:prstClr val="black"/>
                </a:solidFill>
                <a:latin typeface="Arial"/>
                <a:cs typeface="Arial"/>
              </a:rPr>
              <a:t> </a:t>
            </a:r>
            <a:r>
              <a:rPr sz="2667" b="1" spc="-17" dirty="0">
                <a:solidFill>
                  <a:prstClr val="black"/>
                </a:solidFill>
                <a:latin typeface="Arial"/>
                <a:cs typeface="Arial"/>
              </a:rPr>
              <a:t>isotope</a:t>
            </a:r>
            <a:r>
              <a:rPr sz="2667" b="1" spc="-30" dirty="0">
                <a:solidFill>
                  <a:prstClr val="black"/>
                </a:solidFill>
                <a:latin typeface="Arial"/>
                <a:cs typeface="Arial"/>
              </a:rPr>
              <a:t> </a:t>
            </a:r>
            <a:r>
              <a:rPr sz="2667" b="1" spc="-17" dirty="0">
                <a:solidFill>
                  <a:prstClr val="black"/>
                </a:solidFill>
                <a:latin typeface="Arial"/>
                <a:cs typeface="Arial"/>
              </a:rPr>
              <a:t>production</a:t>
            </a:r>
            <a:r>
              <a:rPr sz="2667" b="1" spc="-30" dirty="0">
                <a:solidFill>
                  <a:prstClr val="black"/>
                </a:solidFill>
                <a:latin typeface="Arial"/>
                <a:cs typeface="Arial"/>
              </a:rPr>
              <a:t> </a:t>
            </a:r>
            <a:r>
              <a:rPr sz="2667" b="1" spc="-7" dirty="0">
                <a:solidFill>
                  <a:prstClr val="black"/>
                </a:solidFill>
                <a:latin typeface="Arial"/>
                <a:cs typeface="Arial"/>
              </a:rPr>
              <a:t>reactor</a:t>
            </a:r>
            <a:endParaRPr sz="2667" dirty="0">
              <a:solidFill>
                <a:prstClr val="black"/>
              </a:solidFill>
              <a:latin typeface="Arial"/>
              <a:cs typeface="Arial"/>
            </a:endParaRPr>
          </a:p>
          <a:p>
            <a:pPr defTabSz="609630">
              <a:spcBef>
                <a:spcPts val="470"/>
              </a:spcBef>
            </a:pPr>
            <a:endParaRPr sz="2667" dirty="0">
              <a:solidFill>
                <a:prstClr val="black"/>
              </a:solidFill>
              <a:latin typeface="Arial"/>
              <a:cs typeface="Arial"/>
            </a:endParaRPr>
          </a:p>
          <a:p>
            <a:pPr marL="187546" marR="227341" indent="-152408" defTabSz="609630">
              <a:spcBef>
                <a:spcPts val="3"/>
              </a:spcBef>
              <a:buFontTx/>
              <a:buChar char="•"/>
              <a:tabLst>
                <a:tab pos="187546" algn="l"/>
              </a:tabLst>
            </a:pPr>
            <a:r>
              <a:rPr sz="2400" dirty="0">
                <a:solidFill>
                  <a:prstClr val="black"/>
                </a:solidFill>
                <a:latin typeface="Arial"/>
                <a:cs typeface="Arial"/>
              </a:rPr>
              <a:t>Pool-type,</a:t>
            </a:r>
            <a:r>
              <a:rPr sz="2400" spc="203" dirty="0">
                <a:solidFill>
                  <a:prstClr val="black"/>
                </a:solidFill>
                <a:latin typeface="Arial"/>
                <a:cs typeface="Arial"/>
              </a:rPr>
              <a:t> </a:t>
            </a:r>
            <a:r>
              <a:rPr sz="2400" dirty="0">
                <a:solidFill>
                  <a:prstClr val="black"/>
                </a:solidFill>
                <a:latin typeface="Arial"/>
                <a:cs typeface="Arial"/>
              </a:rPr>
              <a:t>water-cooled,</a:t>
            </a:r>
            <a:r>
              <a:rPr sz="2400" spc="207" dirty="0">
                <a:solidFill>
                  <a:prstClr val="black"/>
                </a:solidFill>
                <a:latin typeface="Arial"/>
                <a:cs typeface="Arial"/>
              </a:rPr>
              <a:t> </a:t>
            </a:r>
            <a:r>
              <a:rPr sz="2400" dirty="0">
                <a:solidFill>
                  <a:prstClr val="black"/>
                </a:solidFill>
                <a:latin typeface="Arial"/>
                <a:cs typeface="Arial"/>
              </a:rPr>
              <a:t>non-pressurized</a:t>
            </a:r>
            <a:r>
              <a:rPr sz="2400" spc="207" dirty="0">
                <a:solidFill>
                  <a:prstClr val="black"/>
                </a:solidFill>
                <a:latin typeface="Arial"/>
                <a:cs typeface="Arial"/>
              </a:rPr>
              <a:t> </a:t>
            </a:r>
            <a:r>
              <a:rPr sz="2400" spc="23" dirty="0">
                <a:solidFill>
                  <a:prstClr val="black"/>
                </a:solidFill>
                <a:latin typeface="Arial"/>
                <a:cs typeface="Arial"/>
              </a:rPr>
              <a:t>isotope </a:t>
            </a:r>
            <a:r>
              <a:rPr sz="2400" spc="37" dirty="0">
                <a:solidFill>
                  <a:prstClr val="black"/>
                </a:solidFill>
                <a:latin typeface="Arial"/>
                <a:cs typeface="Arial"/>
              </a:rPr>
              <a:t>production</a:t>
            </a:r>
            <a:r>
              <a:rPr sz="2400" spc="3" dirty="0">
                <a:solidFill>
                  <a:prstClr val="black"/>
                </a:solidFill>
                <a:latin typeface="Arial"/>
                <a:cs typeface="Arial"/>
              </a:rPr>
              <a:t> </a:t>
            </a:r>
            <a:r>
              <a:rPr sz="2400" spc="-7" dirty="0">
                <a:solidFill>
                  <a:prstClr val="black"/>
                </a:solidFill>
                <a:latin typeface="Arial"/>
                <a:cs typeface="Arial"/>
              </a:rPr>
              <a:t>reactor</a:t>
            </a:r>
            <a:endParaRPr sz="2400" dirty="0">
              <a:solidFill>
                <a:prstClr val="black"/>
              </a:solidFill>
              <a:latin typeface="Arial"/>
              <a:cs typeface="Arial"/>
            </a:endParaRPr>
          </a:p>
          <a:p>
            <a:pPr marL="187546" marR="3387" indent="-152408" defTabSz="609630">
              <a:spcBef>
                <a:spcPts val="400"/>
              </a:spcBef>
              <a:buFontTx/>
              <a:buChar char="•"/>
              <a:tabLst>
                <a:tab pos="187546" algn="l"/>
              </a:tabLst>
            </a:pPr>
            <a:r>
              <a:rPr sz="2400" spc="-30" dirty="0">
                <a:solidFill>
                  <a:prstClr val="black"/>
                </a:solidFill>
                <a:latin typeface="Arial"/>
                <a:cs typeface="Arial"/>
              </a:rPr>
              <a:t>Uses</a:t>
            </a:r>
            <a:r>
              <a:rPr sz="2400" spc="43" dirty="0">
                <a:solidFill>
                  <a:prstClr val="black"/>
                </a:solidFill>
                <a:latin typeface="Arial"/>
                <a:cs typeface="Arial"/>
              </a:rPr>
              <a:t> </a:t>
            </a:r>
            <a:r>
              <a:rPr sz="2400" spc="30" dirty="0">
                <a:solidFill>
                  <a:prstClr val="black"/>
                </a:solidFill>
                <a:latin typeface="Arial"/>
                <a:cs typeface="Arial"/>
              </a:rPr>
              <a:t>reduced</a:t>
            </a:r>
            <a:r>
              <a:rPr sz="2400" spc="47" dirty="0">
                <a:solidFill>
                  <a:prstClr val="black"/>
                </a:solidFill>
                <a:latin typeface="Arial"/>
                <a:cs typeface="Arial"/>
              </a:rPr>
              <a:t> </a:t>
            </a:r>
            <a:r>
              <a:rPr sz="2400" spc="33" dirty="0">
                <a:solidFill>
                  <a:prstClr val="black"/>
                </a:solidFill>
                <a:latin typeface="Arial"/>
                <a:cs typeface="Arial"/>
              </a:rPr>
              <a:t>height</a:t>
            </a:r>
            <a:r>
              <a:rPr sz="2400" spc="47" dirty="0">
                <a:solidFill>
                  <a:prstClr val="black"/>
                </a:solidFill>
                <a:latin typeface="Arial"/>
                <a:cs typeface="Arial"/>
              </a:rPr>
              <a:t> </a:t>
            </a:r>
            <a:r>
              <a:rPr sz="2400" dirty="0">
                <a:solidFill>
                  <a:prstClr val="black"/>
                </a:solidFill>
                <a:latin typeface="Arial"/>
                <a:cs typeface="Arial"/>
              </a:rPr>
              <a:t>pressurized</a:t>
            </a:r>
            <a:r>
              <a:rPr sz="2400" spc="47" dirty="0">
                <a:solidFill>
                  <a:prstClr val="black"/>
                </a:solidFill>
                <a:latin typeface="Arial"/>
                <a:cs typeface="Arial"/>
              </a:rPr>
              <a:t> </a:t>
            </a:r>
            <a:r>
              <a:rPr sz="2400" dirty="0">
                <a:solidFill>
                  <a:prstClr val="black"/>
                </a:solidFill>
                <a:latin typeface="Arial"/>
                <a:cs typeface="Arial"/>
              </a:rPr>
              <a:t>water</a:t>
            </a:r>
            <a:r>
              <a:rPr sz="2400" spc="47" dirty="0">
                <a:solidFill>
                  <a:prstClr val="black"/>
                </a:solidFill>
                <a:latin typeface="Arial"/>
                <a:cs typeface="Arial"/>
              </a:rPr>
              <a:t> </a:t>
            </a:r>
            <a:r>
              <a:rPr sz="2400" dirty="0">
                <a:solidFill>
                  <a:prstClr val="black"/>
                </a:solidFill>
                <a:latin typeface="Arial"/>
                <a:cs typeface="Arial"/>
              </a:rPr>
              <a:t>reactor</a:t>
            </a:r>
            <a:r>
              <a:rPr sz="2400" spc="47" dirty="0">
                <a:solidFill>
                  <a:prstClr val="black"/>
                </a:solidFill>
                <a:latin typeface="Arial"/>
                <a:cs typeface="Arial"/>
              </a:rPr>
              <a:t> </a:t>
            </a:r>
            <a:r>
              <a:rPr sz="2400" spc="-7" dirty="0">
                <a:solidFill>
                  <a:prstClr val="black"/>
                </a:solidFill>
                <a:latin typeface="Arial"/>
                <a:cs typeface="Arial"/>
              </a:rPr>
              <a:t>17x17 </a:t>
            </a:r>
            <a:r>
              <a:rPr sz="2400" dirty="0">
                <a:solidFill>
                  <a:prstClr val="black"/>
                </a:solidFill>
                <a:latin typeface="Arial"/>
                <a:cs typeface="Arial"/>
              </a:rPr>
              <a:t>fuel</a:t>
            </a:r>
            <a:r>
              <a:rPr sz="2400" spc="67" dirty="0">
                <a:solidFill>
                  <a:prstClr val="black"/>
                </a:solidFill>
                <a:latin typeface="Arial"/>
                <a:cs typeface="Arial"/>
              </a:rPr>
              <a:t> </a:t>
            </a:r>
            <a:r>
              <a:rPr sz="2400" dirty="0">
                <a:solidFill>
                  <a:prstClr val="black"/>
                </a:solidFill>
                <a:latin typeface="Arial"/>
                <a:cs typeface="Arial"/>
              </a:rPr>
              <a:t>bundles</a:t>
            </a:r>
            <a:r>
              <a:rPr sz="2400" spc="70" dirty="0">
                <a:solidFill>
                  <a:prstClr val="black"/>
                </a:solidFill>
                <a:latin typeface="Arial"/>
                <a:cs typeface="Arial"/>
              </a:rPr>
              <a:t> </a:t>
            </a:r>
            <a:r>
              <a:rPr sz="2400" dirty="0">
                <a:solidFill>
                  <a:prstClr val="black"/>
                </a:solidFill>
                <a:latin typeface="Arial"/>
                <a:cs typeface="Arial"/>
              </a:rPr>
              <a:t>and</a:t>
            </a:r>
            <a:r>
              <a:rPr sz="2400" spc="70" dirty="0">
                <a:solidFill>
                  <a:prstClr val="black"/>
                </a:solidFill>
                <a:latin typeface="Arial"/>
                <a:cs typeface="Arial"/>
              </a:rPr>
              <a:t> </a:t>
            </a:r>
            <a:r>
              <a:rPr sz="2400" spc="-43" dirty="0">
                <a:solidFill>
                  <a:prstClr val="black"/>
                </a:solidFill>
                <a:latin typeface="Arial"/>
                <a:cs typeface="Arial"/>
              </a:rPr>
              <a:t>LEU</a:t>
            </a:r>
            <a:r>
              <a:rPr sz="2400" spc="70" dirty="0">
                <a:solidFill>
                  <a:prstClr val="black"/>
                </a:solidFill>
                <a:latin typeface="Arial"/>
                <a:cs typeface="Arial"/>
              </a:rPr>
              <a:t> </a:t>
            </a:r>
            <a:r>
              <a:rPr sz="2400" spc="-13" dirty="0">
                <a:solidFill>
                  <a:prstClr val="black"/>
                </a:solidFill>
                <a:latin typeface="Arial"/>
                <a:cs typeface="Arial"/>
              </a:rPr>
              <a:t>fuel</a:t>
            </a:r>
            <a:endParaRPr sz="2400" dirty="0">
              <a:solidFill>
                <a:prstClr val="black"/>
              </a:solidFill>
              <a:latin typeface="Arial"/>
              <a:cs typeface="Arial"/>
            </a:endParaRPr>
          </a:p>
          <a:p>
            <a:pPr marL="187546" indent="-152408" defTabSz="609630">
              <a:spcBef>
                <a:spcPts val="400"/>
              </a:spcBef>
              <a:buFontTx/>
              <a:buChar char="•"/>
              <a:tabLst>
                <a:tab pos="187546" algn="l"/>
              </a:tabLst>
            </a:pPr>
            <a:r>
              <a:rPr sz="2400" spc="37" dirty="0">
                <a:solidFill>
                  <a:prstClr val="black"/>
                </a:solidFill>
                <a:latin typeface="Arial"/>
                <a:cs typeface="Arial"/>
              </a:rPr>
              <a:t>Wide</a:t>
            </a:r>
            <a:r>
              <a:rPr sz="2400" spc="23" dirty="0">
                <a:solidFill>
                  <a:prstClr val="black"/>
                </a:solidFill>
                <a:latin typeface="Arial"/>
                <a:cs typeface="Arial"/>
              </a:rPr>
              <a:t> </a:t>
            </a:r>
            <a:r>
              <a:rPr sz="2400" spc="13" dirty="0">
                <a:solidFill>
                  <a:prstClr val="black"/>
                </a:solidFill>
                <a:latin typeface="Arial"/>
                <a:cs typeface="Arial"/>
              </a:rPr>
              <a:t>variety</a:t>
            </a:r>
            <a:r>
              <a:rPr sz="2400" spc="23" dirty="0">
                <a:solidFill>
                  <a:prstClr val="black"/>
                </a:solidFill>
                <a:latin typeface="Arial"/>
                <a:cs typeface="Arial"/>
              </a:rPr>
              <a:t> </a:t>
            </a:r>
            <a:r>
              <a:rPr sz="2400" spc="40" dirty="0">
                <a:solidFill>
                  <a:prstClr val="black"/>
                </a:solidFill>
                <a:latin typeface="Arial"/>
                <a:cs typeface="Arial"/>
              </a:rPr>
              <a:t>of</a:t>
            </a:r>
            <a:r>
              <a:rPr sz="2400" spc="23" dirty="0">
                <a:solidFill>
                  <a:prstClr val="black"/>
                </a:solidFill>
                <a:latin typeface="Arial"/>
                <a:cs typeface="Arial"/>
              </a:rPr>
              <a:t> </a:t>
            </a:r>
            <a:r>
              <a:rPr sz="2400" spc="13" dirty="0">
                <a:solidFill>
                  <a:prstClr val="black"/>
                </a:solidFill>
                <a:latin typeface="Arial"/>
                <a:cs typeface="Arial"/>
              </a:rPr>
              <a:t>irradiation</a:t>
            </a:r>
            <a:r>
              <a:rPr sz="2400" spc="23" dirty="0">
                <a:solidFill>
                  <a:prstClr val="black"/>
                </a:solidFill>
                <a:latin typeface="Arial"/>
                <a:cs typeface="Arial"/>
              </a:rPr>
              <a:t> </a:t>
            </a:r>
            <a:r>
              <a:rPr sz="2400" spc="-7" dirty="0">
                <a:solidFill>
                  <a:prstClr val="black"/>
                </a:solidFill>
                <a:latin typeface="Arial"/>
                <a:cs typeface="Arial"/>
              </a:rPr>
              <a:t>positions</a:t>
            </a:r>
            <a:endParaRPr sz="2400" dirty="0">
              <a:solidFill>
                <a:prstClr val="black"/>
              </a:solidFill>
              <a:latin typeface="Arial"/>
              <a:cs typeface="Arial"/>
            </a:endParaRPr>
          </a:p>
          <a:p>
            <a:pPr marL="187546" marR="344611" indent="-152408" defTabSz="609630">
              <a:spcBef>
                <a:spcPts val="400"/>
              </a:spcBef>
              <a:buFontTx/>
              <a:buChar char="•"/>
              <a:tabLst>
                <a:tab pos="187546" algn="l"/>
              </a:tabLst>
            </a:pPr>
            <a:r>
              <a:rPr sz="2400" dirty="0">
                <a:solidFill>
                  <a:prstClr val="black"/>
                </a:solidFill>
                <a:latin typeface="Arial"/>
                <a:cs typeface="Arial"/>
              </a:rPr>
              <a:t>Goal</a:t>
            </a:r>
            <a:r>
              <a:rPr sz="2400" spc="17" dirty="0">
                <a:solidFill>
                  <a:prstClr val="black"/>
                </a:solidFill>
                <a:latin typeface="Arial"/>
                <a:cs typeface="Arial"/>
              </a:rPr>
              <a:t> </a:t>
            </a:r>
            <a:r>
              <a:rPr sz="2400" dirty="0">
                <a:solidFill>
                  <a:prstClr val="black"/>
                </a:solidFill>
                <a:latin typeface="Arial"/>
                <a:cs typeface="Arial"/>
              </a:rPr>
              <a:t>is</a:t>
            </a:r>
            <a:r>
              <a:rPr sz="2400" spc="20" dirty="0">
                <a:solidFill>
                  <a:prstClr val="black"/>
                </a:solidFill>
                <a:latin typeface="Arial"/>
                <a:cs typeface="Arial"/>
              </a:rPr>
              <a:t> </a:t>
            </a:r>
            <a:r>
              <a:rPr sz="2400" spc="30" dirty="0">
                <a:solidFill>
                  <a:prstClr val="black"/>
                </a:solidFill>
                <a:latin typeface="Arial"/>
                <a:cs typeface="Arial"/>
              </a:rPr>
              <a:t>neutron</a:t>
            </a:r>
            <a:r>
              <a:rPr sz="2400" spc="20" dirty="0">
                <a:solidFill>
                  <a:prstClr val="black"/>
                </a:solidFill>
                <a:latin typeface="Arial"/>
                <a:cs typeface="Arial"/>
              </a:rPr>
              <a:t> </a:t>
            </a:r>
            <a:r>
              <a:rPr sz="2400" spc="37" dirty="0">
                <a:solidFill>
                  <a:prstClr val="black"/>
                </a:solidFill>
                <a:latin typeface="Arial"/>
                <a:cs typeface="Arial"/>
              </a:rPr>
              <a:t>production</a:t>
            </a:r>
            <a:r>
              <a:rPr sz="2400" spc="20" dirty="0">
                <a:solidFill>
                  <a:prstClr val="black"/>
                </a:solidFill>
                <a:latin typeface="Arial"/>
                <a:cs typeface="Arial"/>
              </a:rPr>
              <a:t> </a:t>
            </a:r>
            <a:r>
              <a:rPr sz="2400" dirty="0">
                <a:solidFill>
                  <a:prstClr val="black"/>
                </a:solidFill>
                <a:latin typeface="Arial"/>
                <a:cs typeface="Arial"/>
              </a:rPr>
              <a:t>and</a:t>
            </a:r>
            <a:r>
              <a:rPr sz="2400" spc="20" dirty="0">
                <a:solidFill>
                  <a:prstClr val="black"/>
                </a:solidFill>
                <a:latin typeface="Arial"/>
                <a:cs typeface="Arial"/>
              </a:rPr>
              <a:t> </a:t>
            </a:r>
            <a:r>
              <a:rPr sz="2400" dirty="0">
                <a:solidFill>
                  <a:prstClr val="black"/>
                </a:solidFill>
                <a:latin typeface="Arial"/>
                <a:cs typeface="Arial"/>
              </a:rPr>
              <a:t>diverse</a:t>
            </a:r>
            <a:r>
              <a:rPr sz="2400" spc="20" dirty="0">
                <a:solidFill>
                  <a:prstClr val="black"/>
                </a:solidFill>
                <a:latin typeface="Arial"/>
                <a:cs typeface="Arial"/>
              </a:rPr>
              <a:t> </a:t>
            </a:r>
            <a:r>
              <a:rPr sz="2400" spc="23" dirty="0">
                <a:solidFill>
                  <a:prstClr val="black"/>
                </a:solidFill>
                <a:latin typeface="Arial"/>
                <a:cs typeface="Arial"/>
              </a:rPr>
              <a:t>isotope </a:t>
            </a:r>
            <a:r>
              <a:rPr sz="2400" spc="30" dirty="0">
                <a:solidFill>
                  <a:prstClr val="black"/>
                </a:solidFill>
                <a:latin typeface="Arial"/>
                <a:cs typeface="Arial"/>
              </a:rPr>
              <a:t>production</a:t>
            </a:r>
            <a:endParaRPr sz="2400" dirty="0">
              <a:solidFill>
                <a:prstClr val="black"/>
              </a:solidFill>
              <a:latin typeface="Arial"/>
              <a:cs typeface="Arial"/>
            </a:endParaRPr>
          </a:p>
          <a:p>
            <a:pPr marL="492361" lvl="1" indent="-152408" defTabSz="609630">
              <a:spcBef>
                <a:spcPts val="400"/>
              </a:spcBef>
              <a:buFontTx/>
              <a:buChar char="•"/>
              <a:tabLst>
                <a:tab pos="492361" algn="l"/>
              </a:tabLst>
            </a:pPr>
            <a:r>
              <a:rPr sz="2400" dirty="0">
                <a:solidFill>
                  <a:prstClr val="black"/>
                </a:solidFill>
                <a:latin typeface="Arial"/>
                <a:cs typeface="Arial"/>
              </a:rPr>
              <a:t>Medical,</a:t>
            </a:r>
            <a:r>
              <a:rPr sz="2400" spc="117" dirty="0">
                <a:solidFill>
                  <a:prstClr val="black"/>
                </a:solidFill>
                <a:latin typeface="Arial"/>
                <a:cs typeface="Arial"/>
              </a:rPr>
              <a:t> </a:t>
            </a:r>
            <a:r>
              <a:rPr sz="2400" dirty="0">
                <a:solidFill>
                  <a:prstClr val="black"/>
                </a:solidFill>
                <a:latin typeface="Arial"/>
                <a:cs typeface="Arial"/>
              </a:rPr>
              <a:t>defense,</a:t>
            </a:r>
            <a:r>
              <a:rPr sz="2400" spc="120" dirty="0">
                <a:solidFill>
                  <a:prstClr val="black"/>
                </a:solidFill>
                <a:latin typeface="Arial"/>
                <a:cs typeface="Arial"/>
              </a:rPr>
              <a:t> </a:t>
            </a:r>
            <a:r>
              <a:rPr sz="2400" dirty="0">
                <a:solidFill>
                  <a:prstClr val="black"/>
                </a:solidFill>
                <a:latin typeface="Arial"/>
                <a:cs typeface="Arial"/>
              </a:rPr>
              <a:t>and</a:t>
            </a:r>
            <a:r>
              <a:rPr sz="2400" spc="120" dirty="0">
                <a:solidFill>
                  <a:prstClr val="black"/>
                </a:solidFill>
                <a:latin typeface="Arial"/>
                <a:cs typeface="Arial"/>
              </a:rPr>
              <a:t> </a:t>
            </a:r>
            <a:r>
              <a:rPr sz="2400" dirty="0">
                <a:solidFill>
                  <a:prstClr val="black"/>
                </a:solidFill>
                <a:latin typeface="Arial"/>
                <a:cs typeface="Arial"/>
              </a:rPr>
              <a:t>industrial</a:t>
            </a:r>
            <a:r>
              <a:rPr sz="2400" spc="120" dirty="0">
                <a:solidFill>
                  <a:prstClr val="black"/>
                </a:solidFill>
                <a:latin typeface="Arial"/>
                <a:cs typeface="Arial"/>
              </a:rPr>
              <a:t> </a:t>
            </a:r>
            <a:r>
              <a:rPr sz="2400" spc="-7" dirty="0">
                <a:solidFill>
                  <a:prstClr val="black"/>
                </a:solidFill>
                <a:latin typeface="Arial"/>
                <a:cs typeface="Arial"/>
              </a:rPr>
              <a:t>applications</a:t>
            </a:r>
            <a:endParaRPr sz="933" dirty="0">
              <a:solidFill>
                <a:prstClr val="black"/>
              </a:solidFill>
              <a:latin typeface="Arial"/>
              <a:cs typeface="Arial"/>
            </a:endParaRPr>
          </a:p>
        </p:txBody>
      </p:sp>
      <p:grpSp>
        <p:nvGrpSpPr>
          <p:cNvPr id="17" name="object 9">
            <a:extLst>
              <a:ext uri="{FF2B5EF4-FFF2-40B4-BE49-F238E27FC236}">
                <a16:creationId xmlns:a16="http://schemas.microsoft.com/office/drawing/2014/main" id="{E1DF05BA-8670-3DE1-3A4B-06BA265B234C}"/>
              </a:ext>
            </a:extLst>
          </p:cNvPr>
          <p:cNvGrpSpPr/>
          <p:nvPr/>
        </p:nvGrpSpPr>
        <p:grpSpPr>
          <a:xfrm>
            <a:off x="7162800" y="1329372"/>
            <a:ext cx="4670929" cy="5375276"/>
            <a:chOff x="6119621" y="1400809"/>
            <a:chExt cx="4119879" cy="4738370"/>
          </a:xfrm>
        </p:grpSpPr>
        <p:sp>
          <p:nvSpPr>
            <p:cNvPr id="18" name="object 10">
              <a:extLst>
                <a:ext uri="{FF2B5EF4-FFF2-40B4-BE49-F238E27FC236}">
                  <a16:creationId xmlns:a16="http://schemas.microsoft.com/office/drawing/2014/main" id="{479A24F9-0DF6-5309-A032-4994E93D11DF}"/>
                </a:ext>
              </a:extLst>
            </p:cNvPr>
            <p:cNvSpPr/>
            <p:nvPr/>
          </p:nvSpPr>
          <p:spPr>
            <a:xfrm>
              <a:off x="6119621" y="2919475"/>
              <a:ext cx="4119879" cy="3219450"/>
            </a:xfrm>
            <a:custGeom>
              <a:avLst/>
              <a:gdLst/>
              <a:ahLst/>
              <a:cxnLst/>
              <a:rect l="l" t="t" r="r" b="b"/>
              <a:pathLst>
                <a:path w="4119879" h="3219450">
                  <a:moveTo>
                    <a:pt x="4034155" y="0"/>
                  </a:moveTo>
                  <a:lnTo>
                    <a:pt x="85598" y="0"/>
                  </a:lnTo>
                  <a:lnTo>
                    <a:pt x="52292" y="6730"/>
                  </a:lnTo>
                  <a:lnTo>
                    <a:pt x="25082" y="25082"/>
                  </a:lnTo>
                  <a:lnTo>
                    <a:pt x="6731" y="52292"/>
                  </a:lnTo>
                  <a:lnTo>
                    <a:pt x="0" y="85598"/>
                  </a:lnTo>
                  <a:lnTo>
                    <a:pt x="0" y="3133725"/>
                  </a:lnTo>
                  <a:lnTo>
                    <a:pt x="6731" y="3167030"/>
                  </a:lnTo>
                  <a:lnTo>
                    <a:pt x="25082" y="3194240"/>
                  </a:lnTo>
                  <a:lnTo>
                    <a:pt x="52292" y="3212592"/>
                  </a:lnTo>
                  <a:lnTo>
                    <a:pt x="85598" y="3219323"/>
                  </a:lnTo>
                  <a:lnTo>
                    <a:pt x="4034155" y="3219323"/>
                  </a:lnTo>
                  <a:lnTo>
                    <a:pt x="4067460" y="3212592"/>
                  </a:lnTo>
                  <a:lnTo>
                    <a:pt x="4094670" y="3194240"/>
                  </a:lnTo>
                  <a:lnTo>
                    <a:pt x="4113022" y="3167030"/>
                  </a:lnTo>
                  <a:lnTo>
                    <a:pt x="4119753" y="3133725"/>
                  </a:lnTo>
                  <a:lnTo>
                    <a:pt x="4119753" y="85598"/>
                  </a:lnTo>
                  <a:lnTo>
                    <a:pt x="4113022" y="52292"/>
                  </a:lnTo>
                  <a:lnTo>
                    <a:pt x="4094670" y="25082"/>
                  </a:lnTo>
                  <a:lnTo>
                    <a:pt x="4067460" y="6730"/>
                  </a:lnTo>
                  <a:lnTo>
                    <a:pt x="4034155" y="0"/>
                  </a:lnTo>
                  <a:close/>
                </a:path>
              </a:pathLst>
            </a:custGeom>
            <a:solidFill>
              <a:srgbClr val="F2F2F2"/>
            </a:solidFill>
          </p:spPr>
          <p:txBody>
            <a:bodyPr wrap="square" lIns="0" tIns="0" rIns="0" bIns="0" rtlCol="0"/>
            <a:lstStyle/>
            <a:p>
              <a:pPr defTabSz="609630"/>
              <a:endParaRPr sz="1200">
                <a:solidFill>
                  <a:prstClr val="black"/>
                </a:solidFill>
                <a:latin typeface="Calibri"/>
              </a:endParaRPr>
            </a:p>
          </p:txBody>
        </p:sp>
        <p:pic>
          <p:nvPicPr>
            <p:cNvPr id="19" name="object 11">
              <a:extLst>
                <a:ext uri="{FF2B5EF4-FFF2-40B4-BE49-F238E27FC236}">
                  <a16:creationId xmlns:a16="http://schemas.microsoft.com/office/drawing/2014/main" id="{210DAF9C-3C38-70BF-BA29-8E0AF1CD51A4}"/>
                </a:ext>
              </a:extLst>
            </p:cNvPr>
            <p:cNvPicPr/>
            <p:nvPr/>
          </p:nvPicPr>
          <p:blipFill>
            <a:blip r:embed="rId3" cstate="print"/>
            <a:stretch>
              <a:fillRect/>
            </a:stretch>
          </p:blipFill>
          <p:spPr>
            <a:xfrm>
              <a:off x="6962267" y="1400809"/>
              <a:ext cx="2572257" cy="4660900"/>
            </a:xfrm>
            <a:prstGeom prst="rect">
              <a:avLst/>
            </a:prstGeom>
          </p:spPr>
        </p:pic>
      </p:grpSp>
    </p:spTree>
    <p:extLst>
      <p:ext uri="{BB962C8B-B14F-4D97-AF65-F5344CB8AC3E}">
        <p14:creationId xmlns:p14="http://schemas.microsoft.com/office/powerpoint/2010/main" val="3712096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08000" y="1295400"/>
            <a:ext cx="7975600" cy="4456605"/>
          </a:xfrm>
          <a:prstGeom prst="rect">
            <a:avLst/>
          </a:prstGeom>
        </p:spPr>
        <p:txBody>
          <a:bodyPr wrap="square" lIns="0" tIns="0" rIns="0" bIns="0" rtlCol="0" anchor="t">
            <a:spAutoFit/>
          </a:bodyPr>
          <a:lstStyle/>
          <a:p>
            <a:pPr defTabSz="609630">
              <a:spcBef>
                <a:spcPct val="20000"/>
              </a:spcBef>
              <a:spcAft>
                <a:spcPts val="800"/>
              </a:spcAft>
            </a:pPr>
            <a:r>
              <a:rPr lang="en-US" sz="2400" dirty="0" err="1">
                <a:solidFill>
                  <a:prstClr val="black"/>
                </a:solidFill>
                <a:latin typeface="Calibri"/>
              </a:rPr>
              <a:t>Oklo</a:t>
            </a:r>
            <a:r>
              <a:rPr lang="en-US" sz="2400" dirty="0">
                <a:solidFill>
                  <a:prstClr val="black"/>
                </a:solidFill>
                <a:latin typeface="Calibri"/>
              </a:rPr>
              <a:t> is planning to recycle spent fuel for production of U/Transuranic material (U/TRU) and has engaged the U.S. Nuclear Regulatory Commission in pre-application interactions</a:t>
            </a:r>
          </a:p>
          <a:p>
            <a:pPr defTabSz="609630">
              <a:spcBef>
                <a:spcPct val="20000"/>
              </a:spcBef>
              <a:spcAft>
                <a:spcPts val="800"/>
              </a:spcAft>
            </a:pPr>
            <a:r>
              <a:rPr lang="en-US" sz="2400" dirty="0">
                <a:solidFill>
                  <a:prstClr val="black"/>
                </a:solidFill>
                <a:latin typeface="Calibri"/>
              </a:rPr>
              <a:t>Fast reactors + </a:t>
            </a:r>
            <a:r>
              <a:rPr lang="en-US" sz="2400" dirty="0" err="1">
                <a:solidFill>
                  <a:prstClr val="black"/>
                </a:solidFill>
                <a:latin typeface="Calibri"/>
              </a:rPr>
              <a:t>pyroprocessing</a:t>
            </a:r>
            <a:r>
              <a:rPr lang="en-US" sz="2400" dirty="0">
                <a:solidFill>
                  <a:prstClr val="black"/>
                </a:solidFill>
                <a:latin typeface="Calibri"/>
              </a:rPr>
              <a:t> = paradigm shift</a:t>
            </a:r>
          </a:p>
          <a:p>
            <a:pPr defTabSz="609630">
              <a:spcBef>
                <a:spcPct val="20000"/>
              </a:spcBef>
              <a:spcAft>
                <a:spcPts val="800"/>
              </a:spcAft>
            </a:pPr>
            <a:r>
              <a:rPr lang="en-US" sz="2400" dirty="0" err="1">
                <a:solidFill>
                  <a:prstClr val="black"/>
                </a:solidFill>
                <a:latin typeface="Calibri"/>
              </a:rPr>
              <a:t>Pyroprocessing</a:t>
            </a:r>
            <a:r>
              <a:rPr lang="en-US" sz="2400" dirty="0">
                <a:solidFill>
                  <a:prstClr val="black"/>
                </a:solidFill>
                <a:latin typeface="Calibri"/>
              </a:rPr>
              <a:t> technology based on decades of work at Idaho and Argonne National Laboratories</a:t>
            </a:r>
          </a:p>
          <a:p>
            <a:pPr defTabSz="609630">
              <a:spcBef>
                <a:spcPts val="800"/>
              </a:spcBef>
              <a:spcAft>
                <a:spcPts val="800"/>
              </a:spcAft>
            </a:pPr>
            <a:r>
              <a:rPr lang="en-US" sz="2400" dirty="0">
                <a:solidFill>
                  <a:prstClr val="black"/>
                </a:solidFill>
                <a:latin typeface="Calibri"/>
              </a:rPr>
              <a:t>Initial feedstock is expected to be majority light water reactor oxide fuel, to be followed by advanced reactor metal fuel</a:t>
            </a:r>
          </a:p>
          <a:p>
            <a:pPr defTabSz="609630">
              <a:spcBef>
                <a:spcPts val="800"/>
              </a:spcBef>
              <a:spcAft>
                <a:spcPts val="800"/>
              </a:spcAft>
            </a:pPr>
            <a:r>
              <a:rPr lang="en-US" sz="2400" dirty="0" err="1">
                <a:solidFill>
                  <a:prstClr val="black"/>
                </a:solidFill>
                <a:latin typeface="Calibri"/>
              </a:rPr>
              <a:t>Oklo</a:t>
            </a:r>
            <a:r>
              <a:rPr lang="en-US" sz="2400" dirty="0">
                <a:solidFill>
                  <a:prstClr val="black"/>
                </a:solidFill>
                <a:latin typeface="Calibri"/>
              </a:rPr>
              <a:t> will only deploy reprocessing technology in the U.S. in </a:t>
            </a:r>
            <a:br>
              <a:rPr lang="en-US" sz="2400" dirty="0">
                <a:solidFill>
                  <a:prstClr val="black"/>
                </a:solidFill>
                <a:latin typeface="Calibri"/>
              </a:rPr>
            </a:br>
            <a:r>
              <a:rPr lang="en-US" sz="2400" dirty="0">
                <a:solidFill>
                  <a:prstClr val="black"/>
                </a:solidFill>
                <a:latin typeface="Calibri"/>
              </a:rPr>
              <a:t>Oak Ridge, Tennessee </a:t>
            </a:r>
          </a:p>
        </p:txBody>
      </p:sp>
      <p:sp>
        <p:nvSpPr>
          <p:cNvPr id="7" name="TextBox 4">
            <a:extLst>
              <a:ext uri="{FF2B5EF4-FFF2-40B4-BE49-F238E27FC236}">
                <a16:creationId xmlns:a16="http://schemas.microsoft.com/office/drawing/2014/main" id="{0A2B954D-7AB3-6548-A45C-CF990FEDFD03}"/>
              </a:ext>
            </a:extLst>
          </p:cNvPr>
          <p:cNvSpPr txBox="1"/>
          <p:nvPr/>
        </p:nvSpPr>
        <p:spPr>
          <a:xfrm>
            <a:off x="508000" y="482600"/>
            <a:ext cx="6908800" cy="628377"/>
          </a:xfrm>
          <a:prstGeom prst="rect">
            <a:avLst/>
          </a:prstGeom>
        </p:spPr>
        <p:txBody>
          <a:bodyPr wrap="square" lIns="0" tIns="0" rIns="0" bIns="0" rtlCol="0" anchor="t">
            <a:spAutoFit/>
          </a:bodyPr>
          <a:lstStyle/>
          <a:p>
            <a:pPr defTabSz="609630">
              <a:lnSpc>
                <a:spcPts val="4928"/>
              </a:lnSpc>
            </a:pPr>
            <a:r>
              <a:rPr lang="en-US" sz="4400" b="1" spc="440" dirty="0">
                <a:solidFill>
                  <a:srgbClr val="191919"/>
                </a:solidFill>
                <a:effectLst>
                  <a:outerShdw blurRad="50800" dist="38100" dir="2700000" algn="tl" rotWithShape="0">
                    <a:prstClr val="black">
                      <a:alpha val="40000"/>
                    </a:prstClr>
                  </a:outerShdw>
                </a:effectLst>
                <a:latin typeface="Century Gothic" panose="020B0502020202020204" pitchFamily="34" charset="0"/>
              </a:rPr>
              <a:t>Recycling</a:t>
            </a:r>
          </a:p>
        </p:txBody>
      </p:sp>
      <p:pic>
        <p:nvPicPr>
          <p:cNvPr id="1026" name="Picture 2">
            <a:extLst>
              <a:ext uri="{FF2B5EF4-FFF2-40B4-BE49-F238E27FC236}">
                <a16:creationId xmlns:a16="http://schemas.microsoft.com/office/drawing/2014/main" id="{82D45A27-F41A-6842-B1B8-E7F2F19F496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737600" y="1295400"/>
            <a:ext cx="3255818" cy="4883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395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hite background&#10;&#10;AI-generated content may be incorrect.">
            <a:extLst>
              <a:ext uri="{FF2B5EF4-FFF2-40B4-BE49-F238E27FC236}">
                <a16:creationId xmlns:a16="http://schemas.microsoft.com/office/drawing/2014/main" id="{05793AB4-0437-078E-B8A1-0E5B84D89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46" y="3977706"/>
            <a:ext cx="4151318" cy="2137160"/>
          </a:xfrm>
          <a:prstGeom prst="rect">
            <a:avLst/>
          </a:prstGeom>
        </p:spPr>
      </p:pic>
      <p:pic>
        <p:nvPicPr>
          <p:cNvPr id="3" name="Picture 2" descr="A screenshot of a social media post&#10;&#10;Description automatically generated">
            <a:extLst>
              <a:ext uri="{FF2B5EF4-FFF2-40B4-BE49-F238E27FC236}">
                <a16:creationId xmlns:a16="http://schemas.microsoft.com/office/drawing/2014/main" id="{A50FF042-4560-CC2E-EDB3-1C4C151462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6437" y="1430210"/>
            <a:ext cx="4461164" cy="1897443"/>
          </a:xfrm>
          <a:prstGeom prst="rect">
            <a:avLst/>
          </a:prstGeom>
        </p:spPr>
      </p:pic>
      <p:sp>
        <p:nvSpPr>
          <p:cNvPr id="10" name="TextBox 9">
            <a:extLst>
              <a:ext uri="{FF2B5EF4-FFF2-40B4-BE49-F238E27FC236}">
                <a16:creationId xmlns:a16="http://schemas.microsoft.com/office/drawing/2014/main" id="{482B6E1A-94C7-397D-F9D2-D3C2ECD4A2DA}"/>
              </a:ext>
            </a:extLst>
          </p:cNvPr>
          <p:cNvSpPr txBox="1"/>
          <p:nvPr/>
        </p:nvSpPr>
        <p:spPr>
          <a:xfrm>
            <a:off x="2961875" y="1390373"/>
            <a:ext cx="2778525" cy="338554"/>
          </a:xfrm>
          <a:prstGeom prst="rect">
            <a:avLst/>
          </a:prstGeom>
          <a:noFill/>
        </p:spPr>
        <p:txBody>
          <a:bodyPr wrap="square" rtlCol="0">
            <a:spAutoFit/>
          </a:bodyPr>
          <a:lstStyle/>
          <a:p>
            <a:pPr defTabSz="609630"/>
            <a:r>
              <a:rPr lang="en-US" sz="1600" dirty="0">
                <a:solidFill>
                  <a:prstClr val="black"/>
                </a:solidFill>
                <a:latin typeface="Aptos" panose="020B0004020202020204" pitchFamily="34" charset="0"/>
              </a:rPr>
              <a:t>Data Center Dynamics article</a:t>
            </a:r>
          </a:p>
        </p:txBody>
      </p:sp>
      <p:sp>
        <p:nvSpPr>
          <p:cNvPr id="8" name="TextBox 4">
            <a:extLst>
              <a:ext uri="{FF2B5EF4-FFF2-40B4-BE49-F238E27FC236}">
                <a16:creationId xmlns:a16="http://schemas.microsoft.com/office/drawing/2014/main" id="{6952D87A-0B7C-FCEA-7DFA-54290D36772A}"/>
              </a:ext>
            </a:extLst>
          </p:cNvPr>
          <p:cNvSpPr txBox="1"/>
          <p:nvPr/>
        </p:nvSpPr>
        <p:spPr>
          <a:xfrm>
            <a:off x="466436" y="613847"/>
            <a:ext cx="11277601" cy="628377"/>
          </a:xfrm>
          <a:prstGeom prst="rect">
            <a:avLst/>
          </a:prstGeom>
        </p:spPr>
        <p:txBody>
          <a:bodyPr wrap="square" lIns="0" tIns="0" rIns="0" bIns="0" rtlCol="0" anchor="t">
            <a:spAutoFit/>
          </a:bodyPr>
          <a:lstStyle/>
          <a:p>
            <a:pPr defTabSz="609630">
              <a:lnSpc>
                <a:spcPts val="4928"/>
              </a:lnSpc>
            </a:pPr>
            <a:r>
              <a:rPr lang="en-US" sz="4400" b="1" spc="440" dirty="0" err="1">
                <a:solidFill>
                  <a:srgbClr val="191919"/>
                </a:solidFill>
                <a:effectLst>
                  <a:outerShdw blurRad="50800" dist="38100" dir="2700000" algn="tl" rotWithShape="0">
                    <a:prstClr val="black">
                      <a:alpha val="40000"/>
                    </a:prstClr>
                  </a:outerShdw>
                </a:effectLst>
                <a:latin typeface="Century Gothic" panose="020B0502020202020204" pitchFamily="34" charset="0"/>
              </a:rPr>
              <a:t>Oklo’s</a:t>
            </a:r>
            <a:r>
              <a:rPr lang="en-US" sz="4400" b="1" spc="440" dirty="0">
                <a:solidFill>
                  <a:srgbClr val="191919"/>
                </a:solidFill>
                <a:effectLst>
                  <a:outerShdw blurRad="50800" dist="38100" dir="2700000" algn="tl" rotWithShape="0">
                    <a:prstClr val="black">
                      <a:alpha val="40000"/>
                    </a:prstClr>
                  </a:outerShdw>
                </a:effectLst>
                <a:latin typeface="Century Gothic" panose="020B0502020202020204" pitchFamily="34" charset="0"/>
              </a:rPr>
              <a:t> Customers and Partnerships</a:t>
            </a:r>
          </a:p>
        </p:txBody>
      </p:sp>
      <p:sp>
        <p:nvSpPr>
          <p:cNvPr id="11" name="TextBox 10">
            <a:extLst>
              <a:ext uri="{FF2B5EF4-FFF2-40B4-BE49-F238E27FC236}">
                <a16:creationId xmlns:a16="http://schemas.microsoft.com/office/drawing/2014/main" id="{93B6FCFE-AA86-71DB-42A3-E2CDB045EADD}"/>
              </a:ext>
            </a:extLst>
          </p:cNvPr>
          <p:cNvSpPr txBox="1"/>
          <p:nvPr/>
        </p:nvSpPr>
        <p:spPr>
          <a:xfrm>
            <a:off x="4368801" y="6425138"/>
            <a:ext cx="2738787" cy="379656"/>
          </a:xfrm>
          <a:prstGeom prst="rect">
            <a:avLst/>
          </a:prstGeom>
          <a:noFill/>
        </p:spPr>
        <p:txBody>
          <a:bodyPr wrap="square" rtlCol="0">
            <a:spAutoFit/>
          </a:bodyPr>
          <a:lstStyle/>
          <a:p>
            <a:pPr defTabSz="609630"/>
            <a:r>
              <a:rPr lang="en-US" sz="1867" dirty="0" err="1">
                <a:solidFill>
                  <a:prstClr val="black"/>
                </a:solidFill>
                <a:latin typeface="Aptos" panose="020B0004020202020204" pitchFamily="34" charset="0"/>
              </a:rPr>
              <a:t>Oklo</a:t>
            </a:r>
            <a:r>
              <a:rPr lang="en-US" sz="1867" dirty="0">
                <a:solidFill>
                  <a:prstClr val="black"/>
                </a:solidFill>
                <a:latin typeface="Aptos" panose="020B0004020202020204" pitchFamily="34" charset="0"/>
              </a:rPr>
              <a:t> press releases</a:t>
            </a:r>
            <a:endParaRPr lang="en-US" sz="2133" dirty="0">
              <a:solidFill>
                <a:prstClr val="black"/>
              </a:solidFill>
              <a:latin typeface="Aptos" panose="020B0004020202020204" pitchFamily="34" charset="0"/>
            </a:endParaRPr>
          </a:p>
        </p:txBody>
      </p:sp>
      <p:pic>
        <p:nvPicPr>
          <p:cNvPr id="9" name="Picture 8" descr="A close-up of a white background&#10;&#10;AI-generated content may be incorrect.">
            <a:extLst>
              <a:ext uri="{FF2B5EF4-FFF2-40B4-BE49-F238E27FC236}">
                <a16:creationId xmlns:a16="http://schemas.microsoft.com/office/drawing/2014/main" id="{FD7897BE-CDD4-46FF-D8A6-D93371658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55809"/>
            <a:ext cx="4131733" cy="2387600"/>
          </a:xfrm>
          <a:prstGeom prst="rect">
            <a:avLst/>
          </a:prstGeom>
        </p:spPr>
      </p:pic>
      <p:pic>
        <p:nvPicPr>
          <p:cNvPr id="14" name="Picture 13" descr="A close-up of black text&#10;&#10;AI-generated content may be incorrect.">
            <a:extLst>
              <a:ext uri="{FF2B5EF4-FFF2-40B4-BE49-F238E27FC236}">
                <a16:creationId xmlns:a16="http://schemas.microsoft.com/office/drawing/2014/main" id="{F81F8367-3658-6FFF-3021-B863DA3D0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263" y="4101815"/>
            <a:ext cx="3546764" cy="1940683"/>
          </a:xfrm>
          <a:prstGeom prst="rect">
            <a:avLst/>
          </a:prstGeom>
        </p:spPr>
      </p:pic>
      <p:pic>
        <p:nvPicPr>
          <p:cNvPr id="16" name="Picture 15" descr="A white background with black text&#10;&#10;AI-generated content may be incorrect.">
            <a:extLst>
              <a:ext uri="{FF2B5EF4-FFF2-40B4-BE49-F238E27FC236}">
                <a16:creationId xmlns:a16="http://schemas.microsoft.com/office/drawing/2014/main" id="{4702B8B6-9229-7E12-0F1E-3DFEB5A10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6028" y="3743409"/>
            <a:ext cx="3849645" cy="2600327"/>
          </a:xfrm>
          <a:prstGeom prst="rect">
            <a:avLst/>
          </a:prstGeom>
        </p:spPr>
      </p:pic>
    </p:spTree>
    <p:extLst>
      <p:ext uri="{BB962C8B-B14F-4D97-AF65-F5344CB8AC3E}">
        <p14:creationId xmlns:p14="http://schemas.microsoft.com/office/powerpoint/2010/main" val="1557383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triangular building with a glass roof&#10;&#10;Description automatically generated">
            <a:extLst>
              <a:ext uri="{FF2B5EF4-FFF2-40B4-BE49-F238E27FC236}">
                <a16:creationId xmlns:a16="http://schemas.microsoft.com/office/drawing/2014/main" id="{74BCABE2-C7EC-DD52-82D1-A138D4C298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55" y="0"/>
            <a:ext cx="12192000" cy="6858000"/>
          </a:xfrm>
          <a:prstGeom prst="rect">
            <a:avLst/>
          </a:prstGeom>
        </p:spPr>
      </p:pic>
      <p:sp>
        <p:nvSpPr>
          <p:cNvPr id="12" name="TextBox 11">
            <a:extLst>
              <a:ext uri="{FF2B5EF4-FFF2-40B4-BE49-F238E27FC236}">
                <a16:creationId xmlns:a16="http://schemas.microsoft.com/office/drawing/2014/main" id="{0160E01D-6CC0-29D4-A0AE-102B37805E34}"/>
              </a:ext>
            </a:extLst>
          </p:cNvPr>
          <p:cNvSpPr txBox="1"/>
          <p:nvPr/>
        </p:nvSpPr>
        <p:spPr>
          <a:xfrm>
            <a:off x="1471448" y="267303"/>
            <a:ext cx="9249104" cy="2318649"/>
          </a:xfrm>
          <a:prstGeom prst="rect">
            <a:avLst/>
          </a:prstGeom>
          <a:noFill/>
        </p:spPr>
        <p:txBody>
          <a:bodyPr wrap="square" rtlCol="0">
            <a:noAutofit/>
          </a:bodyPr>
          <a:lstStyle/>
          <a:p>
            <a:pPr algn="ctr" defTabSz="609630"/>
            <a:r>
              <a:rPr lang="en-US" sz="4400" kern="1400" dirty="0">
                <a:solidFill>
                  <a:prstClr val="white"/>
                </a:solidFill>
                <a:latin typeface="Avenir Medium" panose="02000503020000020003" pitchFamily="2" charset="0"/>
                <a:ea typeface="Inter" panose="02000503000000020004" pitchFamily="2" charset="0"/>
              </a:rPr>
              <a:t>Questions?</a:t>
            </a:r>
          </a:p>
          <a:p>
            <a:pPr algn="ctr" defTabSz="609630"/>
            <a:r>
              <a:rPr lang="en-US" sz="4400" kern="1400" dirty="0" err="1">
                <a:solidFill>
                  <a:prstClr val="white"/>
                </a:solidFill>
                <a:latin typeface="Avenir Medium" panose="02000503020000020003" pitchFamily="2" charset="0"/>
              </a:rPr>
              <a:t>everett@oklo.com</a:t>
            </a:r>
            <a:endParaRPr lang="en-US" sz="4400" kern="1400" dirty="0">
              <a:solidFill>
                <a:prstClr val="white"/>
              </a:solidFill>
              <a:latin typeface="Avenir Medium" panose="02000503020000020003" pitchFamily="2" charset="0"/>
            </a:endParaRPr>
          </a:p>
        </p:txBody>
      </p:sp>
      <p:sp>
        <p:nvSpPr>
          <p:cNvPr id="2" name="TextBox 2">
            <a:extLst>
              <a:ext uri="{FF2B5EF4-FFF2-40B4-BE49-F238E27FC236}">
                <a16:creationId xmlns:a16="http://schemas.microsoft.com/office/drawing/2014/main" id="{5A15E6AA-3D17-1C3D-7D99-9DF6586661B2}"/>
              </a:ext>
            </a:extLst>
          </p:cNvPr>
          <p:cNvSpPr txBox="1"/>
          <p:nvPr/>
        </p:nvSpPr>
        <p:spPr>
          <a:xfrm>
            <a:off x="1016000" y="5863319"/>
            <a:ext cx="10160000" cy="720967"/>
          </a:xfrm>
          <a:prstGeom prst="rect">
            <a:avLst/>
          </a:prstGeom>
        </p:spPr>
        <p:txBody>
          <a:bodyPr lIns="0" tIns="0" rIns="0" bIns="0" rtlCol="0" anchor="t">
            <a:spAutoFit/>
          </a:bodyPr>
          <a:lstStyle/>
          <a:p>
            <a:pPr algn="ctr" defTabSz="609630">
              <a:lnSpc>
                <a:spcPts val="6244"/>
              </a:lnSpc>
            </a:pPr>
            <a:r>
              <a:rPr lang="en-US" sz="4460" b="1" spc="642" dirty="0">
                <a:solidFill>
                  <a:srgbClr val="FFFFFF"/>
                </a:solidFill>
                <a:effectLst>
                  <a:outerShdw blurRad="50800" dist="38100" dir="2700000" algn="tl" rotWithShape="0">
                    <a:prstClr val="black">
                      <a:alpha val="40000"/>
                    </a:prstClr>
                  </a:outerShdw>
                </a:effectLst>
                <a:latin typeface="Century Gothic" panose="020B0502020202020204" pitchFamily="34" charset="0"/>
              </a:rPr>
              <a:t>The Aurora Powerhouse</a:t>
            </a:r>
          </a:p>
        </p:txBody>
      </p:sp>
    </p:spTree>
    <p:extLst>
      <p:ext uri="{BB962C8B-B14F-4D97-AF65-F5344CB8AC3E}">
        <p14:creationId xmlns:p14="http://schemas.microsoft.com/office/powerpoint/2010/main" val="3668846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09090A"/>
          </a:solidFill>
        </p:spPr>
        <p:txBody>
          <a:bodyPr wrap="square" lIns="0" tIns="0" rIns="0" bIns="0" rtlCol="0"/>
          <a:lstStyle/>
          <a:p>
            <a:endParaRPr sz="2400"/>
          </a:p>
        </p:txBody>
      </p:sp>
      <p:sp>
        <p:nvSpPr>
          <p:cNvPr id="3" name="object 3"/>
          <p:cNvSpPr/>
          <p:nvPr/>
        </p:nvSpPr>
        <p:spPr>
          <a:xfrm>
            <a:off x="435440" y="-168"/>
            <a:ext cx="0" cy="6858000"/>
          </a:xfrm>
          <a:custGeom>
            <a:avLst/>
            <a:gdLst/>
            <a:ahLst/>
            <a:cxnLst/>
            <a:rect l="l" t="t" r="r" b="b"/>
            <a:pathLst>
              <a:path h="5143500">
                <a:moveTo>
                  <a:pt x="0" y="5143424"/>
                </a:moveTo>
                <a:lnTo>
                  <a:pt x="0" y="0"/>
                </a:lnTo>
              </a:path>
            </a:pathLst>
          </a:custGeom>
          <a:ln w="5291">
            <a:solidFill>
              <a:srgbClr val="D2D2D2"/>
            </a:solidFill>
          </a:ln>
        </p:spPr>
        <p:txBody>
          <a:bodyPr wrap="square" lIns="0" tIns="0" rIns="0" bIns="0" rtlCol="0"/>
          <a:lstStyle/>
          <a:p>
            <a:endParaRPr sz="2400"/>
          </a:p>
        </p:txBody>
      </p:sp>
      <p:pic>
        <p:nvPicPr>
          <p:cNvPr id="4" name="object 4"/>
          <p:cNvPicPr/>
          <p:nvPr/>
        </p:nvPicPr>
        <p:blipFill>
          <a:blip r:embed="rId2" cstate="print"/>
          <a:stretch>
            <a:fillRect/>
          </a:stretch>
        </p:blipFill>
        <p:spPr>
          <a:xfrm>
            <a:off x="89739" y="302644"/>
            <a:ext cx="257347" cy="150201"/>
          </a:xfrm>
          <a:prstGeom prst="rect">
            <a:avLst/>
          </a:prstGeom>
        </p:spPr>
      </p:pic>
      <p:sp>
        <p:nvSpPr>
          <p:cNvPr id="5" name="object 5"/>
          <p:cNvSpPr/>
          <p:nvPr/>
        </p:nvSpPr>
        <p:spPr>
          <a:xfrm>
            <a:off x="-263" y="4975352"/>
            <a:ext cx="430953" cy="0"/>
          </a:xfrm>
          <a:custGeom>
            <a:avLst/>
            <a:gdLst/>
            <a:ahLst/>
            <a:cxnLst/>
            <a:rect l="l" t="t" r="r" b="b"/>
            <a:pathLst>
              <a:path w="323215">
                <a:moveTo>
                  <a:pt x="0" y="0"/>
                </a:moveTo>
                <a:lnTo>
                  <a:pt x="322867" y="0"/>
                </a:lnTo>
              </a:path>
            </a:pathLst>
          </a:custGeom>
          <a:ln w="5291">
            <a:solidFill>
              <a:srgbClr val="D2D2D2"/>
            </a:solidFill>
          </a:ln>
        </p:spPr>
        <p:txBody>
          <a:bodyPr wrap="square" lIns="0" tIns="0" rIns="0" bIns="0" rtlCol="0"/>
          <a:lstStyle/>
          <a:p>
            <a:endParaRPr sz="2400"/>
          </a:p>
        </p:txBody>
      </p:sp>
      <p:grpSp>
        <p:nvGrpSpPr>
          <p:cNvPr id="6" name="object 6"/>
          <p:cNvGrpSpPr/>
          <p:nvPr/>
        </p:nvGrpSpPr>
        <p:grpSpPr>
          <a:xfrm>
            <a:off x="-264" y="25"/>
            <a:ext cx="12192847" cy="6855460"/>
            <a:chOff x="-198" y="18"/>
            <a:chExt cx="9144635" cy="5141595"/>
          </a:xfrm>
        </p:grpSpPr>
        <p:pic>
          <p:nvPicPr>
            <p:cNvPr id="7" name="object 7"/>
            <p:cNvPicPr/>
            <p:nvPr/>
          </p:nvPicPr>
          <p:blipFill>
            <a:blip r:embed="rId3" cstate="print"/>
            <a:stretch>
              <a:fillRect/>
            </a:stretch>
          </p:blipFill>
          <p:spPr>
            <a:xfrm>
              <a:off x="159778" y="565912"/>
              <a:ext cx="55402" cy="499110"/>
            </a:xfrm>
            <a:prstGeom prst="rect">
              <a:avLst/>
            </a:prstGeom>
          </p:spPr>
        </p:pic>
        <p:pic>
          <p:nvPicPr>
            <p:cNvPr id="8" name="object 8" descr="https://pitch-assets-ccb95893-de3f-4266-973c-20049231b248.s3.eu-west-1.amazonaws.com/41a566e0-6271-42da-a5c7-dfcd70b538c3?pitch-bytes=21722422&amp;pitch-content-type=image%2Fpng"/>
            <p:cNvPicPr/>
            <p:nvPr/>
          </p:nvPicPr>
          <p:blipFill>
            <a:blip r:embed="rId4" cstate="print"/>
            <a:stretch>
              <a:fillRect/>
            </a:stretch>
          </p:blipFill>
          <p:spPr>
            <a:xfrm>
              <a:off x="0" y="18"/>
              <a:ext cx="9144000" cy="5141341"/>
            </a:xfrm>
            <a:prstGeom prst="rect">
              <a:avLst/>
            </a:prstGeom>
          </p:spPr>
        </p:pic>
        <p:sp>
          <p:nvSpPr>
            <p:cNvPr id="9" name="object 9"/>
            <p:cNvSpPr/>
            <p:nvPr/>
          </p:nvSpPr>
          <p:spPr>
            <a:xfrm>
              <a:off x="-198" y="3731513"/>
              <a:ext cx="323215" cy="0"/>
            </a:xfrm>
            <a:custGeom>
              <a:avLst/>
              <a:gdLst/>
              <a:ahLst/>
              <a:cxnLst/>
              <a:rect l="l" t="t" r="r" b="b"/>
              <a:pathLst>
                <a:path w="323215">
                  <a:moveTo>
                    <a:pt x="0" y="0"/>
                  </a:moveTo>
                  <a:lnTo>
                    <a:pt x="322867" y="0"/>
                  </a:lnTo>
                </a:path>
              </a:pathLst>
            </a:custGeom>
            <a:ln w="5291">
              <a:solidFill>
                <a:srgbClr val="444444"/>
              </a:solidFill>
            </a:ln>
          </p:spPr>
          <p:txBody>
            <a:bodyPr wrap="square" lIns="0" tIns="0" rIns="0" bIns="0" rtlCol="0"/>
            <a:lstStyle/>
            <a:p>
              <a:endParaRPr sz="2400"/>
            </a:p>
          </p:txBody>
        </p:sp>
        <p:pic>
          <p:nvPicPr>
            <p:cNvPr id="10" name="object 10" descr="https://pitch-assets-ccb95893-de3f-4266-973c-20049231b248.s3.eu-west-1.amazonaws.com/ff005f76-574b-4034-bda2-4944b964f06c?pitch-bytes=9352&amp;pitch-content-type=image%2Fsvg%2Bxml"/>
            <p:cNvPicPr/>
            <p:nvPr/>
          </p:nvPicPr>
          <p:blipFill>
            <a:blip r:embed="rId5" cstate="print"/>
            <a:stretch>
              <a:fillRect/>
            </a:stretch>
          </p:blipFill>
          <p:spPr>
            <a:xfrm>
              <a:off x="1190244" y="1257300"/>
              <a:ext cx="2484247" cy="1795145"/>
            </a:xfrm>
            <a:prstGeom prst="rect">
              <a:avLst/>
            </a:prstGeom>
          </p:spPr>
        </p:pic>
        <p:sp>
          <p:nvSpPr>
            <p:cNvPr id="11" name="object 11"/>
            <p:cNvSpPr/>
            <p:nvPr/>
          </p:nvSpPr>
          <p:spPr>
            <a:xfrm>
              <a:off x="1610599" y="1627550"/>
              <a:ext cx="1656714" cy="977900"/>
            </a:xfrm>
            <a:custGeom>
              <a:avLst/>
              <a:gdLst/>
              <a:ahLst/>
              <a:cxnLst/>
              <a:rect l="l" t="t" r="r" b="b"/>
              <a:pathLst>
                <a:path w="1656714" h="977900">
                  <a:moveTo>
                    <a:pt x="875260" y="0"/>
                  </a:moveTo>
                  <a:lnTo>
                    <a:pt x="0" y="976530"/>
                  </a:lnTo>
                  <a:lnTo>
                    <a:pt x="64592" y="977703"/>
                  </a:lnTo>
                  <a:lnTo>
                    <a:pt x="243851" y="973446"/>
                  </a:lnTo>
                  <a:lnTo>
                    <a:pt x="403395" y="957795"/>
                  </a:lnTo>
                  <a:lnTo>
                    <a:pt x="500114" y="941201"/>
                  </a:lnTo>
                  <a:lnTo>
                    <a:pt x="590033" y="919798"/>
                  </a:lnTo>
                  <a:lnTo>
                    <a:pt x="673937" y="893688"/>
                  </a:lnTo>
                  <a:lnTo>
                    <a:pt x="752611" y="862972"/>
                  </a:lnTo>
                  <a:lnTo>
                    <a:pt x="862534" y="808488"/>
                  </a:lnTo>
                  <a:lnTo>
                    <a:pt x="965104" y="744217"/>
                  </a:lnTo>
                  <a:lnTo>
                    <a:pt x="1062973" y="670503"/>
                  </a:lnTo>
                  <a:lnTo>
                    <a:pt x="1190728" y="558124"/>
                  </a:lnTo>
                  <a:lnTo>
                    <a:pt x="1656617" y="91053"/>
                  </a:lnTo>
                  <a:lnTo>
                    <a:pt x="1535037" y="182029"/>
                  </a:lnTo>
                  <a:lnTo>
                    <a:pt x="1264222" y="371643"/>
                  </a:lnTo>
                  <a:lnTo>
                    <a:pt x="1081723" y="485121"/>
                  </a:lnTo>
                  <a:lnTo>
                    <a:pt x="929654" y="565356"/>
                  </a:lnTo>
                  <a:lnTo>
                    <a:pt x="835613" y="604121"/>
                  </a:lnTo>
                  <a:lnTo>
                    <a:pt x="758756" y="624848"/>
                  </a:lnTo>
                  <a:lnTo>
                    <a:pt x="717079" y="628785"/>
                  </a:lnTo>
                  <a:lnTo>
                    <a:pt x="683060" y="624914"/>
                  </a:lnTo>
                  <a:lnTo>
                    <a:pt x="656708" y="613319"/>
                  </a:lnTo>
                  <a:lnTo>
                    <a:pt x="638031" y="594085"/>
                  </a:lnTo>
                  <a:lnTo>
                    <a:pt x="627038" y="567295"/>
                  </a:lnTo>
                  <a:lnTo>
                    <a:pt x="623736" y="533033"/>
                  </a:lnTo>
                  <a:lnTo>
                    <a:pt x="628136" y="491382"/>
                  </a:lnTo>
                  <a:lnTo>
                    <a:pt x="649193" y="415237"/>
                  </a:lnTo>
                  <a:lnTo>
                    <a:pt x="687623" y="322939"/>
                  </a:lnTo>
                  <a:lnTo>
                    <a:pt x="765939" y="175240"/>
                  </a:lnTo>
                  <a:lnTo>
                    <a:pt x="875260" y="0"/>
                  </a:lnTo>
                  <a:close/>
                </a:path>
              </a:pathLst>
            </a:custGeom>
            <a:solidFill>
              <a:srgbClr val="E60040"/>
            </a:solidFill>
          </p:spPr>
          <p:txBody>
            <a:bodyPr wrap="square" lIns="0" tIns="0" rIns="0" bIns="0" rtlCol="0"/>
            <a:lstStyle/>
            <a:p>
              <a:endParaRPr sz="2400"/>
            </a:p>
          </p:txBody>
        </p:sp>
        <p:sp>
          <p:nvSpPr>
            <p:cNvPr id="12" name="object 12"/>
            <p:cNvSpPr/>
            <p:nvPr/>
          </p:nvSpPr>
          <p:spPr>
            <a:xfrm>
              <a:off x="2573557" y="1859605"/>
              <a:ext cx="563880" cy="749300"/>
            </a:xfrm>
            <a:custGeom>
              <a:avLst/>
              <a:gdLst/>
              <a:ahLst/>
              <a:cxnLst/>
              <a:rect l="l" t="t" r="r" b="b"/>
              <a:pathLst>
                <a:path w="563880" h="749300">
                  <a:moveTo>
                    <a:pt x="0" y="0"/>
                  </a:moveTo>
                  <a:lnTo>
                    <a:pt x="35908" y="234508"/>
                  </a:lnTo>
                  <a:lnTo>
                    <a:pt x="60633" y="220888"/>
                  </a:lnTo>
                  <a:lnTo>
                    <a:pt x="85237" y="206939"/>
                  </a:lnTo>
                  <a:lnTo>
                    <a:pt x="109713" y="192700"/>
                  </a:lnTo>
                  <a:lnTo>
                    <a:pt x="134051" y="178213"/>
                  </a:lnTo>
                  <a:lnTo>
                    <a:pt x="0" y="0"/>
                  </a:lnTo>
                  <a:close/>
                </a:path>
                <a:path w="563880" h="749300">
                  <a:moveTo>
                    <a:pt x="272550" y="362317"/>
                  </a:moveTo>
                  <a:lnTo>
                    <a:pt x="235563" y="396646"/>
                  </a:lnTo>
                  <a:lnTo>
                    <a:pt x="197955" y="430298"/>
                  </a:lnTo>
                  <a:lnTo>
                    <a:pt x="159643" y="463137"/>
                  </a:lnTo>
                  <a:lnTo>
                    <a:pt x="120545" y="495029"/>
                  </a:lnTo>
                  <a:lnTo>
                    <a:pt x="80577" y="525839"/>
                  </a:lnTo>
                  <a:lnTo>
                    <a:pt x="114739" y="749032"/>
                  </a:lnTo>
                  <a:lnTo>
                    <a:pt x="563369" y="749032"/>
                  </a:lnTo>
                  <a:lnTo>
                    <a:pt x="272550" y="362317"/>
                  </a:lnTo>
                  <a:close/>
                </a:path>
              </a:pathLst>
            </a:custGeom>
            <a:solidFill>
              <a:srgbClr val="FFFFFF"/>
            </a:solidFill>
          </p:spPr>
          <p:txBody>
            <a:bodyPr wrap="square" lIns="0" tIns="0" rIns="0" bIns="0" rtlCol="0"/>
            <a:lstStyle/>
            <a:p>
              <a:endParaRPr sz="2400"/>
            </a:p>
          </p:txBody>
        </p:sp>
        <p:pic>
          <p:nvPicPr>
            <p:cNvPr id="13" name="object 13" descr="https://pitch-assets-ccb95893-de3f-4266-973c-20049231b248.s3.eu-west-1.amazonaws.com/ff005f76-574b-4034-bda2-4944b964f06c?pitch-bytes=9352&amp;pitch-content-type=image%2Fsvg%2Bxml"/>
            <p:cNvPicPr/>
            <p:nvPr/>
          </p:nvPicPr>
          <p:blipFill>
            <a:blip r:embed="rId6" cstate="print"/>
            <a:stretch>
              <a:fillRect/>
            </a:stretch>
          </p:blipFill>
          <p:spPr>
            <a:xfrm>
              <a:off x="3058667" y="1653552"/>
              <a:ext cx="4866132" cy="1218044"/>
            </a:xfrm>
            <a:prstGeom prst="rect">
              <a:avLst/>
            </a:prstGeom>
          </p:spPr>
        </p:pic>
        <p:sp>
          <p:nvSpPr>
            <p:cNvPr id="14" name="object 14"/>
            <p:cNvSpPr/>
            <p:nvPr/>
          </p:nvSpPr>
          <p:spPr>
            <a:xfrm>
              <a:off x="3508338" y="2090326"/>
              <a:ext cx="4030345" cy="286385"/>
            </a:xfrm>
            <a:custGeom>
              <a:avLst/>
              <a:gdLst/>
              <a:ahLst/>
              <a:cxnLst/>
              <a:rect l="l" t="t" r="r" b="b"/>
              <a:pathLst>
                <a:path w="4030345" h="286385">
                  <a:moveTo>
                    <a:pt x="3818992" y="205783"/>
                  </a:moveTo>
                  <a:lnTo>
                    <a:pt x="3796904" y="253948"/>
                  </a:lnTo>
                  <a:lnTo>
                    <a:pt x="3807062" y="260735"/>
                  </a:lnTo>
                  <a:lnTo>
                    <a:pt x="3818731" y="266851"/>
                  </a:lnTo>
                  <a:lnTo>
                    <a:pt x="3862216" y="280960"/>
                  </a:lnTo>
                  <a:lnTo>
                    <a:pt x="3911074" y="285973"/>
                  </a:lnTo>
                  <a:lnTo>
                    <a:pt x="3930329" y="285231"/>
                  </a:lnTo>
                  <a:lnTo>
                    <a:pt x="3977487" y="274134"/>
                  </a:lnTo>
                  <a:lnTo>
                    <a:pt x="4009471" y="252126"/>
                  </a:lnTo>
                  <a:lnTo>
                    <a:pt x="4021730" y="234615"/>
                  </a:lnTo>
                  <a:lnTo>
                    <a:pt x="3911522" y="234615"/>
                  </a:lnTo>
                  <a:lnTo>
                    <a:pt x="3898927" y="234111"/>
                  </a:lnTo>
                  <a:lnTo>
                    <a:pt x="3849696" y="222186"/>
                  </a:lnTo>
                  <a:lnTo>
                    <a:pt x="3828368" y="211820"/>
                  </a:lnTo>
                  <a:lnTo>
                    <a:pt x="3818992" y="205783"/>
                  </a:lnTo>
                  <a:close/>
                </a:path>
                <a:path w="4030345" h="286385">
                  <a:moveTo>
                    <a:pt x="3920775" y="0"/>
                  </a:moveTo>
                  <a:lnTo>
                    <a:pt x="3868747" y="6582"/>
                  </a:lnTo>
                  <a:lnTo>
                    <a:pt x="3831882" y="25314"/>
                  </a:lnTo>
                  <a:lnTo>
                    <a:pt x="3805821" y="63448"/>
                  </a:lnTo>
                  <a:lnTo>
                    <a:pt x="3802575" y="86119"/>
                  </a:lnTo>
                  <a:lnTo>
                    <a:pt x="3803088" y="95785"/>
                  </a:lnTo>
                  <a:lnTo>
                    <a:pt x="3803135" y="96675"/>
                  </a:lnTo>
                  <a:lnTo>
                    <a:pt x="3821846" y="135288"/>
                  </a:lnTo>
                  <a:lnTo>
                    <a:pt x="3858214" y="156604"/>
                  </a:lnTo>
                  <a:lnTo>
                    <a:pt x="3910206" y="170742"/>
                  </a:lnTo>
                  <a:lnTo>
                    <a:pt x="3918350" y="172686"/>
                  </a:lnTo>
                  <a:lnTo>
                    <a:pt x="3956742" y="187384"/>
                  </a:lnTo>
                  <a:lnTo>
                    <a:pt x="3965547" y="210765"/>
                  </a:lnTo>
                  <a:lnTo>
                    <a:pt x="3963756" y="215919"/>
                  </a:lnTo>
                  <a:lnTo>
                    <a:pt x="3959876" y="220389"/>
                  </a:lnTo>
                  <a:lnTo>
                    <a:pt x="3956145" y="224861"/>
                  </a:lnTo>
                  <a:lnTo>
                    <a:pt x="3950325" y="228353"/>
                  </a:lnTo>
                  <a:lnTo>
                    <a:pt x="3942564" y="230865"/>
                  </a:lnTo>
                  <a:lnTo>
                    <a:pt x="3935850" y="232597"/>
                  </a:lnTo>
                  <a:lnTo>
                    <a:pt x="3935649" y="232597"/>
                  </a:lnTo>
                  <a:lnTo>
                    <a:pt x="3928890" y="233682"/>
                  </a:lnTo>
                  <a:lnTo>
                    <a:pt x="3920674" y="234382"/>
                  </a:lnTo>
                  <a:lnTo>
                    <a:pt x="3911522" y="234615"/>
                  </a:lnTo>
                  <a:lnTo>
                    <a:pt x="4021730" y="234615"/>
                  </a:lnTo>
                  <a:lnTo>
                    <a:pt x="4030169" y="200239"/>
                  </a:lnTo>
                  <a:lnTo>
                    <a:pt x="4029709" y="191733"/>
                  </a:lnTo>
                  <a:lnTo>
                    <a:pt x="4029607" y="189854"/>
                  </a:lnTo>
                  <a:lnTo>
                    <a:pt x="4010749" y="151457"/>
                  </a:lnTo>
                  <a:lnTo>
                    <a:pt x="3974380" y="130377"/>
                  </a:lnTo>
                  <a:lnTo>
                    <a:pt x="3922388" y="116525"/>
                  </a:lnTo>
                  <a:lnTo>
                    <a:pt x="3914245" y="114555"/>
                  </a:lnTo>
                  <a:lnTo>
                    <a:pt x="3875853" y="100119"/>
                  </a:lnTo>
                  <a:lnTo>
                    <a:pt x="3867048" y="76922"/>
                  </a:lnTo>
                  <a:lnTo>
                    <a:pt x="3868838" y="71545"/>
                  </a:lnTo>
                  <a:lnTo>
                    <a:pt x="3903201" y="52448"/>
                  </a:lnTo>
                  <a:lnTo>
                    <a:pt x="3910779" y="51689"/>
                  </a:lnTo>
                  <a:lnTo>
                    <a:pt x="3909475" y="51689"/>
                  </a:lnTo>
                  <a:lnTo>
                    <a:pt x="3920327" y="51360"/>
                  </a:lnTo>
                  <a:lnTo>
                    <a:pt x="4007023" y="51360"/>
                  </a:lnTo>
                  <a:lnTo>
                    <a:pt x="4018080" y="24490"/>
                  </a:lnTo>
                  <a:lnTo>
                    <a:pt x="3972860" y="6140"/>
                  </a:lnTo>
                  <a:lnTo>
                    <a:pt x="3933929" y="383"/>
                  </a:lnTo>
                  <a:lnTo>
                    <a:pt x="3920775" y="0"/>
                  </a:lnTo>
                  <a:close/>
                </a:path>
                <a:path w="4030345" h="286385">
                  <a:moveTo>
                    <a:pt x="4007023" y="51360"/>
                  </a:moveTo>
                  <a:lnTo>
                    <a:pt x="3920327" y="51360"/>
                  </a:lnTo>
                  <a:lnTo>
                    <a:pt x="3929785" y="51689"/>
                  </a:lnTo>
                  <a:lnTo>
                    <a:pt x="3939355" y="52682"/>
                  </a:lnTo>
                  <a:lnTo>
                    <a:pt x="3978405" y="63448"/>
                  </a:lnTo>
                  <a:lnTo>
                    <a:pt x="3998082" y="73088"/>
                  </a:lnTo>
                  <a:lnTo>
                    <a:pt x="4007023" y="51360"/>
                  </a:lnTo>
                  <a:close/>
                </a:path>
                <a:path w="4030345" h="286385">
                  <a:moveTo>
                    <a:pt x="3420814" y="4774"/>
                  </a:moveTo>
                  <a:lnTo>
                    <a:pt x="3208891" y="4774"/>
                  </a:lnTo>
                  <a:lnTo>
                    <a:pt x="3208891" y="281245"/>
                  </a:lnTo>
                  <a:lnTo>
                    <a:pt x="3426038" y="281245"/>
                  </a:lnTo>
                  <a:lnTo>
                    <a:pt x="3426038" y="229885"/>
                  </a:lnTo>
                  <a:lnTo>
                    <a:pt x="3273363" y="229885"/>
                  </a:lnTo>
                  <a:lnTo>
                    <a:pt x="3273363" y="165876"/>
                  </a:lnTo>
                  <a:lnTo>
                    <a:pt x="3268588" y="165876"/>
                  </a:lnTo>
                  <a:lnTo>
                    <a:pt x="3268588" y="116132"/>
                  </a:lnTo>
                  <a:lnTo>
                    <a:pt x="3273363" y="116132"/>
                  </a:lnTo>
                  <a:lnTo>
                    <a:pt x="3273363" y="56134"/>
                  </a:lnTo>
                  <a:lnTo>
                    <a:pt x="3420814" y="56134"/>
                  </a:lnTo>
                  <a:lnTo>
                    <a:pt x="3420814" y="4774"/>
                  </a:lnTo>
                  <a:close/>
                </a:path>
                <a:path w="4030345" h="286385">
                  <a:moveTo>
                    <a:pt x="3273363" y="116132"/>
                  </a:moveTo>
                  <a:lnTo>
                    <a:pt x="3268588" y="116132"/>
                  </a:lnTo>
                  <a:lnTo>
                    <a:pt x="3268588" y="165876"/>
                  </a:lnTo>
                  <a:lnTo>
                    <a:pt x="3273363" y="165876"/>
                  </a:lnTo>
                  <a:lnTo>
                    <a:pt x="3273363" y="116132"/>
                  </a:lnTo>
                  <a:close/>
                </a:path>
                <a:path w="4030345" h="286385">
                  <a:moveTo>
                    <a:pt x="3403502" y="116132"/>
                  </a:moveTo>
                  <a:lnTo>
                    <a:pt x="3273363" y="116132"/>
                  </a:lnTo>
                  <a:lnTo>
                    <a:pt x="3273363" y="165876"/>
                  </a:lnTo>
                  <a:lnTo>
                    <a:pt x="3403502" y="165876"/>
                  </a:lnTo>
                  <a:lnTo>
                    <a:pt x="3403502" y="116132"/>
                  </a:lnTo>
                  <a:close/>
                </a:path>
                <a:path w="4030345" h="286385">
                  <a:moveTo>
                    <a:pt x="2694454" y="4774"/>
                  </a:moveTo>
                  <a:lnTo>
                    <a:pt x="2573120" y="4774"/>
                  </a:lnTo>
                  <a:lnTo>
                    <a:pt x="2573121" y="281245"/>
                  </a:lnTo>
                  <a:lnTo>
                    <a:pt x="2638041" y="281245"/>
                  </a:lnTo>
                  <a:lnTo>
                    <a:pt x="2638041" y="204207"/>
                  </a:lnTo>
                  <a:lnTo>
                    <a:pt x="2609088" y="204207"/>
                  </a:lnTo>
                  <a:lnTo>
                    <a:pt x="2634475" y="179602"/>
                  </a:lnTo>
                  <a:lnTo>
                    <a:pt x="2609088" y="153271"/>
                  </a:lnTo>
                  <a:lnTo>
                    <a:pt x="2638041" y="153271"/>
                  </a:lnTo>
                  <a:lnTo>
                    <a:pt x="2638041" y="56898"/>
                  </a:lnTo>
                  <a:lnTo>
                    <a:pt x="2609088" y="56898"/>
                  </a:lnTo>
                  <a:lnTo>
                    <a:pt x="2638041" y="26487"/>
                  </a:lnTo>
                  <a:lnTo>
                    <a:pt x="2776464" y="26487"/>
                  </a:lnTo>
                  <a:lnTo>
                    <a:pt x="2772246" y="23507"/>
                  </a:lnTo>
                  <a:lnTo>
                    <a:pt x="2759374" y="16821"/>
                  </a:lnTo>
                  <a:lnTo>
                    <a:pt x="2745159" y="11548"/>
                  </a:lnTo>
                  <a:lnTo>
                    <a:pt x="2729600" y="7784"/>
                  </a:lnTo>
                  <a:lnTo>
                    <a:pt x="2712699" y="5526"/>
                  </a:lnTo>
                  <a:lnTo>
                    <a:pt x="2694454" y="4774"/>
                  </a:lnTo>
                  <a:close/>
                </a:path>
                <a:path w="4030345" h="286385">
                  <a:moveTo>
                    <a:pt x="2750569" y="180905"/>
                  </a:moveTo>
                  <a:lnTo>
                    <a:pt x="2681321" y="180905"/>
                  </a:lnTo>
                  <a:lnTo>
                    <a:pt x="2751465" y="281245"/>
                  </a:lnTo>
                  <a:lnTo>
                    <a:pt x="2821608" y="281245"/>
                  </a:lnTo>
                  <a:lnTo>
                    <a:pt x="2767066" y="204207"/>
                  </a:lnTo>
                  <a:lnTo>
                    <a:pt x="2694454" y="204207"/>
                  </a:lnTo>
                  <a:lnTo>
                    <a:pt x="2712699" y="203470"/>
                  </a:lnTo>
                  <a:lnTo>
                    <a:pt x="2729601" y="201255"/>
                  </a:lnTo>
                  <a:lnTo>
                    <a:pt x="2745159" y="197555"/>
                  </a:lnTo>
                  <a:lnTo>
                    <a:pt x="2758824" y="192565"/>
                  </a:lnTo>
                  <a:lnTo>
                    <a:pt x="2750569" y="180905"/>
                  </a:lnTo>
                  <a:close/>
                </a:path>
                <a:path w="4030345" h="286385">
                  <a:moveTo>
                    <a:pt x="2634475" y="179602"/>
                  </a:moveTo>
                  <a:lnTo>
                    <a:pt x="2609088" y="204207"/>
                  </a:lnTo>
                  <a:lnTo>
                    <a:pt x="2638041" y="204207"/>
                  </a:lnTo>
                  <a:lnTo>
                    <a:pt x="2638041" y="183300"/>
                  </a:lnTo>
                  <a:lnTo>
                    <a:pt x="2634475" y="179602"/>
                  </a:lnTo>
                  <a:close/>
                </a:path>
                <a:path w="4030345" h="286385">
                  <a:moveTo>
                    <a:pt x="2776464" y="26487"/>
                  </a:moveTo>
                  <a:lnTo>
                    <a:pt x="2638041" y="26487"/>
                  </a:lnTo>
                  <a:lnTo>
                    <a:pt x="2638041" y="56898"/>
                  </a:lnTo>
                  <a:lnTo>
                    <a:pt x="2690872" y="56898"/>
                  </a:lnTo>
                  <a:lnTo>
                    <a:pt x="2704943" y="57689"/>
                  </a:lnTo>
                  <a:lnTo>
                    <a:pt x="2742258" y="76511"/>
                  </a:lnTo>
                  <a:lnTo>
                    <a:pt x="2750569" y="105114"/>
                  </a:lnTo>
                  <a:lnTo>
                    <a:pt x="2749646" y="115754"/>
                  </a:lnTo>
                  <a:lnTo>
                    <a:pt x="2717139" y="150072"/>
                  </a:lnTo>
                  <a:lnTo>
                    <a:pt x="2690872" y="153271"/>
                  </a:lnTo>
                  <a:lnTo>
                    <a:pt x="2638041" y="153271"/>
                  </a:lnTo>
                  <a:lnTo>
                    <a:pt x="2638041" y="204207"/>
                  </a:lnTo>
                  <a:lnTo>
                    <a:pt x="2697610" y="204207"/>
                  </a:lnTo>
                  <a:lnTo>
                    <a:pt x="2681321" y="180905"/>
                  </a:lnTo>
                  <a:lnTo>
                    <a:pt x="2779274" y="180905"/>
                  </a:lnTo>
                  <a:lnTo>
                    <a:pt x="2807925" y="146532"/>
                  </a:lnTo>
                  <a:lnTo>
                    <a:pt x="2816235" y="105114"/>
                  </a:lnTo>
                  <a:lnTo>
                    <a:pt x="2815312" y="90061"/>
                  </a:lnTo>
                  <a:lnTo>
                    <a:pt x="2812626" y="76511"/>
                  </a:lnTo>
                  <a:lnTo>
                    <a:pt x="2812542" y="76088"/>
                  </a:lnTo>
                  <a:lnTo>
                    <a:pt x="2807925" y="63200"/>
                  </a:lnTo>
                  <a:lnTo>
                    <a:pt x="2801460" y="51404"/>
                  </a:lnTo>
                  <a:lnTo>
                    <a:pt x="2793289" y="40792"/>
                  </a:lnTo>
                  <a:lnTo>
                    <a:pt x="2783551" y="31495"/>
                  </a:lnTo>
                  <a:lnTo>
                    <a:pt x="2776464" y="26487"/>
                  </a:lnTo>
                  <a:close/>
                </a:path>
                <a:path w="4030345" h="286385">
                  <a:moveTo>
                    <a:pt x="2758824" y="192565"/>
                  </a:moveTo>
                  <a:lnTo>
                    <a:pt x="2745159" y="197555"/>
                  </a:lnTo>
                  <a:lnTo>
                    <a:pt x="2729601" y="201255"/>
                  </a:lnTo>
                  <a:lnTo>
                    <a:pt x="2712699" y="203470"/>
                  </a:lnTo>
                  <a:lnTo>
                    <a:pt x="2694454" y="204207"/>
                  </a:lnTo>
                  <a:lnTo>
                    <a:pt x="2767066" y="204207"/>
                  </a:lnTo>
                  <a:lnTo>
                    <a:pt x="2758824" y="192565"/>
                  </a:lnTo>
                  <a:close/>
                </a:path>
                <a:path w="4030345" h="286385">
                  <a:moveTo>
                    <a:pt x="2779274" y="180905"/>
                  </a:moveTo>
                  <a:lnTo>
                    <a:pt x="2750569" y="180905"/>
                  </a:lnTo>
                  <a:lnTo>
                    <a:pt x="2758824" y="192565"/>
                  </a:lnTo>
                  <a:lnTo>
                    <a:pt x="2759374" y="192364"/>
                  </a:lnTo>
                  <a:lnTo>
                    <a:pt x="2772246" y="185802"/>
                  </a:lnTo>
                  <a:lnTo>
                    <a:pt x="2779274" y="180905"/>
                  </a:lnTo>
                  <a:close/>
                </a:path>
                <a:path w="4030345" h="286385">
                  <a:moveTo>
                    <a:pt x="2638041" y="176145"/>
                  </a:moveTo>
                  <a:lnTo>
                    <a:pt x="2634475" y="179602"/>
                  </a:lnTo>
                  <a:lnTo>
                    <a:pt x="2638041" y="183300"/>
                  </a:lnTo>
                  <a:lnTo>
                    <a:pt x="2638041" y="176145"/>
                  </a:lnTo>
                  <a:close/>
                </a:path>
                <a:path w="4030345" h="286385">
                  <a:moveTo>
                    <a:pt x="2638041" y="153271"/>
                  </a:moveTo>
                  <a:lnTo>
                    <a:pt x="2609088" y="153271"/>
                  </a:lnTo>
                  <a:lnTo>
                    <a:pt x="2634475" y="179602"/>
                  </a:lnTo>
                  <a:lnTo>
                    <a:pt x="2638041" y="176145"/>
                  </a:lnTo>
                  <a:lnTo>
                    <a:pt x="2638041" y="153271"/>
                  </a:lnTo>
                  <a:close/>
                </a:path>
                <a:path w="4030345" h="286385">
                  <a:moveTo>
                    <a:pt x="2638041" y="26487"/>
                  </a:moveTo>
                  <a:lnTo>
                    <a:pt x="2609088" y="56898"/>
                  </a:lnTo>
                  <a:lnTo>
                    <a:pt x="2638041" y="56898"/>
                  </a:lnTo>
                  <a:lnTo>
                    <a:pt x="2638041" y="26487"/>
                  </a:lnTo>
                  <a:close/>
                </a:path>
                <a:path w="4030345" h="286385">
                  <a:moveTo>
                    <a:pt x="2077190" y="4774"/>
                  </a:moveTo>
                  <a:lnTo>
                    <a:pt x="2013165" y="4774"/>
                  </a:lnTo>
                  <a:lnTo>
                    <a:pt x="1888100" y="281245"/>
                  </a:lnTo>
                  <a:lnTo>
                    <a:pt x="1954662" y="281245"/>
                  </a:lnTo>
                  <a:lnTo>
                    <a:pt x="1979652" y="222007"/>
                  </a:lnTo>
                  <a:lnTo>
                    <a:pt x="1950633" y="222007"/>
                  </a:lnTo>
                  <a:lnTo>
                    <a:pt x="1967795" y="173413"/>
                  </a:lnTo>
                  <a:lnTo>
                    <a:pt x="2000151" y="173413"/>
                  </a:lnTo>
                  <a:lnTo>
                    <a:pt x="2044776" y="67630"/>
                  </a:lnTo>
                  <a:lnTo>
                    <a:pt x="2031969" y="37138"/>
                  </a:lnTo>
                  <a:lnTo>
                    <a:pt x="2091865" y="37138"/>
                  </a:lnTo>
                  <a:lnTo>
                    <a:pt x="2077190" y="4774"/>
                  </a:lnTo>
                  <a:close/>
                </a:path>
                <a:path w="4030345" h="286385">
                  <a:moveTo>
                    <a:pt x="2091865" y="37138"/>
                  </a:moveTo>
                  <a:lnTo>
                    <a:pt x="2057639" y="37138"/>
                  </a:lnTo>
                  <a:lnTo>
                    <a:pt x="2044776" y="67630"/>
                  </a:lnTo>
                  <a:lnTo>
                    <a:pt x="2134499" y="281245"/>
                  </a:lnTo>
                  <a:lnTo>
                    <a:pt x="2202553" y="281245"/>
                  </a:lnTo>
                  <a:lnTo>
                    <a:pt x="2175692" y="222007"/>
                  </a:lnTo>
                  <a:lnTo>
                    <a:pt x="2129723" y="222007"/>
                  </a:lnTo>
                  <a:lnTo>
                    <a:pt x="2112112" y="173413"/>
                  </a:lnTo>
                  <a:lnTo>
                    <a:pt x="2153657" y="173413"/>
                  </a:lnTo>
                  <a:lnTo>
                    <a:pt x="2091865" y="37138"/>
                  </a:lnTo>
                  <a:close/>
                </a:path>
                <a:path w="4030345" h="286385">
                  <a:moveTo>
                    <a:pt x="2000151" y="173413"/>
                  </a:moveTo>
                  <a:lnTo>
                    <a:pt x="1967795" y="173413"/>
                  </a:lnTo>
                  <a:lnTo>
                    <a:pt x="1950633" y="222007"/>
                  </a:lnTo>
                  <a:lnTo>
                    <a:pt x="1979652" y="222007"/>
                  </a:lnTo>
                  <a:lnTo>
                    <a:pt x="2000151" y="173413"/>
                  </a:lnTo>
                  <a:close/>
                </a:path>
                <a:path w="4030345" h="286385">
                  <a:moveTo>
                    <a:pt x="2089207" y="173413"/>
                  </a:moveTo>
                  <a:lnTo>
                    <a:pt x="2000151" y="173413"/>
                  </a:lnTo>
                  <a:lnTo>
                    <a:pt x="1979652" y="222007"/>
                  </a:lnTo>
                  <a:lnTo>
                    <a:pt x="2109617" y="222007"/>
                  </a:lnTo>
                  <a:lnTo>
                    <a:pt x="2089207" y="173413"/>
                  </a:lnTo>
                  <a:close/>
                </a:path>
                <a:path w="4030345" h="286385">
                  <a:moveTo>
                    <a:pt x="2153657" y="173413"/>
                  </a:moveTo>
                  <a:lnTo>
                    <a:pt x="2112112" y="173413"/>
                  </a:lnTo>
                  <a:lnTo>
                    <a:pt x="2129723" y="222007"/>
                  </a:lnTo>
                  <a:lnTo>
                    <a:pt x="2175692" y="222007"/>
                  </a:lnTo>
                  <a:lnTo>
                    <a:pt x="2153657" y="173413"/>
                  </a:lnTo>
                  <a:close/>
                </a:path>
                <a:path w="4030345" h="286385">
                  <a:moveTo>
                    <a:pt x="2057639" y="37138"/>
                  </a:moveTo>
                  <a:lnTo>
                    <a:pt x="2031969" y="37138"/>
                  </a:lnTo>
                  <a:lnTo>
                    <a:pt x="2044776" y="67630"/>
                  </a:lnTo>
                  <a:lnTo>
                    <a:pt x="2057639" y="37138"/>
                  </a:lnTo>
                  <a:close/>
                </a:path>
                <a:path w="4030345" h="286385">
                  <a:moveTo>
                    <a:pt x="1473058" y="56898"/>
                  </a:moveTo>
                  <a:lnTo>
                    <a:pt x="1408153" y="56898"/>
                  </a:lnTo>
                  <a:lnTo>
                    <a:pt x="1408153" y="281245"/>
                  </a:lnTo>
                  <a:lnTo>
                    <a:pt x="1473059" y="281245"/>
                  </a:lnTo>
                  <a:lnTo>
                    <a:pt x="1473058" y="56898"/>
                  </a:lnTo>
                  <a:close/>
                </a:path>
                <a:path w="4030345" h="286385">
                  <a:moveTo>
                    <a:pt x="1562753" y="4774"/>
                  </a:moveTo>
                  <a:lnTo>
                    <a:pt x="1318429" y="4774"/>
                  </a:lnTo>
                  <a:lnTo>
                    <a:pt x="1318429" y="56898"/>
                  </a:lnTo>
                  <a:lnTo>
                    <a:pt x="1562753" y="56898"/>
                  </a:lnTo>
                  <a:lnTo>
                    <a:pt x="1562753" y="4774"/>
                  </a:lnTo>
                  <a:close/>
                </a:path>
                <a:path w="4030345" h="286385">
                  <a:moveTo>
                    <a:pt x="738744" y="4774"/>
                  </a:moveTo>
                  <a:lnTo>
                    <a:pt x="685031" y="4774"/>
                  </a:lnTo>
                  <a:lnTo>
                    <a:pt x="685032" y="281245"/>
                  </a:lnTo>
                  <a:lnTo>
                    <a:pt x="749101" y="281245"/>
                  </a:lnTo>
                  <a:lnTo>
                    <a:pt x="749101" y="113449"/>
                  </a:lnTo>
                  <a:lnTo>
                    <a:pt x="723058" y="82196"/>
                  </a:lnTo>
                  <a:lnTo>
                    <a:pt x="803097" y="82196"/>
                  </a:lnTo>
                  <a:lnTo>
                    <a:pt x="738744" y="4774"/>
                  </a:lnTo>
                  <a:close/>
                </a:path>
                <a:path w="4030345" h="286385">
                  <a:moveTo>
                    <a:pt x="803097" y="82196"/>
                  </a:moveTo>
                  <a:lnTo>
                    <a:pt x="749101" y="82196"/>
                  </a:lnTo>
                  <a:lnTo>
                    <a:pt x="749101" y="113449"/>
                  </a:lnTo>
                  <a:lnTo>
                    <a:pt x="888926" y="281245"/>
                  </a:lnTo>
                  <a:lnTo>
                    <a:pt x="942250" y="281245"/>
                  </a:lnTo>
                  <a:lnTo>
                    <a:pt x="942250" y="203822"/>
                  </a:lnTo>
                  <a:lnTo>
                    <a:pt x="878136" y="203822"/>
                  </a:lnTo>
                  <a:lnTo>
                    <a:pt x="878136" y="172473"/>
                  </a:lnTo>
                  <a:lnTo>
                    <a:pt x="803097" y="82196"/>
                  </a:lnTo>
                  <a:close/>
                </a:path>
                <a:path w="4030345" h="286385">
                  <a:moveTo>
                    <a:pt x="878136" y="172473"/>
                  </a:moveTo>
                  <a:lnTo>
                    <a:pt x="878136" y="203822"/>
                  </a:lnTo>
                  <a:lnTo>
                    <a:pt x="904193" y="203822"/>
                  </a:lnTo>
                  <a:lnTo>
                    <a:pt x="878136" y="172473"/>
                  </a:lnTo>
                  <a:close/>
                </a:path>
                <a:path w="4030345" h="286385">
                  <a:moveTo>
                    <a:pt x="942250" y="4774"/>
                  </a:moveTo>
                  <a:lnTo>
                    <a:pt x="878136" y="4774"/>
                  </a:lnTo>
                  <a:lnTo>
                    <a:pt x="878136" y="172473"/>
                  </a:lnTo>
                  <a:lnTo>
                    <a:pt x="904193" y="203822"/>
                  </a:lnTo>
                  <a:lnTo>
                    <a:pt x="942250" y="203822"/>
                  </a:lnTo>
                  <a:lnTo>
                    <a:pt x="942250" y="4774"/>
                  </a:lnTo>
                  <a:close/>
                </a:path>
                <a:path w="4030345" h="286385">
                  <a:moveTo>
                    <a:pt x="749101" y="82196"/>
                  </a:moveTo>
                  <a:lnTo>
                    <a:pt x="723058" y="82196"/>
                  </a:lnTo>
                  <a:lnTo>
                    <a:pt x="749101" y="113449"/>
                  </a:lnTo>
                  <a:lnTo>
                    <a:pt x="749101" y="82196"/>
                  </a:lnTo>
                  <a:close/>
                </a:path>
                <a:path w="4030345" h="286385">
                  <a:moveTo>
                    <a:pt x="189116" y="4774"/>
                  </a:moveTo>
                  <a:lnTo>
                    <a:pt x="125016" y="4774"/>
                  </a:lnTo>
                  <a:lnTo>
                    <a:pt x="0" y="281245"/>
                  </a:lnTo>
                  <a:lnTo>
                    <a:pt x="66567" y="281245"/>
                  </a:lnTo>
                  <a:lnTo>
                    <a:pt x="91548" y="222006"/>
                  </a:lnTo>
                  <a:lnTo>
                    <a:pt x="62502" y="222006"/>
                  </a:lnTo>
                  <a:lnTo>
                    <a:pt x="79748" y="173413"/>
                  </a:lnTo>
                  <a:lnTo>
                    <a:pt x="112039" y="173413"/>
                  </a:lnTo>
                  <a:lnTo>
                    <a:pt x="156654" y="67613"/>
                  </a:lnTo>
                  <a:lnTo>
                    <a:pt x="143851" y="37138"/>
                  </a:lnTo>
                  <a:lnTo>
                    <a:pt x="203798" y="37138"/>
                  </a:lnTo>
                  <a:lnTo>
                    <a:pt x="189116" y="4774"/>
                  </a:lnTo>
                  <a:close/>
                </a:path>
                <a:path w="4030345" h="286385">
                  <a:moveTo>
                    <a:pt x="203798" y="37138"/>
                  </a:moveTo>
                  <a:lnTo>
                    <a:pt x="169505" y="37138"/>
                  </a:lnTo>
                  <a:lnTo>
                    <a:pt x="156654" y="67613"/>
                  </a:lnTo>
                  <a:lnTo>
                    <a:pt x="246410" y="281245"/>
                  </a:lnTo>
                  <a:lnTo>
                    <a:pt x="314539" y="281245"/>
                  </a:lnTo>
                  <a:lnTo>
                    <a:pt x="287665" y="222006"/>
                  </a:lnTo>
                  <a:lnTo>
                    <a:pt x="241604" y="222006"/>
                  </a:lnTo>
                  <a:lnTo>
                    <a:pt x="223994" y="173413"/>
                  </a:lnTo>
                  <a:lnTo>
                    <a:pt x="265620" y="173413"/>
                  </a:lnTo>
                  <a:lnTo>
                    <a:pt x="203798" y="37138"/>
                  </a:lnTo>
                  <a:close/>
                </a:path>
                <a:path w="4030345" h="286385">
                  <a:moveTo>
                    <a:pt x="112039" y="173413"/>
                  </a:moveTo>
                  <a:lnTo>
                    <a:pt x="79748" y="173413"/>
                  </a:lnTo>
                  <a:lnTo>
                    <a:pt x="62502" y="222006"/>
                  </a:lnTo>
                  <a:lnTo>
                    <a:pt x="91548" y="222006"/>
                  </a:lnTo>
                  <a:lnTo>
                    <a:pt x="112039" y="173413"/>
                  </a:lnTo>
                  <a:close/>
                </a:path>
                <a:path w="4030345" h="286385">
                  <a:moveTo>
                    <a:pt x="201105" y="173413"/>
                  </a:moveTo>
                  <a:lnTo>
                    <a:pt x="112039" y="173413"/>
                  </a:lnTo>
                  <a:lnTo>
                    <a:pt x="91548" y="222006"/>
                  </a:lnTo>
                  <a:lnTo>
                    <a:pt x="221521" y="222006"/>
                  </a:lnTo>
                  <a:lnTo>
                    <a:pt x="201105" y="173413"/>
                  </a:lnTo>
                  <a:close/>
                </a:path>
                <a:path w="4030345" h="286385">
                  <a:moveTo>
                    <a:pt x="265620" y="173413"/>
                  </a:moveTo>
                  <a:lnTo>
                    <a:pt x="223994" y="173413"/>
                  </a:lnTo>
                  <a:lnTo>
                    <a:pt x="241604" y="222006"/>
                  </a:lnTo>
                  <a:lnTo>
                    <a:pt x="287665" y="222006"/>
                  </a:lnTo>
                  <a:lnTo>
                    <a:pt x="265620" y="173413"/>
                  </a:lnTo>
                  <a:close/>
                </a:path>
                <a:path w="4030345" h="286385">
                  <a:moveTo>
                    <a:pt x="169505" y="37138"/>
                  </a:moveTo>
                  <a:lnTo>
                    <a:pt x="143851" y="37138"/>
                  </a:lnTo>
                  <a:lnTo>
                    <a:pt x="156654" y="67613"/>
                  </a:lnTo>
                  <a:lnTo>
                    <a:pt x="169505" y="37138"/>
                  </a:lnTo>
                  <a:close/>
                </a:path>
              </a:pathLst>
            </a:custGeom>
            <a:solidFill>
              <a:srgbClr val="FFFFFF"/>
            </a:solidFill>
          </p:spPr>
          <p:txBody>
            <a:bodyPr wrap="square" lIns="0" tIns="0" rIns="0" bIns="0" rtlCol="0"/>
            <a:lstStyle/>
            <a:p>
              <a:endParaRPr sz="240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ADC1-EBD9-E66C-2EB3-23957929E8B5}"/>
              </a:ext>
            </a:extLst>
          </p:cNvPr>
          <p:cNvSpPr>
            <a:spLocks noGrp="1"/>
          </p:cNvSpPr>
          <p:nvPr>
            <p:ph type="title"/>
          </p:nvPr>
        </p:nvSpPr>
        <p:spPr/>
        <p:txBody>
          <a:bodyPr/>
          <a:lstStyle/>
          <a:p>
            <a:r>
              <a:rPr lang="en-US" b="1" dirty="0"/>
              <a:t>Opening Remarks &amp; Kickoff</a:t>
            </a:r>
          </a:p>
        </p:txBody>
      </p:sp>
      <p:sp>
        <p:nvSpPr>
          <p:cNvPr id="3" name="Text Placeholder 2">
            <a:extLst>
              <a:ext uri="{FF2B5EF4-FFF2-40B4-BE49-F238E27FC236}">
                <a16:creationId xmlns:a16="http://schemas.microsoft.com/office/drawing/2014/main" id="{BB860C91-9A6A-7148-BAE7-530D85A22255}"/>
              </a:ext>
            </a:extLst>
          </p:cNvPr>
          <p:cNvSpPr>
            <a:spLocks noGrp="1"/>
          </p:cNvSpPr>
          <p:nvPr>
            <p:ph type="body" idx="1"/>
          </p:nvPr>
        </p:nvSpPr>
        <p:spPr/>
        <p:txBody>
          <a:bodyPr>
            <a:normAutofit/>
          </a:bodyPr>
          <a:lstStyle/>
          <a:p>
            <a:r>
              <a:rPr lang="en-US" sz="4000" dirty="0"/>
              <a:t>Brad Little, Governor of Idaho </a:t>
            </a:r>
          </a:p>
        </p:txBody>
      </p:sp>
    </p:spTree>
    <p:extLst>
      <p:ext uri="{BB962C8B-B14F-4D97-AF65-F5344CB8AC3E}">
        <p14:creationId xmlns:p14="http://schemas.microsoft.com/office/powerpoint/2010/main" val="3790762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2C2C30"/>
          </a:solidFill>
        </p:spPr>
        <p:txBody>
          <a:bodyPr wrap="square" lIns="0" tIns="0" rIns="0" bIns="0" rtlCol="0"/>
          <a:lstStyle/>
          <a:p>
            <a:endParaRPr sz="2400"/>
          </a:p>
        </p:txBody>
      </p:sp>
      <p:sp>
        <p:nvSpPr>
          <p:cNvPr id="3" name="object 3"/>
          <p:cNvSpPr/>
          <p:nvPr/>
        </p:nvSpPr>
        <p:spPr>
          <a:xfrm>
            <a:off x="435440" y="-168"/>
            <a:ext cx="0" cy="6858000"/>
          </a:xfrm>
          <a:custGeom>
            <a:avLst/>
            <a:gdLst/>
            <a:ahLst/>
            <a:cxnLst/>
            <a:rect l="l" t="t" r="r" b="b"/>
            <a:pathLst>
              <a:path h="5143500">
                <a:moveTo>
                  <a:pt x="0" y="5143424"/>
                </a:moveTo>
                <a:lnTo>
                  <a:pt x="0" y="0"/>
                </a:lnTo>
              </a:path>
            </a:pathLst>
          </a:custGeom>
          <a:ln w="5291">
            <a:solidFill>
              <a:srgbClr val="D2D2D2"/>
            </a:solidFill>
          </a:ln>
        </p:spPr>
        <p:txBody>
          <a:bodyPr wrap="square" lIns="0" tIns="0" rIns="0" bIns="0" rtlCol="0"/>
          <a:lstStyle/>
          <a:p>
            <a:endParaRPr sz="2400"/>
          </a:p>
        </p:txBody>
      </p:sp>
      <p:pic>
        <p:nvPicPr>
          <p:cNvPr id="4" name="object 4"/>
          <p:cNvPicPr/>
          <p:nvPr/>
        </p:nvPicPr>
        <p:blipFill>
          <a:blip r:embed="rId2" cstate="print"/>
          <a:stretch>
            <a:fillRect/>
          </a:stretch>
        </p:blipFill>
        <p:spPr>
          <a:xfrm>
            <a:off x="89739" y="302644"/>
            <a:ext cx="257347" cy="150201"/>
          </a:xfrm>
          <a:prstGeom prst="rect">
            <a:avLst/>
          </a:prstGeom>
        </p:spPr>
      </p:pic>
      <p:sp>
        <p:nvSpPr>
          <p:cNvPr id="5" name="object 5"/>
          <p:cNvSpPr/>
          <p:nvPr/>
        </p:nvSpPr>
        <p:spPr>
          <a:xfrm>
            <a:off x="-263" y="4975352"/>
            <a:ext cx="430953" cy="0"/>
          </a:xfrm>
          <a:custGeom>
            <a:avLst/>
            <a:gdLst/>
            <a:ahLst/>
            <a:cxnLst/>
            <a:rect l="l" t="t" r="r" b="b"/>
            <a:pathLst>
              <a:path w="323215">
                <a:moveTo>
                  <a:pt x="0" y="0"/>
                </a:moveTo>
                <a:lnTo>
                  <a:pt x="322867" y="0"/>
                </a:lnTo>
              </a:path>
            </a:pathLst>
          </a:custGeom>
          <a:ln w="5291">
            <a:solidFill>
              <a:srgbClr val="D2D2D2"/>
            </a:solidFill>
          </a:ln>
        </p:spPr>
        <p:txBody>
          <a:bodyPr wrap="square" lIns="0" tIns="0" rIns="0" bIns="0" rtlCol="0"/>
          <a:lstStyle/>
          <a:p>
            <a:endParaRPr sz="2400"/>
          </a:p>
        </p:txBody>
      </p:sp>
      <p:pic>
        <p:nvPicPr>
          <p:cNvPr id="6" name="object 6"/>
          <p:cNvPicPr/>
          <p:nvPr/>
        </p:nvPicPr>
        <p:blipFill>
          <a:blip r:embed="rId3" cstate="print"/>
          <a:stretch>
            <a:fillRect/>
          </a:stretch>
        </p:blipFill>
        <p:spPr>
          <a:xfrm>
            <a:off x="213038" y="754549"/>
            <a:ext cx="73869" cy="665480"/>
          </a:xfrm>
          <a:prstGeom prst="rect">
            <a:avLst/>
          </a:prstGeom>
        </p:spPr>
      </p:pic>
      <p:pic>
        <p:nvPicPr>
          <p:cNvPr id="7" name="object 7" descr="https://pitch-assets-ccb95893-de3f-4266-973c-20049231b248.s3.eu-west-1.amazonaws.com/6d6c5ad3-40b0-4ed3-8628-949f5ac871f7?pitch-bytes=683835&amp;pitch-content-type=image%2Fpng"/>
          <p:cNvPicPr/>
          <p:nvPr/>
        </p:nvPicPr>
        <p:blipFill>
          <a:blip r:embed="rId4" cstate="print"/>
          <a:stretch>
            <a:fillRect/>
          </a:stretch>
        </p:blipFill>
        <p:spPr>
          <a:xfrm>
            <a:off x="8937243" y="1474841"/>
            <a:ext cx="2967736" cy="3709755"/>
          </a:xfrm>
          <a:prstGeom prst="rect">
            <a:avLst/>
          </a:prstGeom>
        </p:spPr>
      </p:pic>
      <p:pic>
        <p:nvPicPr>
          <p:cNvPr id="8" name="object 8" descr="https://pitch-assets-ccb95893-de3f-4266-973c-20049231b248.s3.eu-west-1.amazonaws.com/28c36835-8ccd-4a2f-ac86-941e64e40577?pitch-bytes=4075100&amp;pitch-content-type=image%2Fjpeg"/>
          <p:cNvPicPr/>
          <p:nvPr/>
        </p:nvPicPr>
        <p:blipFill>
          <a:blip r:embed="rId5" cstate="print"/>
          <a:stretch>
            <a:fillRect/>
          </a:stretch>
        </p:blipFill>
        <p:spPr>
          <a:xfrm>
            <a:off x="4252806" y="1474047"/>
            <a:ext cx="3657599" cy="2743200"/>
          </a:xfrm>
          <a:prstGeom prst="rect">
            <a:avLst/>
          </a:prstGeom>
        </p:spPr>
      </p:pic>
      <p:pic>
        <p:nvPicPr>
          <p:cNvPr id="9" name="object 9" descr="https://pitch-assets-ccb95893-de3f-4266-973c-20049231b248.s3.eu-west-1.amazonaws.com/4fee7158-e002-430e-bc2a-652cadcc98ab?pitch-bytes=3315432&amp;pitch-content-type=image%2Fjpeg"/>
          <p:cNvPicPr/>
          <p:nvPr/>
        </p:nvPicPr>
        <p:blipFill>
          <a:blip r:embed="rId6" cstate="print"/>
          <a:stretch>
            <a:fillRect/>
          </a:stretch>
        </p:blipFill>
        <p:spPr>
          <a:xfrm>
            <a:off x="711912" y="1531111"/>
            <a:ext cx="2848017" cy="2685796"/>
          </a:xfrm>
          <a:prstGeom prst="rect">
            <a:avLst/>
          </a:prstGeom>
        </p:spPr>
      </p:pic>
      <p:pic>
        <p:nvPicPr>
          <p:cNvPr id="10" name="object 10" descr="https://pitch-assets-ccb95893-de3f-4266-973c-20049231b248.s3.eu-west-1.amazonaws.com/32f04d8a-37ba-4659-ac86-61380b6f00de?pitch-bytes=396&amp;pitch-content-type=image%2Fsvg%2Bxml"/>
          <p:cNvPicPr/>
          <p:nvPr/>
        </p:nvPicPr>
        <p:blipFill>
          <a:blip r:embed="rId7" cstate="print"/>
          <a:stretch>
            <a:fillRect/>
          </a:stretch>
        </p:blipFill>
        <p:spPr>
          <a:xfrm>
            <a:off x="708965" y="4384192"/>
            <a:ext cx="8003201" cy="2047240"/>
          </a:xfrm>
          <a:prstGeom prst="rect">
            <a:avLst/>
          </a:prstGeom>
        </p:spPr>
      </p:pic>
      <p:sp>
        <p:nvSpPr>
          <p:cNvPr id="11" name="object 11"/>
          <p:cNvSpPr txBox="1"/>
          <p:nvPr/>
        </p:nvSpPr>
        <p:spPr>
          <a:xfrm>
            <a:off x="1194137" y="4993978"/>
            <a:ext cx="4902200" cy="201764"/>
          </a:xfrm>
          <a:prstGeom prst="rect">
            <a:avLst/>
          </a:prstGeom>
        </p:spPr>
        <p:txBody>
          <a:bodyPr vert="horz" wrap="square" lIns="0" tIns="16933" rIns="0" bIns="0" rtlCol="0">
            <a:spAutoFit/>
          </a:bodyPr>
          <a:lstStyle/>
          <a:p>
            <a:pPr marL="16933">
              <a:spcBef>
                <a:spcPts val="133"/>
              </a:spcBef>
            </a:pPr>
            <a:r>
              <a:rPr sz="1200" dirty="0">
                <a:solidFill>
                  <a:srgbClr val="F1F1F1"/>
                </a:solidFill>
                <a:latin typeface="Calibri"/>
                <a:cs typeface="Calibri"/>
              </a:rPr>
              <a:t>Enable</a:t>
            </a:r>
            <a:r>
              <a:rPr sz="1200" spc="-33" dirty="0">
                <a:solidFill>
                  <a:srgbClr val="F1F1F1"/>
                </a:solidFill>
                <a:latin typeface="Calibri"/>
                <a:cs typeface="Calibri"/>
              </a:rPr>
              <a:t> </a:t>
            </a:r>
            <a:r>
              <a:rPr sz="1200" b="1" dirty="0">
                <a:solidFill>
                  <a:srgbClr val="FFFFFF"/>
                </a:solidFill>
                <a:latin typeface="Calibri"/>
                <a:cs typeface="Calibri"/>
              </a:rPr>
              <a:t>critical</a:t>
            </a:r>
            <a:r>
              <a:rPr sz="1200" b="1" spc="-7" dirty="0">
                <a:solidFill>
                  <a:srgbClr val="FFFFFF"/>
                </a:solidFill>
                <a:latin typeface="Calibri"/>
                <a:cs typeface="Calibri"/>
              </a:rPr>
              <a:t> </a:t>
            </a:r>
            <a:r>
              <a:rPr sz="1200" b="1" dirty="0">
                <a:solidFill>
                  <a:srgbClr val="FFFFFF"/>
                </a:solidFill>
                <a:latin typeface="Calibri"/>
                <a:cs typeface="Calibri"/>
              </a:rPr>
              <a:t>mission</a:t>
            </a:r>
            <a:r>
              <a:rPr sz="1200" b="1" spc="-7" dirty="0">
                <a:solidFill>
                  <a:srgbClr val="FFFFFF"/>
                </a:solidFill>
                <a:latin typeface="Calibri"/>
                <a:cs typeface="Calibri"/>
              </a:rPr>
              <a:t> </a:t>
            </a:r>
            <a:r>
              <a:rPr sz="1200" b="1" dirty="0">
                <a:solidFill>
                  <a:srgbClr val="FFFFFF"/>
                </a:solidFill>
                <a:latin typeface="Calibri"/>
                <a:cs typeface="Calibri"/>
              </a:rPr>
              <a:t>capabilities</a:t>
            </a:r>
            <a:r>
              <a:rPr sz="1200" b="1" spc="13" dirty="0">
                <a:solidFill>
                  <a:srgbClr val="FFFFFF"/>
                </a:solidFill>
                <a:latin typeface="Calibri"/>
                <a:cs typeface="Calibri"/>
              </a:rPr>
              <a:t> </a:t>
            </a:r>
            <a:r>
              <a:rPr sz="1200" dirty="0">
                <a:solidFill>
                  <a:srgbClr val="F1F1F1"/>
                </a:solidFill>
                <a:latin typeface="Calibri"/>
                <a:cs typeface="Calibri"/>
              </a:rPr>
              <a:t>that</a:t>
            </a:r>
            <a:r>
              <a:rPr sz="1200" spc="-47" dirty="0">
                <a:solidFill>
                  <a:srgbClr val="F1F1F1"/>
                </a:solidFill>
                <a:latin typeface="Calibri"/>
                <a:cs typeface="Calibri"/>
              </a:rPr>
              <a:t> </a:t>
            </a:r>
            <a:r>
              <a:rPr sz="1200" dirty="0">
                <a:solidFill>
                  <a:srgbClr val="F1F1F1"/>
                </a:solidFill>
                <a:latin typeface="Calibri"/>
                <a:cs typeface="Calibri"/>
              </a:rPr>
              <a:t>are</a:t>
            </a:r>
            <a:r>
              <a:rPr sz="1200" spc="-60" dirty="0">
                <a:solidFill>
                  <a:srgbClr val="F1F1F1"/>
                </a:solidFill>
                <a:latin typeface="Calibri"/>
                <a:cs typeface="Calibri"/>
              </a:rPr>
              <a:t> </a:t>
            </a:r>
            <a:r>
              <a:rPr sz="1200" spc="-13" dirty="0">
                <a:solidFill>
                  <a:srgbClr val="F1F1F1"/>
                </a:solidFill>
                <a:latin typeface="Calibri"/>
                <a:cs typeface="Calibri"/>
              </a:rPr>
              <a:t>impossible</a:t>
            </a:r>
            <a:r>
              <a:rPr sz="1200" dirty="0">
                <a:solidFill>
                  <a:srgbClr val="F1F1F1"/>
                </a:solidFill>
                <a:latin typeface="Calibri"/>
                <a:cs typeface="Calibri"/>
              </a:rPr>
              <a:t> without</a:t>
            </a:r>
            <a:r>
              <a:rPr sz="1200" spc="-33" dirty="0">
                <a:solidFill>
                  <a:srgbClr val="F1F1F1"/>
                </a:solidFill>
                <a:latin typeface="Calibri"/>
                <a:cs typeface="Calibri"/>
              </a:rPr>
              <a:t> </a:t>
            </a:r>
            <a:r>
              <a:rPr sz="1200" dirty="0">
                <a:solidFill>
                  <a:srgbClr val="F1F1F1"/>
                </a:solidFill>
                <a:latin typeface="Calibri"/>
                <a:cs typeface="Calibri"/>
              </a:rPr>
              <a:t>nuclear</a:t>
            </a:r>
            <a:r>
              <a:rPr sz="1200" spc="-40" dirty="0">
                <a:solidFill>
                  <a:srgbClr val="F1F1F1"/>
                </a:solidFill>
                <a:latin typeface="Calibri"/>
                <a:cs typeface="Calibri"/>
              </a:rPr>
              <a:t> </a:t>
            </a:r>
            <a:r>
              <a:rPr sz="1200" spc="-13" dirty="0">
                <a:solidFill>
                  <a:srgbClr val="F1F1F1"/>
                </a:solidFill>
                <a:latin typeface="Calibri"/>
                <a:cs typeface="Calibri"/>
              </a:rPr>
              <a:t>power.</a:t>
            </a:r>
            <a:endParaRPr sz="1200">
              <a:latin typeface="Calibri"/>
              <a:cs typeface="Calibri"/>
            </a:endParaRPr>
          </a:p>
        </p:txBody>
      </p:sp>
      <p:sp>
        <p:nvSpPr>
          <p:cNvPr id="12" name="object 12"/>
          <p:cNvSpPr txBox="1"/>
          <p:nvPr/>
        </p:nvSpPr>
        <p:spPr>
          <a:xfrm>
            <a:off x="1194137" y="5349577"/>
            <a:ext cx="6370320" cy="930169"/>
          </a:xfrm>
          <a:prstGeom prst="rect">
            <a:avLst/>
          </a:prstGeom>
        </p:spPr>
        <p:txBody>
          <a:bodyPr vert="horz" wrap="square" lIns="0" tIns="16933" rIns="0" bIns="0" rtlCol="0">
            <a:spAutoFit/>
          </a:bodyPr>
          <a:lstStyle/>
          <a:p>
            <a:pPr marL="16933">
              <a:spcBef>
                <a:spcPts val="133"/>
              </a:spcBef>
            </a:pPr>
            <a:r>
              <a:rPr sz="1200" dirty="0">
                <a:solidFill>
                  <a:srgbClr val="F1F1F1"/>
                </a:solidFill>
                <a:latin typeface="Calibri"/>
                <a:cs typeface="Calibri"/>
              </a:rPr>
              <a:t>Target</a:t>
            </a:r>
            <a:r>
              <a:rPr sz="1200" spc="-40" dirty="0">
                <a:solidFill>
                  <a:srgbClr val="F1F1F1"/>
                </a:solidFill>
                <a:latin typeface="Calibri"/>
                <a:cs typeface="Calibri"/>
              </a:rPr>
              <a:t> </a:t>
            </a:r>
            <a:r>
              <a:rPr sz="1200" dirty="0">
                <a:solidFill>
                  <a:srgbClr val="F1F1F1"/>
                </a:solidFill>
                <a:latin typeface="Calibri"/>
                <a:cs typeface="Calibri"/>
              </a:rPr>
              <a:t>100</a:t>
            </a:r>
            <a:r>
              <a:rPr sz="1200" spc="-40" dirty="0">
                <a:solidFill>
                  <a:srgbClr val="F1F1F1"/>
                </a:solidFill>
                <a:latin typeface="Calibri"/>
                <a:cs typeface="Calibri"/>
              </a:rPr>
              <a:t> </a:t>
            </a:r>
            <a:r>
              <a:rPr sz="1200" dirty="0">
                <a:solidFill>
                  <a:srgbClr val="F1F1F1"/>
                </a:solidFill>
                <a:latin typeface="Calibri"/>
                <a:cs typeface="Calibri"/>
              </a:rPr>
              <a:t>kWe</a:t>
            </a:r>
            <a:r>
              <a:rPr sz="1200" spc="-27" dirty="0">
                <a:solidFill>
                  <a:srgbClr val="F1F1F1"/>
                </a:solidFill>
                <a:latin typeface="Calibri"/>
                <a:cs typeface="Calibri"/>
              </a:rPr>
              <a:t> </a:t>
            </a:r>
            <a:r>
              <a:rPr sz="1200" dirty="0">
                <a:solidFill>
                  <a:srgbClr val="F1F1F1"/>
                </a:solidFill>
                <a:latin typeface="Calibri"/>
                <a:cs typeface="Calibri"/>
              </a:rPr>
              <a:t>-</a:t>
            </a:r>
            <a:r>
              <a:rPr sz="1200" spc="-40" dirty="0">
                <a:solidFill>
                  <a:srgbClr val="F1F1F1"/>
                </a:solidFill>
                <a:latin typeface="Calibri"/>
                <a:cs typeface="Calibri"/>
              </a:rPr>
              <a:t> </a:t>
            </a:r>
            <a:r>
              <a:rPr sz="1200" dirty="0">
                <a:solidFill>
                  <a:srgbClr val="F1F1F1"/>
                </a:solidFill>
                <a:latin typeface="Calibri"/>
                <a:cs typeface="Calibri"/>
              </a:rPr>
              <a:t>2</a:t>
            </a:r>
            <a:r>
              <a:rPr sz="1200" spc="-20" dirty="0">
                <a:solidFill>
                  <a:srgbClr val="F1F1F1"/>
                </a:solidFill>
                <a:latin typeface="Calibri"/>
                <a:cs typeface="Calibri"/>
              </a:rPr>
              <a:t> </a:t>
            </a:r>
            <a:r>
              <a:rPr sz="1200" dirty="0">
                <a:solidFill>
                  <a:srgbClr val="F1F1F1"/>
                </a:solidFill>
                <a:latin typeface="Calibri"/>
                <a:cs typeface="Calibri"/>
              </a:rPr>
              <a:t>MWe</a:t>
            </a:r>
            <a:r>
              <a:rPr sz="1200" spc="-27" dirty="0">
                <a:solidFill>
                  <a:srgbClr val="F1F1F1"/>
                </a:solidFill>
                <a:latin typeface="Calibri"/>
                <a:cs typeface="Calibri"/>
              </a:rPr>
              <a:t> </a:t>
            </a:r>
            <a:r>
              <a:rPr sz="1200" dirty="0">
                <a:solidFill>
                  <a:srgbClr val="F1F1F1"/>
                </a:solidFill>
                <a:latin typeface="Calibri"/>
                <a:cs typeface="Calibri"/>
              </a:rPr>
              <a:t>to</a:t>
            </a:r>
            <a:r>
              <a:rPr sz="1200" spc="-33" dirty="0">
                <a:solidFill>
                  <a:srgbClr val="F1F1F1"/>
                </a:solidFill>
                <a:latin typeface="Calibri"/>
                <a:cs typeface="Calibri"/>
              </a:rPr>
              <a:t> </a:t>
            </a:r>
            <a:r>
              <a:rPr sz="1200" dirty="0">
                <a:solidFill>
                  <a:srgbClr val="F1F1F1"/>
                </a:solidFill>
                <a:latin typeface="Calibri"/>
                <a:cs typeface="Calibri"/>
              </a:rPr>
              <a:t>power</a:t>
            </a:r>
            <a:r>
              <a:rPr sz="1200" spc="-20" dirty="0">
                <a:solidFill>
                  <a:srgbClr val="F1F1F1"/>
                </a:solidFill>
                <a:latin typeface="Calibri"/>
                <a:cs typeface="Calibri"/>
              </a:rPr>
              <a:t> </a:t>
            </a:r>
            <a:r>
              <a:rPr sz="1200" dirty="0">
                <a:solidFill>
                  <a:srgbClr val="F1F1F1"/>
                </a:solidFill>
                <a:latin typeface="Calibri"/>
                <a:cs typeface="Calibri"/>
              </a:rPr>
              <a:t>critical</a:t>
            </a:r>
            <a:r>
              <a:rPr sz="1200" spc="-20" dirty="0">
                <a:solidFill>
                  <a:srgbClr val="F1F1F1"/>
                </a:solidFill>
                <a:latin typeface="Calibri"/>
                <a:cs typeface="Calibri"/>
              </a:rPr>
              <a:t> </a:t>
            </a:r>
            <a:r>
              <a:rPr sz="1200" dirty="0">
                <a:solidFill>
                  <a:srgbClr val="F1F1F1"/>
                </a:solidFill>
                <a:latin typeface="Calibri"/>
                <a:cs typeface="Calibri"/>
              </a:rPr>
              <a:t>assets</a:t>
            </a:r>
            <a:r>
              <a:rPr sz="1200" spc="-33" dirty="0">
                <a:solidFill>
                  <a:srgbClr val="F1F1F1"/>
                </a:solidFill>
                <a:latin typeface="Calibri"/>
                <a:cs typeface="Calibri"/>
              </a:rPr>
              <a:t> </a:t>
            </a:r>
            <a:r>
              <a:rPr sz="1200" dirty="0">
                <a:solidFill>
                  <a:srgbClr val="F1F1F1"/>
                </a:solidFill>
                <a:latin typeface="Calibri"/>
                <a:cs typeface="Calibri"/>
              </a:rPr>
              <a:t>like </a:t>
            </a:r>
            <a:r>
              <a:rPr sz="1200" b="1" dirty="0">
                <a:solidFill>
                  <a:srgbClr val="F1F1F1"/>
                </a:solidFill>
                <a:latin typeface="Calibri"/>
                <a:cs typeface="Calibri"/>
              </a:rPr>
              <a:t>missile</a:t>
            </a:r>
            <a:r>
              <a:rPr sz="1200" b="1" spc="13" dirty="0">
                <a:solidFill>
                  <a:srgbClr val="F1F1F1"/>
                </a:solidFill>
                <a:latin typeface="Calibri"/>
                <a:cs typeface="Calibri"/>
              </a:rPr>
              <a:t> </a:t>
            </a:r>
            <a:r>
              <a:rPr sz="1200" b="1" dirty="0">
                <a:solidFill>
                  <a:srgbClr val="F1F1F1"/>
                </a:solidFill>
                <a:latin typeface="Calibri"/>
                <a:cs typeface="Calibri"/>
              </a:rPr>
              <a:t>defense</a:t>
            </a:r>
            <a:r>
              <a:rPr sz="1200" b="1" spc="-33" dirty="0">
                <a:solidFill>
                  <a:srgbClr val="F1F1F1"/>
                </a:solidFill>
                <a:latin typeface="Calibri"/>
                <a:cs typeface="Calibri"/>
              </a:rPr>
              <a:t> </a:t>
            </a:r>
            <a:r>
              <a:rPr sz="1200" b="1" dirty="0">
                <a:solidFill>
                  <a:srgbClr val="F1F1F1"/>
                </a:solidFill>
                <a:latin typeface="Calibri"/>
                <a:cs typeface="Calibri"/>
              </a:rPr>
              <a:t>sites</a:t>
            </a:r>
            <a:r>
              <a:rPr sz="1200" b="1" spc="-7" dirty="0">
                <a:solidFill>
                  <a:srgbClr val="F1F1F1"/>
                </a:solidFill>
                <a:latin typeface="Calibri"/>
                <a:cs typeface="Calibri"/>
              </a:rPr>
              <a:t> </a:t>
            </a:r>
            <a:r>
              <a:rPr sz="1200" b="1" dirty="0">
                <a:solidFill>
                  <a:srgbClr val="F1F1F1"/>
                </a:solidFill>
                <a:latin typeface="Calibri"/>
                <a:cs typeface="Calibri"/>
              </a:rPr>
              <a:t>and</a:t>
            </a:r>
            <a:r>
              <a:rPr sz="1200" b="1" spc="-13" dirty="0">
                <a:solidFill>
                  <a:srgbClr val="F1F1F1"/>
                </a:solidFill>
                <a:latin typeface="Calibri"/>
                <a:cs typeface="Calibri"/>
              </a:rPr>
              <a:t> counter-</a:t>
            </a:r>
            <a:r>
              <a:rPr sz="1200" b="1" dirty="0">
                <a:solidFill>
                  <a:srgbClr val="F1F1F1"/>
                </a:solidFill>
                <a:latin typeface="Calibri"/>
                <a:cs typeface="Calibri"/>
              </a:rPr>
              <a:t>space</a:t>
            </a:r>
            <a:r>
              <a:rPr sz="1200" b="1" spc="20" dirty="0">
                <a:solidFill>
                  <a:srgbClr val="F1F1F1"/>
                </a:solidFill>
                <a:latin typeface="Calibri"/>
                <a:cs typeface="Calibri"/>
              </a:rPr>
              <a:t> </a:t>
            </a:r>
            <a:r>
              <a:rPr sz="1200" b="1" spc="-13" dirty="0">
                <a:solidFill>
                  <a:srgbClr val="F1F1F1"/>
                </a:solidFill>
                <a:latin typeface="Calibri"/>
                <a:cs typeface="Calibri"/>
              </a:rPr>
              <a:t>systems</a:t>
            </a:r>
            <a:endParaRPr sz="1200">
              <a:latin typeface="Calibri"/>
              <a:cs typeface="Calibri"/>
            </a:endParaRPr>
          </a:p>
          <a:p>
            <a:pPr marL="16933">
              <a:spcBef>
                <a:spcPts val="1359"/>
              </a:spcBef>
            </a:pPr>
            <a:r>
              <a:rPr sz="1200" dirty="0">
                <a:solidFill>
                  <a:srgbClr val="F1F1F1"/>
                </a:solidFill>
                <a:latin typeface="Calibri"/>
                <a:cs typeface="Calibri"/>
              </a:rPr>
              <a:t>Unlock</a:t>
            </a:r>
            <a:r>
              <a:rPr sz="1200" spc="-40" dirty="0">
                <a:solidFill>
                  <a:srgbClr val="F1F1F1"/>
                </a:solidFill>
                <a:latin typeface="Calibri"/>
                <a:cs typeface="Calibri"/>
              </a:rPr>
              <a:t> </a:t>
            </a:r>
            <a:r>
              <a:rPr sz="1200" dirty="0">
                <a:solidFill>
                  <a:srgbClr val="F1F1F1"/>
                </a:solidFill>
                <a:latin typeface="Calibri"/>
                <a:cs typeface="Calibri"/>
              </a:rPr>
              <a:t>clean,</a:t>
            </a:r>
            <a:r>
              <a:rPr sz="1200" spc="-40" dirty="0">
                <a:solidFill>
                  <a:srgbClr val="F1F1F1"/>
                </a:solidFill>
                <a:latin typeface="Calibri"/>
                <a:cs typeface="Calibri"/>
              </a:rPr>
              <a:t> </a:t>
            </a:r>
            <a:r>
              <a:rPr sz="1200" dirty="0">
                <a:solidFill>
                  <a:srgbClr val="F1F1F1"/>
                </a:solidFill>
                <a:latin typeface="Calibri"/>
                <a:cs typeface="Calibri"/>
              </a:rPr>
              <a:t>resilient, supply chain</a:t>
            </a:r>
            <a:r>
              <a:rPr sz="1200" spc="-47" dirty="0">
                <a:solidFill>
                  <a:srgbClr val="F1F1F1"/>
                </a:solidFill>
                <a:latin typeface="Calibri"/>
                <a:cs typeface="Calibri"/>
              </a:rPr>
              <a:t> </a:t>
            </a:r>
            <a:r>
              <a:rPr sz="1200" dirty="0">
                <a:solidFill>
                  <a:srgbClr val="F1F1F1"/>
                </a:solidFill>
                <a:latin typeface="Calibri"/>
                <a:cs typeface="Calibri"/>
              </a:rPr>
              <a:t>free</a:t>
            </a:r>
            <a:r>
              <a:rPr sz="1200" spc="-33" dirty="0">
                <a:solidFill>
                  <a:srgbClr val="F1F1F1"/>
                </a:solidFill>
                <a:latin typeface="Calibri"/>
                <a:cs typeface="Calibri"/>
              </a:rPr>
              <a:t> </a:t>
            </a:r>
            <a:r>
              <a:rPr sz="1200" dirty="0">
                <a:solidFill>
                  <a:srgbClr val="F1F1F1"/>
                </a:solidFill>
                <a:latin typeface="Calibri"/>
                <a:cs typeface="Calibri"/>
              </a:rPr>
              <a:t>power</a:t>
            </a:r>
            <a:r>
              <a:rPr sz="1200" spc="-53" dirty="0">
                <a:solidFill>
                  <a:srgbClr val="F1F1F1"/>
                </a:solidFill>
                <a:latin typeface="Calibri"/>
                <a:cs typeface="Calibri"/>
              </a:rPr>
              <a:t> </a:t>
            </a:r>
            <a:r>
              <a:rPr sz="1200" dirty="0">
                <a:solidFill>
                  <a:srgbClr val="F1F1F1"/>
                </a:solidFill>
                <a:latin typeface="Calibri"/>
                <a:cs typeface="Calibri"/>
              </a:rPr>
              <a:t>on</a:t>
            </a:r>
            <a:r>
              <a:rPr sz="1200" spc="-47" dirty="0">
                <a:solidFill>
                  <a:srgbClr val="F1F1F1"/>
                </a:solidFill>
                <a:latin typeface="Calibri"/>
                <a:cs typeface="Calibri"/>
              </a:rPr>
              <a:t> </a:t>
            </a:r>
            <a:r>
              <a:rPr sz="1200" b="1" dirty="0">
                <a:solidFill>
                  <a:srgbClr val="F1F1F1"/>
                </a:solidFill>
                <a:latin typeface="Calibri"/>
                <a:cs typeface="Calibri"/>
              </a:rPr>
              <a:t>earth</a:t>
            </a:r>
            <a:r>
              <a:rPr sz="1200" b="1" spc="-33" dirty="0">
                <a:solidFill>
                  <a:srgbClr val="F1F1F1"/>
                </a:solidFill>
                <a:latin typeface="Calibri"/>
                <a:cs typeface="Calibri"/>
              </a:rPr>
              <a:t> </a:t>
            </a:r>
            <a:r>
              <a:rPr sz="1200" b="1" dirty="0">
                <a:solidFill>
                  <a:srgbClr val="F1F1F1"/>
                </a:solidFill>
                <a:latin typeface="Calibri"/>
                <a:cs typeface="Calibri"/>
              </a:rPr>
              <a:t>and</a:t>
            </a:r>
            <a:r>
              <a:rPr sz="1200" b="1" spc="-33" dirty="0">
                <a:solidFill>
                  <a:srgbClr val="F1F1F1"/>
                </a:solidFill>
                <a:latin typeface="Calibri"/>
                <a:cs typeface="Calibri"/>
              </a:rPr>
              <a:t> </a:t>
            </a:r>
            <a:r>
              <a:rPr sz="1200" b="1" dirty="0">
                <a:solidFill>
                  <a:srgbClr val="F1F1F1"/>
                </a:solidFill>
                <a:latin typeface="Calibri"/>
                <a:cs typeface="Calibri"/>
              </a:rPr>
              <a:t>in</a:t>
            </a:r>
            <a:r>
              <a:rPr sz="1200" b="1" spc="-27" dirty="0">
                <a:solidFill>
                  <a:srgbClr val="F1F1F1"/>
                </a:solidFill>
                <a:latin typeface="Calibri"/>
                <a:cs typeface="Calibri"/>
              </a:rPr>
              <a:t> </a:t>
            </a:r>
            <a:r>
              <a:rPr sz="1200" b="1" spc="-13" dirty="0">
                <a:solidFill>
                  <a:srgbClr val="F1F1F1"/>
                </a:solidFill>
                <a:latin typeface="Calibri"/>
                <a:cs typeface="Calibri"/>
              </a:rPr>
              <a:t>space</a:t>
            </a:r>
            <a:r>
              <a:rPr sz="1200" spc="-13" dirty="0">
                <a:solidFill>
                  <a:srgbClr val="F1F1F1"/>
                </a:solidFill>
                <a:latin typeface="Calibri"/>
                <a:cs typeface="Calibri"/>
              </a:rPr>
              <a:t>.</a:t>
            </a:r>
            <a:endParaRPr sz="1200">
              <a:latin typeface="Calibri"/>
              <a:cs typeface="Calibri"/>
            </a:endParaRPr>
          </a:p>
          <a:p>
            <a:pPr marL="16933">
              <a:spcBef>
                <a:spcPts val="1359"/>
              </a:spcBef>
            </a:pPr>
            <a:r>
              <a:rPr sz="1200" dirty="0">
                <a:solidFill>
                  <a:srgbClr val="F1F1F1"/>
                </a:solidFill>
                <a:latin typeface="Calibri"/>
                <a:cs typeface="Calibri"/>
              </a:rPr>
              <a:t>Deliver</a:t>
            </a:r>
            <a:r>
              <a:rPr sz="1200" spc="-13" dirty="0">
                <a:solidFill>
                  <a:srgbClr val="F1F1F1"/>
                </a:solidFill>
                <a:latin typeface="Calibri"/>
                <a:cs typeface="Calibri"/>
              </a:rPr>
              <a:t> </a:t>
            </a:r>
            <a:r>
              <a:rPr sz="1200" b="1" dirty="0">
                <a:solidFill>
                  <a:srgbClr val="F1F1F1"/>
                </a:solidFill>
                <a:latin typeface="Calibri"/>
                <a:cs typeface="Calibri"/>
              </a:rPr>
              <a:t>complete</a:t>
            </a:r>
            <a:r>
              <a:rPr sz="1200" b="1" spc="-13" dirty="0">
                <a:solidFill>
                  <a:srgbClr val="F1F1F1"/>
                </a:solidFill>
                <a:latin typeface="Calibri"/>
                <a:cs typeface="Calibri"/>
              </a:rPr>
              <a:t> </a:t>
            </a:r>
            <a:r>
              <a:rPr sz="1200" b="1" dirty="0">
                <a:solidFill>
                  <a:srgbClr val="F1F1F1"/>
                </a:solidFill>
                <a:latin typeface="Calibri"/>
                <a:cs typeface="Calibri"/>
              </a:rPr>
              <a:t>integrated</a:t>
            </a:r>
            <a:r>
              <a:rPr sz="1200" b="1" spc="-40" dirty="0">
                <a:solidFill>
                  <a:srgbClr val="F1F1F1"/>
                </a:solidFill>
                <a:latin typeface="Calibri"/>
                <a:cs typeface="Calibri"/>
              </a:rPr>
              <a:t> </a:t>
            </a:r>
            <a:r>
              <a:rPr sz="1200" b="1" dirty="0">
                <a:solidFill>
                  <a:srgbClr val="F1F1F1"/>
                </a:solidFill>
                <a:latin typeface="Calibri"/>
                <a:cs typeface="Calibri"/>
              </a:rPr>
              <a:t>solution</a:t>
            </a:r>
            <a:r>
              <a:rPr sz="1200" b="1" spc="13" dirty="0">
                <a:solidFill>
                  <a:srgbClr val="F1F1F1"/>
                </a:solidFill>
                <a:latin typeface="Calibri"/>
                <a:cs typeface="Calibri"/>
              </a:rPr>
              <a:t> </a:t>
            </a:r>
            <a:r>
              <a:rPr sz="1200" b="1" dirty="0">
                <a:solidFill>
                  <a:srgbClr val="F1F1F1"/>
                </a:solidFill>
                <a:latin typeface="Calibri"/>
                <a:cs typeface="Calibri"/>
              </a:rPr>
              <a:t>to</a:t>
            </a:r>
            <a:r>
              <a:rPr sz="1200" b="1" spc="-33" dirty="0">
                <a:solidFill>
                  <a:srgbClr val="F1F1F1"/>
                </a:solidFill>
                <a:latin typeface="Calibri"/>
                <a:cs typeface="Calibri"/>
              </a:rPr>
              <a:t> </a:t>
            </a:r>
            <a:r>
              <a:rPr sz="1200" b="1" dirty="0">
                <a:solidFill>
                  <a:srgbClr val="F1F1F1"/>
                </a:solidFill>
                <a:latin typeface="Calibri"/>
                <a:cs typeface="Calibri"/>
              </a:rPr>
              <a:t>unlock</a:t>
            </a:r>
            <a:r>
              <a:rPr sz="1200" b="1" spc="7" dirty="0">
                <a:solidFill>
                  <a:srgbClr val="F1F1F1"/>
                </a:solidFill>
                <a:latin typeface="Calibri"/>
                <a:cs typeface="Calibri"/>
              </a:rPr>
              <a:t> </a:t>
            </a:r>
            <a:r>
              <a:rPr sz="1200" b="1" dirty="0">
                <a:solidFill>
                  <a:srgbClr val="F1F1F1"/>
                </a:solidFill>
                <a:latin typeface="Calibri"/>
                <a:cs typeface="Calibri"/>
              </a:rPr>
              <a:t>mission effect</a:t>
            </a:r>
            <a:r>
              <a:rPr sz="1200" dirty="0">
                <a:solidFill>
                  <a:srgbClr val="F1F1F1"/>
                </a:solidFill>
                <a:latin typeface="Calibri"/>
                <a:cs typeface="Calibri"/>
              </a:rPr>
              <a:t>,</a:t>
            </a:r>
            <a:r>
              <a:rPr sz="1200" spc="-53" dirty="0">
                <a:solidFill>
                  <a:srgbClr val="F1F1F1"/>
                </a:solidFill>
                <a:latin typeface="Calibri"/>
                <a:cs typeface="Calibri"/>
              </a:rPr>
              <a:t> </a:t>
            </a:r>
            <a:r>
              <a:rPr sz="1200" dirty="0">
                <a:solidFill>
                  <a:srgbClr val="F1F1F1"/>
                </a:solidFill>
                <a:latin typeface="Calibri"/>
                <a:cs typeface="Calibri"/>
              </a:rPr>
              <a:t>not</a:t>
            </a:r>
            <a:r>
              <a:rPr sz="1200" spc="-33" dirty="0">
                <a:solidFill>
                  <a:srgbClr val="F1F1F1"/>
                </a:solidFill>
                <a:latin typeface="Calibri"/>
                <a:cs typeface="Calibri"/>
              </a:rPr>
              <a:t> </a:t>
            </a:r>
            <a:r>
              <a:rPr sz="1200" dirty="0">
                <a:solidFill>
                  <a:srgbClr val="F1F1F1"/>
                </a:solidFill>
                <a:latin typeface="Calibri"/>
                <a:cs typeface="Calibri"/>
              </a:rPr>
              <a:t>just</a:t>
            </a:r>
            <a:r>
              <a:rPr sz="1200" spc="-33" dirty="0">
                <a:solidFill>
                  <a:srgbClr val="F1F1F1"/>
                </a:solidFill>
                <a:latin typeface="Calibri"/>
                <a:cs typeface="Calibri"/>
              </a:rPr>
              <a:t> </a:t>
            </a:r>
            <a:r>
              <a:rPr sz="1200" dirty="0">
                <a:solidFill>
                  <a:srgbClr val="F1F1F1"/>
                </a:solidFill>
                <a:latin typeface="Calibri"/>
                <a:cs typeface="Calibri"/>
              </a:rPr>
              <a:t>a</a:t>
            </a:r>
            <a:r>
              <a:rPr sz="1200" spc="-53" dirty="0">
                <a:solidFill>
                  <a:srgbClr val="F1F1F1"/>
                </a:solidFill>
                <a:latin typeface="Calibri"/>
                <a:cs typeface="Calibri"/>
              </a:rPr>
              <a:t> </a:t>
            </a:r>
            <a:r>
              <a:rPr sz="1200" dirty="0">
                <a:solidFill>
                  <a:srgbClr val="F1F1F1"/>
                </a:solidFill>
                <a:latin typeface="Calibri"/>
                <a:cs typeface="Calibri"/>
              </a:rPr>
              <a:t>"box</a:t>
            </a:r>
            <a:r>
              <a:rPr sz="1200" spc="-53" dirty="0">
                <a:solidFill>
                  <a:srgbClr val="F1F1F1"/>
                </a:solidFill>
                <a:latin typeface="Calibri"/>
                <a:cs typeface="Calibri"/>
              </a:rPr>
              <a:t> </a:t>
            </a:r>
            <a:r>
              <a:rPr sz="1200" dirty="0">
                <a:solidFill>
                  <a:srgbClr val="F1F1F1"/>
                </a:solidFill>
                <a:latin typeface="Calibri"/>
                <a:cs typeface="Calibri"/>
              </a:rPr>
              <a:t>of</a:t>
            </a:r>
            <a:r>
              <a:rPr sz="1200" spc="-53" dirty="0">
                <a:solidFill>
                  <a:srgbClr val="F1F1F1"/>
                </a:solidFill>
                <a:latin typeface="Calibri"/>
                <a:cs typeface="Calibri"/>
              </a:rPr>
              <a:t> </a:t>
            </a:r>
            <a:r>
              <a:rPr sz="1200" spc="-13" dirty="0">
                <a:solidFill>
                  <a:srgbClr val="F1F1F1"/>
                </a:solidFill>
                <a:latin typeface="Calibri"/>
                <a:cs typeface="Calibri"/>
              </a:rPr>
              <a:t>power"</a:t>
            </a:r>
            <a:endParaRPr sz="1200">
              <a:latin typeface="Calibri"/>
              <a:cs typeface="Calibri"/>
            </a:endParaRPr>
          </a:p>
        </p:txBody>
      </p:sp>
      <p:grpSp>
        <p:nvGrpSpPr>
          <p:cNvPr id="13" name="object 13"/>
          <p:cNvGrpSpPr/>
          <p:nvPr/>
        </p:nvGrpSpPr>
        <p:grpSpPr>
          <a:xfrm>
            <a:off x="923298" y="5059820"/>
            <a:ext cx="117687" cy="1132840"/>
            <a:chOff x="692473" y="3794865"/>
            <a:chExt cx="88265" cy="849630"/>
          </a:xfrm>
        </p:grpSpPr>
        <p:pic>
          <p:nvPicPr>
            <p:cNvPr id="14" name="object 14"/>
            <p:cNvPicPr/>
            <p:nvPr/>
          </p:nvPicPr>
          <p:blipFill>
            <a:blip r:embed="rId8" cstate="print"/>
            <a:stretch>
              <a:fillRect/>
            </a:stretch>
          </p:blipFill>
          <p:spPr>
            <a:xfrm>
              <a:off x="692473" y="4050554"/>
              <a:ext cx="88117" cy="76713"/>
            </a:xfrm>
            <a:prstGeom prst="rect">
              <a:avLst/>
            </a:prstGeom>
          </p:spPr>
        </p:pic>
        <p:pic>
          <p:nvPicPr>
            <p:cNvPr id="15" name="object 15"/>
            <p:cNvPicPr/>
            <p:nvPr/>
          </p:nvPicPr>
          <p:blipFill>
            <a:blip r:embed="rId8" cstate="print"/>
            <a:stretch>
              <a:fillRect/>
            </a:stretch>
          </p:blipFill>
          <p:spPr>
            <a:xfrm>
              <a:off x="692473" y="3794865"/>
              <a:ext cx="88117" cy="76713"/>
            </a:xfrm>
            <a:prstGeom prst="rect">
              <a:avLst/>
            </a:prstGeom>
          </p:spPr>
        </p:pic>
        <p:pic>
          <p:nvPicPr>
            <p:cNvPr id="16" name="object 16"/>
            <p:cNvPicPr/>
            <p:nvPr/>
          </p:nvPicPr>
          <p:blipFill>
            <a:blip r:embed="rId8" cstate="print"/>
            <a:stretch>
              <a:fillRect/>
            </a:stretch>
          </p:blipFill>
          <p:spPr>
            <a:xfrm>
              <a:off x="692473" y="4305646"/>
              <a:ext cx="88117" cy="76713"/>
            </a:xfrm>
            <a:prstGeom prst="rect">
              <a:avLst/>
            </a:prstGeom>
          </p:spPr>
        </p:pic>
        <p:pic>
          <p:nvPicPr>
            <p:cNvPr id="17" name="object 17"/>
            <p:cNvPicPr/>
            <p:nvPr/>
          </p:nvPicPr>
          <p:blipFill>
            <a:blip r:embed="rId8" cstate="print"/>
            <a:stretch>
              <a:fillRect/>
            </a:stretch>
          </p:blipFill>
          <p:spPr>
            <a:xfrm>
              <a:off x="692473" y="4567584"/>
              <a:ext cx="88117" cy="76713"/>
            </a:xfrm>
            <a:prstGeom prst="rect">
              <a:avLst/>
            </a:prstGeom>
          </p:spPr>
        </p:pic>
      </p:grpSp>
      <p:sp>
        <p:nvSpPr>
          <p:cNvPr id="18" name="object 18"/>
          <p:cNvSpPr txBox="1"/>
          <p:nvPr/>
        </p:nvSpPr>
        <p:spPr>
          <a:xfrm>
            <a:off x="958020" y="4600955"/>
            <a:ext cx="1239520" cy="159810"/>
          </a:xfrm>
          <a:prstGeom prst="rect">
            <a:avLst/>
          </a:prstGeom>
        </p:spPr>
        <p:txBody>
          <a:bodyPr vert="horz" wrap="square" lIns="0" tIns="16087" rIns="0" bIns="0" rtlCol="0">
            <a:spAutoFit/>
          </a:bodyPr>
          <a:lstStyle/>
          <a:p>
            <a:pPr marL="16933">
              <a:spcBef>
                <a:spcPts val="127"/>
              </a:spcBef>
            </a:pPr>
            <a:r>
              <a:rPr sz="933" b="1" dirty="0">
                <a:solidFill>
                  <a:srgbClr val="929DA8"/>
                </a:solidFill>
                <a:latin typeface="Calibri"/>
                <a:cs typeface="Calibri"/>
              </a:rPr>
              <a:t>S</a:t>
            </a:r>
            <a:r>
              <a:rPr sz="933" b="1" spc="-93" dirty="0">
                <a:solidFill>
                  <a:srgbClr val="929DA8"/>
                </a:solidFill>
                <a:latin typeface="Calibri"/>
                <a:cs typeface="Calibri"/>
              </a:rPr>
              <a:t> </a:t>
            </a:r>
            <a:r>
              <a:rPr sz="933" b="1" spc="-13" dirty="0">
                <a:solidFill>
                  <a:srgbClr val="929DA8"/>
                </a:solidFill>
                <a:latin typeface="Calibri"/>
                <a:cs typeface="Calibri"/>
              </a:rPr>
              <a:t>T</a:t>
            </a:r>
            <a:r>
              <a:rPr sz="933" b="1" spc="-80" dirty="0">
                <a:solidFill>
                  <a:srgbClr val="929DA8"/>
                </a:solidFill>
                <a:latin typeface="Calibri"/>
                <a:cs typeface="Calibri"/>
              </a:rPr>
              <a:t> </a:t>
            </a:r>
            <a:r>
              <a:rPr sz="933" b="1" spc="-27" dirty="0">
                <a:solidFill>
                  <a:srgbClr val="929DA8"/>
                </a:solidFill>
                <a:latin typeface="Calibri"/>
                <a:cs typeface="Calibri"/>
              </a:rPr>
              <a:t>R</a:t>
            </a:r>
            <a:r>
              <a:rPr sz="933" b="1" spc="-73" dirty="0">
                <a:solidFill>
                  <a:srgbClr val="929DA8"/>
                </a:solidFill>
                <a:latin typeface="Calibri"/>
                <a:cs typeface="Calibri"/>
              </a:rPr>
              <a:t> </a:t>
            </a:r>
            <a:r>
              <a:rPr sz="933" b="1" spc="-13" dirty="0">
                <a:solidFill>
                  <a:srgbClr val="929DA8"/>
                </a:solidFill>
                <a:latin typeface="Calibri"/>
                <a:cs typeface="Calibri"/>
              </a:rPr>
              <a:t>A</a:t>
            </a:r>
            <a:r>
              <a:rPr sz="933" b="1" spc="-87" dirty="0">
                <a:solidFill>
                  <a:srgbClr val="929DA8"/>
                </a:solidFill>
                <a:latin typeface="Calibri"/>
                <a:cs typeface="Calibri"/>
              </a:rPr>
              <a:t> </a:t>
            </a:r>
            <a:r>
              <a:rPr sz="933" b="1" spc="-13" dirty="0">
                <a:solidFill>
                  <a:srgbClr val="929DA8"/>
                </a:solidFill>
                <a:latin typeface="Calibri"/>
                <a:cs typeface="Calibri"/>
              </a:rPr>
              <a:t>T</a:t>
            </a:r>
            <a:r>
              <a:rPr sz="933" b="1" spc="-73" dirty="0">
                <a:solidFill>
                  <a:srgbClr val="929DA8"/>
                </a:solidFill>
                <a:latin typeface="Calibri"/>
                <a:cs typeface="Calibri"/>
              </a:rPr>
              <a:t> </a:t>
            </a:r>
            <a:r>
              <a:rPr sz="933" b="1" dirty="0">
                <a:solidFill>
                  <a:srgbClr val="929DA8"/>
                </a:solidFill>
                <a:latin typeface="Calibri"/>
                <a:cs typeface="Calibri"/>
              </a:rPr>
              <a:t>E</a:t>
            </a:r>
            <a:r>
              <a:rPr sz="933" b="1" spc="-93" dirty="0">
                <a:solidFill>
                  <a:srgbClr val="929DA8"/>
                </a:solidFill>
                <a:latin typeface="Calibri"/>
                <a:cs typeface="Calibri"/>
              </a:rPr>
              <a:t> </a:t>
            </a:r>
            <a:r>
              <a:rPr sz="933" b="1" spc="-13" dirty="0">
                <a:solidFill>
                  <a:srgbClr val="929DA8"/>
                </a:solidFill>
                <a:latin typeface="Calibri"/>
                <a:cs typeface="Calibri"/>
              </a:rPr>
              <a:t>G</a:t>
            </a:r>
            <a:r>
              <a:rPr sz="933" b="1" spc="-80" dirty="0">
                <a:solidFill>
                  <a:srgbClr val="929DA8"/>
                </a:solidFill>
                <a:latin typeface="Calibri"/>
                <a:cs typeface="Calibri"/>
              </a:rPr>
              <a:t> </a:t>
            </a:r>
            <a:r>
              <a:rPr sz="933" b="1" spc="-13" dirty="0">
                <a:solidFill>
                  <a:srgbClr val="929DA8"/>
                </a:solidFill>
                <a:latin typeface="Calibri"/>
                <a:cs typeface="Calibri"/>
              </a:rPr>
              <a:t>I</a:t>
            </a:r>
            <a:r>
              <a:rPr sz="933" b="1" spc="-93" dirty="0">
                <a:solidFill>
                  <a:srgbClr val="929DA8"/>
                </a:solidFill>
                <a:latin typeface="Calibri"/>
                <a:cs typeface="Calibri"/>
              </a:rPr>
              <a:t> </a:t>
            </a:r>
            <a:r>
              <a:rPr sz="933" b="1" dirty="0">
                <a:solidFill>
                  <a:srgbClr val="929DA8"/>
                </a:solidFill>
                <a:latin typeface="Calibri"/>
                <a:cs typeface="Calibri"/>
              </a:rPr>
              <a:t>C</a:t>
            </a:r>
            <a:r>
              <a:rPr sz="933" b="1" spc="313" dirty="0">
                <a:solidFill>
                  <a:srgbClr val="929DA8"/>
                </a:solidFill>
                <a:latin typeface="Calibri"/>
                <a:cs typeface="Calibri"/>
              </a:rPr>
              <a:t> </a:t>
            </a:r>
            <a:r>
              <a:rPr sz="933" b="1" dirty="0">
                <a:solidFill>
                  <a:srgbClr val="929DA8"/>
                </a:solidFill>
                <a:latin typeface="Calibri"/>
                <a:cs typeface="Calibri"/>
              </a:rPr>
              <a:t>E</a:t>
            </a:r>
            <a:r>
              <a:rPr sz="933" b="1" spc="-93" dirty="0">
                <a:solidFill>
                  <a:srgbClr val="929DA8"/>
                </a:solidFill>
                <a:latin typeface="Calibri"/>
                <a:cs typeface="Calibri"/>
              </a:rPr>
              <a:t> </a:t>
            </a:r>
            <a:r>
              <a:rPr sz="933" b="1" spc="-13" dirty="0">
                <a:solidFill>
                  <a:srgbClr val="929DA8"/>
                </a:solidFill>
                <a:latin typeface="Calibri"/>
                <a:cs typeface="Calibri"/>
              </a:rPr>
              <a:t>N</a:t>
            </a:r>
            <a:r>
              <a:rPr sz="933" b="1" spc="-87" dirty="0">
                <a:solidFill>
                  <a:srgbClr val="929DA8"/>
                </a:solidFill>
                <a:latin typeface="Calibri"/>
                <a:cs typeface="Calibri"/>
              </a:rPr>
              <a:t> </a:t>
            </a:r>
            <a:r>
              <a:rPr sz="933" b="1" dirty="0">
                <a:solidFill>
                  <a:srgbClr val="929DA8"/>
                </a:solidFill>
                <a:latin typeface="Calibri"/>
                <a:cs typeface="Calibri"/>
              </a:rPr>
              <a:t>E</a:t>
            </a:r>
            <a:r>
              <a:rPr sz="933" b="1" spc="-93" dirty="0">
                <a:solidFill>
                  <a:srgbClr val="929DA8"/>
                </a:solidFill>
                <a:latin typeface="Calibri"/>
                <a:cs typeface="Calibri"/>
              </a:rPr>
              <a:t> </a:t>
            </a:r>
            <a:r>
              <a:rPr sz="933" b="1" spc="-27" dirty="0">
                <a:solidFill>
                  <a:srgbClr val="929DA8"/>
                </a:solidFill>
                <a:latin typeface="Calibri"/>
                <a:cs typeface="Calibri"/>
              </a:rPr>
              <a:t>R</a:t>
            </a:r>
            <a:r>
              <a:rPr sz="933" b="1" spc="-80" dirty="0">
                <a:solidFill>
                  <a:srgbClr val="929DA8"/>
                </a:solidFill>
                <a:latin typeface="Calibri"/>
                <a:cs typeface="Calibri"/>
              </a:rPr>
              <a:t> </a:t>
            </a:r>
            <a:r>
              <a:rPr sz="933" b="1" spc="-13" dirty="0">
                <a:solidFill>
                  <a:srgbClr val="929DA8"/>
                </a:solidFill>
                <a:latin typeface="Calibri"/>
                <a:cs typeface="Calibri"/>
              </a:rPr>
              <a:t>G</a:t>
            </a:r>
            <a:r>
              <a:rPr sz="933" b="1" spc="-80" dirty="0">
                <a:solidFill>
                  <a:srgbClr val="929DA8"/>
                </a:solidFill>
                <a:latin typeface="Calibri"/>
                <a:cs typeface="Calibri"/>
              </a:rPr>
              <a:t> </a:t>
            </a:r>
            <a:r>
              <a:rPr sz="933" b="1" spc="-67" dirty="0">
                <a:solidFill>
                  <a:srgbClr val="929DA8"/>
                </a:solidFill>
                <a:latin typeface="Calibri"/>
                <a:cs typeface="Calibri"/>
              </a:rPr>
              <a:t>Y</a:t>
            </a:r>
            <a:endParaRPr sz="933">
              <a:latin typeface="Calibri"/>
              <a:cs typeface="Calibri"/>
            </a:endParaRPr>
          </a:p>
        </p:txBody>
      </p:sp>
      <p:sp>
        <p:nvSpPr>
          <p:cNvPr id="19" name="object 19"/>
          <p:cNvSpPr txBox="1"/>
          <p:nvPr/>
        </p:nvSpPr>
        <p:spPr>
          <a:xfrm>
            <a:off x="711911" y="3960419"/>
            <a:ext cx="2848187" cy="187231"/>
          </a:xfrm>
          <a:prstGeom prst="rect">
            <a:avLst/>
          </a:prstGeom>
          <a:solidFill>
            <a:srgbClr val="000000">
              <a:alpha val="56861"/>
            </a:srgbClr>
          </a:solidFill>
        </p:spPr>
        <p:txBody>
          <a:bodyPr vert="horz" wrap="square" lIns="0" tIns="63500" rIns="0" bIns="0" rtlCol="0">
            <a:spAutoFit/>
          </a:bodyPr>
          <a:lstStyle/>
          <a:p>
            <a:pPr marL="160015">
              <a:spcBef>
                <a:spcPts val="500"/>
              </a:spcBef>
            </a:pPr>
            <a:r>
              <a:rPr sz="800" b="1" spc="-13" dirty="0">
                <a:solidFill>
                  <a:srgbClr val="929DA8"/>
                </a:solidFill>
                <a:latin typeface="Calibri"/>
                <a:cs typeface="Calibri"/>
              </a:rPr>
              <a:t>I</a:t>
            </a:r>
            <a:r>
              <a:rPr sz="800" b="1" spc="-60" dirty="0">
                <a:solidFill>
                  <a:srgbClr val="929DA8"/>
                </a:solidFill>
                <a:latin typeface="Calibri"/>
                <a:cs typeface="Calibri"/>
              </a:rPr>
              <a:t> </a:t>
            </a:r>
            <a:r>
              <a:rPr sz="800" b="1" dirty="0">
                <a:solidFill>
                  <a:srgbClr val="929DA8"/>
                </a:solidFill>
                <a:latin typeface="Calibri"/>
                <a:cs typeface="Calibri"/>
              </a:rPr>
              <a:t>N</a:t>
            </a:r>
            <a:r>
              <a:rPr sz="800" b="1" spc="267" dirty="0">
                <a:solidFill>
                  <a:srgbClr val="929DA8"/>
                </a:solidFill>
                <a:latin typeface="Calibri"/>
                <a:cs typeface="Calibri"/>
              </a:rPr>
              <a:t> </a:t>
            </a:r>
            <a:r>
              <a:rPr sz="800" b="1" spc="-13" dirty="0">
                <a:solidFill>
                  <a:srgbClr val="929DA8"/>
                </a:solidFill>
                <a:latin typeface="Calibri"/>
                <a:cs typeface="Calibri"/>
              </a:rPr>
              <a:t>S</a:t>
            </a:r>
            <a:r>
              <a:rPr sz="800" b="1" spc="-47" dirty="0">
                <a:solidFill>
                  <a:srgbClr val="929DA8"/>
                </a:solidFill>
                <a:latin typeface="Calibri"/>
                <a:cs typeface="Calibri"/>
              </a:rPr>
              <a:t> </a:t>
            </a:r>
            <a:r>
              <a:rPr sz="800" b="1" spc="-13" dirty="0">
                <a:solidFill>
                  <a:srgbClr val="929DA8"/>
                </a:solidFill>
                <a:latin typeface="Calibri"/>
                <a:cs typeface="Calibri"/>
              </a:rPr>
              <a:t>P</a:t>
            </a:r>
            <a:r>
              <a:rPr sz="800" b="1" spc="-53" dirty="0">
                <a:solidFill>
                  <a:srgbClr val="929DA8"/>
                </a:solidFill>
                <a:latin typeface="Calibri"/>
                <a:cs typeface="Calibri"/>
              </a:rPr>
              <a:t> </a:t>
            </a:r>
            <a:r>
              <a:rPr sz="800" b="1" dirty="0">
                <a:solidFill>
                  <a:srgbClr val="929DA8"/>
                </a:solidFill>
                <a:latin typeface="Calibri"/>
                <a:cs typeface="Calibri"/>
              </a:rPr>
              <a:t>A</a:t>
            </a:r>
            <a:r>
              <a:rPr sz="800" b="1" spc="-60" dirty="0">
                <a:solidFill>
                  <a:srgbClr val="929DA8"/>
                </a:solidFill>
                <a:latin typeface="Calibri"/>
                <a:cs typeface="Calibri"/>
              </a:rPr>
              <a:t> </a:t>
            </a:r>
            <a:r>
              <a:rPr sz="800" b="1" dirty="0">
                <a:solidFill>
                  <a:srgbClr val="929DA8"/>
                </a:solidFill>
                <a:latin typeface="Calibri"/>
                <a:cs typeface="Calibri"/>
              </a:rPr>
              <a:t>C</a:t>
            </a:r>
            <a:r>
              <a:rPr sz="800" b="1" spc="-60" dirty="0">
                <a:solidFill>
                  <a:srgbClr val="929DA8"/>
                </a:solidFill>
                <a:latin typeface="Calibri"/>
                <a:cs typeface="Calibri"/>
              </a:rPr>
              <a:t> </a:t>
            </a:r>
            <a:r>
              <a:rPr sz="800" b="1" dirty="0">
                <a:solidFill>
                  <a:srgbClr val="929DA8"/>
                </a:solidFill>
                <a:latin typeface="Calibri"/>
                <a:cs typeface="Calibri"/>
              </a:rPr>
              <a:t>E</a:t>
            </a:r>
            <a:r>
              <a:rPr sz="800" b="1" spc="260" dirty="0">
                <a:solidFill>
                  <a:srgbClr val="929DA8"/>
                </a:solidFill>
                <a:latin typeface="Calibri"/>
                <a:cs typeface="Calibri"/>
              </a:rPr>
              <a:t> </a:t>
            </a:r>
            <a:r>
              <a:rPr sz="800" b="1" spc="-13" dirty="0">
                <a:solidFill>
                  <a:srgbClr val="929DA8"/>
                </a:solidFill>
                <a:latin typeface="Calibri"/>
                <a:cs typeface="Calibri"/>
              </a:rPr>
              <a:t>P</a:t>
            </a:r>
            <a:r>
              <a:rPr sz="800" b="1" spc="-47" dirty="0">
                <a:solidFill>
                  <a:srgbClr val="929DA8"/>
                </a:solidFill>
                <a:latin typeface="Calibri"/>
                <a:cs typeface="Calibri"/>
              </a:rPr>
              <a:t> </a:t>
            </a:r>
            <a:r>
              <a:rPr sz="800" b="1" dirty="0">
                <a:solidFill>
                  <a:srgbClr val="929DA8"/>
                </a:solidFill>
                <a:latin typeface="Calibri"/>
                <a:cs typeface="Calibri"/>
              </a:rPr>
              <a:t>O</a:t>
            </a:r>
            <a:r>
              <a:rPr sz="800" b="1" spc="-53" dirty="0">
                <a:solidFill>
                  <a:srgbClr val="929DA8"/>
                </a:solidFill>
                <a:latin typeface="Calibri"/>
                <a:cs typeface="Calibri"/>
              </a:rPr>
              <a:t> </a:t>
            </a:r>
            <a:r>
              <a:rPr sz="800" b="1" spc="-27" dirty="0">
                <a:solidFill>
                  <a:srgbClr val="929DA8"/>
                </a:solidFill>
                <a:latin typeface="Calibri"/>
                <a:cs typeface="Calibri"/>
              </a:rPr>
              <a:t>W</a:t>
            </a:r>
            <a:r>
              <a:rPr sz="800" b="1" spc="-60" dirty="0">
                <a:solidFill>
                  <a:srgbClr val="929DA8"/>
                </a:solidFill>
                <a:latin typeface="Calibri"/>
                <a:cs typeface="Calibri"/>
              </a:rPr>
              <a:t> </a:t>
            </a:r>
            <a:r>
              <a:rPr sz="800" b="1" dirty="0">
                <a:solidFill>
                  <a:srgbClr val="929DA8"/>
                </a:solidFill>
                <a:latin typeface="Calibri"/>
                <a:cs typeface="Calibri"/>
              </a:rPr>
              <a:t>E</a:t>
            </a:r>
            <a:r>
              <a:rPr sz="800" b="1" spc="-53" dirty="0">
                <a:solidFill>
                  <a:srgbClr val="929DA8"/>
                </a:solidFill>
                <a:latin typeface="Calibri"/>
                <a:cs typeface="Calibri"/>
              </a:rPr>
              <a:t> </a:t>
            </a:r>
            <a:r>
              <a:rPr sz="800" b="1" dirty="0">
                <a:solidFill>
                  <a:srgbClr val="929DA8"/>
                </a:solidFill>
                <a:latin typeface="Calibri"/>
                <a:cs typeface="Calibri"/>
              </a:rPr>
              <a:t>R</a:t>
            </a:r>
            <a:r>
              <a:rPr sz="800" b="1" spc="267" dirty="0">
                <a:solidFill>
                  <a:srgbClr val="929DA8"/>
                </a:solidFill>
                <a:latin typeface="Calibri"/>
                <a:cs typeface="Calibri"/>
              </a:rPr>
              <a:t> </a:t>
            </a:r>
            <a:r>
              <a:rPr sz="800" b="1" dirty="0">
                <a:solidFill>
                  <a:srgbClr val="929DA8"/>
                </a:solidFill>
                <a:latin typeface="Calibri"/>
                <a:cs typeface="Calibri"/>
              </a:rPr>
              <a:t>A</a:t>
            </a:r>
            <a:r>
              <a:rPr sz="800" b="1" spc="-60" dirty="0">
                <a:solidFill>
                  <a:srgbClr val="929DA8"/>
                </a:solidFill>
                <a:latin typeface="Calibri"/>
                <a:cs typeface="Calibri"/>
              </a:rPr>
              <a:t> </a:t>
            </a:r>
            <a:r>
              <a:rPr sz="800" b="1" spc="-13" dirty="0">
                <a:solidFill>
                  <a:srgbClr val="929DA8"/>
                </a:solidFill>
                <a:latin typeface="Calibri"/>
                <a:cs typeface="Calibri"/>
              </a:rPr>
              <a:t>N</a:t>
            </a:r>
            <a:r>
              <a:rPr sz="800" b="1" spc="-47" dirty="0">
                <a:solidFill>
                  <a:srgbClr val="929DA8"/>
                </a:solidFill>
                <a:latin typeface="Calibri"/>
                <a:cs typeface="Calibri"/>
              </a:rPr>
              <a:t> </a:t>
            </a:r>
            <a:r>
              <a:rPr sz="800" b="1" dirty="0">
                <a:solidFill>
                  <a:srgbClr val="929DA8"/>
                </a:solidFill>
                <a:latin typeface="Calibri"/>
                <a:cs typeface="Calibri"/>
              </a:rPr>
              <a:t>D</a:t>
            </a:r>
            <a:r>
              <a:rPr sz="800" b="1" spc="260" dirty="0">
                <a:solidFill>
                  <a:srgbClr val="929DA8"/>
                </a:solidFill>
                <a:latin typeface="Calibri"/>
                <a:cs typeface="Calibri"/>
              </a:rPr>
              <a:t> </a:t>
            </a:r>
            <a:r>
              <a:rPr sz="800" b="1" spc="-13" dirty="0">
                <a:solidFill>
                  <a:srgbClr val="929DA8"/>
                </a:solidFill>
                <a:latin typeface="Calibri"/>
                <a:cs typeface="Calibri"/>
              </a:rPr>
              <a:t>P</a:t>
            </a:r>
            <a:r>
              <a:rPr sz="800" b="1" spc="-47" dirty="0">
                <a:solidFill>
                  <a:srgbClr val="929DA8"/>
                </a:solidFill>
                <a:latin typeface="Calibri"/>
                <a:cs typeface="Calibri"/>
              </a:rPr>
              <a:t> </a:t>
            </a:r>
            <a:r>
              <a:rPr sz="800" b="1" dirty="0">
                <a:solidFill>
                  <a:srgbClr val="929DA8"/>
                </a:solidFill>
                <a:latin typeface="Calibri"/>
                <a:cs typeface="Calibri"/>
              </a:rPr>
              <a:t>R</a:t>
            </a:r>
            <a:r>
              <a:rPr sz="800" b="1" spc="-60" dirty="0">
                <a:solidFill>
                  <a:srgbClr val="929DA8"/>
                </a:solidFill>
                <a:latin typeface="Calibri"/>
                <a:cs typeface="Calibri"/>
              </a:rPr>
              <a:t> </a:t>
            </a:r>
            <a:r>
              <a:rPr sz="800" b="1" dirty="0">
                <a:solidFill>
                  <a:srgbClr val="929DA8"/>
                </a:solidFill>
                <a:latin typeface="Calibri"/>
                <a:cs typeface="Calibri"/>
              </a:rPr>
              <a:t>O</a:t>
            </a:r>
            <a:r>
              <a:rPr sz="800" b="1" spc="-53" dirty="0">
                <a:solidFill>
                  <a:srgbClr val="929DA8"/>
                </a:solidFill>
                <a:latin typeface="Calibri"/>
                <a:cs typeface="Calibri"/>
              </a:rPr>
              <a:t> </a:t>
            </a:r>
            <a:r>
              <a:rPr sz="800" b="1" spc="-13" dirty="0">
                <a:solidFill>
                  <a:srgbClr val="929DA8"/>
                </a:solidFill>
                <a:latin typeface="Calibri"/>
                <a:cs typeface="Calibri"/>
              </a:rPr>
              <a:t>P</a:t>
            </a:r>
            <a:r>
              <a:rPr sz="800" b="1" spc="-47" dirty="0">
                <a:solidFill>
                  <a:srgbClr val="929DA8"/>
                </a:solidFill>
                <a:latin typeface="Calibri"/>
                <a:cs typeface="Calibri"/>
              </a:rPr>
              <a:t> </a:t>
            </a:r>
            <a:r>
              <a:rPr sz="800" b="1" dirty="0">
                <a:solidFill>
                  <a:srgbClr val="929DA8"/>
                </a:solidFill>
                <a:latin typeface="Calibri"/>
                <a:cs typeface="Calibri"/>
              </a:rPr>
              <a:t>U</a:t>
            </a:r>
            <a:r>
              <a:rPr sz="800" b="1" spc="-53" dirty="0">
                <a:solidFill>
                  <a:srgbClr val="929DA8"/>
                </a:solidFill>
                <a:latin typeface="Calibri"/>
                <a:cs typeface="Calibri"/>
              </a:rPr>
              <a:t> </a:t>
            </a:r>
            <a:r>
              <a:rPr sz="800" b="1" dirty="0">
                <a:solidFill>
                  <a:srgbClr val="929DA8"/>
                </a:solidFill>
                <a:latin typeface="Calibri"/>
                <a:cs typeface="Calibri"/>
              </a:rPr>
              <a:t>L</a:t>
            </a:r>
            <a:r>
              <a:rPr sz="800" b="1" spc="-53" dirty="0">
                <a:solidFill>
                  <a:srgbClr val="929DA8"/>
                </a:solidFill>
                <a:latin typeface="Calibri"/>
                <a:cs typeface="Calibri"/>
              </a:rPr>
              <a:t> </a:t>
            </a:r>
            <a:r>
              <a:rPr sz="800" b="1" spc="-13" dirty="0">
                <a:solidFill>
                  <a:srgbClr val="929DA8"/>
                </a:solidFill>
                <a:latin typeface="Calibri"/>
                <a:cs typeface="Calibri"/>
              </a:rPr>
              <a:t>S</a:t>
            </a:r>
            <a:r>
              <a:rPr sz="800" b="1" spc="-53" dirty="0">
                <a:solidFill>
                  <a:srgbClr val="929DA8"/>
                </a:solidFill>
                <a:latin typeface="Calibri"/>
                <a:cs typeface="Calibri"/>
              </a:rPr>
              <a:t> </a:t>
            </a:r>
            <a:r>
              <a:rPr sz="800" b="1" spc="-13" dirty="0">
                <a:solidFill>
                  <a:srgbClr val="929DA8"/>
                </a:solidFill>
                <a:latin typeface="Calibri"/>
                <a:cs typeface="Calibri"/>
              </a:rPr>
              <a:t>I</a:t>
            </a:r>
            <a:r>
              <a:rPr sz="800" b="1" spc="-60" dirty="0">
                <a:solidFill>
                  <a:srgbClr val="929DA8"/>
                </a:solidFill>
                <a:latin typeface="Calibri"/>
                <a:cs typeface="Calibri"/>
              </a:rPr>
              <a:t> </a:t>
            </a:r>
            <a:r>
              <a:rPr sz="800" b="1" dirty="0">
                <a:solidFill>
                  <a:srgbClr val="929DA8"/>
                </a:solidFill>
                <a:latin typeface="Calibri"/>
                <a:cs typeface="Calibri"/>
              </a:rPr>
              <a:t>O</a:t>
            </a:r>
            <a:r>
              <a:rPr sz="800" b="1" spc="-47" dirty="0">
                <a:solidFill>
                  <a:srgbClr val="929DA8"/>
                </a:solidFill>
                <a:latin typeface="Calibri"/>
                <a:cs typeface="Calibri"/>
              </a:rPr>
              <a:t> </a:t>
            </a:r>
            <a:r>
              <a:rPr sz="800" b="1" spc="-67" dirty="0">
                <a:solidFill>
                  <a:srgbClr val="929DA8"/>
                </a:solidFill>
                <a:latin typeface="Calibri"/>
                <a:cs typeface="Calibri"/>
              </a:rPr>
              <a:t>N</a:t>
            </a:r>
            <a:endParaRPr sz="800">
              <a:latin typeface="Calibri"/>
              <a:cs typeface="Calibri"/>
            </a:endParaRPr>
          </a:p>
        </p:txBody>
      </p:sp>
      <p:sp>
        <p:nvSpPr>
          <p:cNvPr id="20" name="object 20"/>
          <p:cNvSpPr txBox="1"/>
          <p:nvPr/>
        </p:nvSpPr>
        <p:spPr>
          <a:xfrm>
            <a:off x="4252805" y="3934256"/>
            <a:ext cx="3657600" cy="193214"/>
          </a:xfrm>
          <a:prstGeom prst="rect">
            <a:avLst/>
          </a:prstGeom>
          <a:solidFill>
            <a:srgbClr val="000000">
              <a:alpha val="56861"/>
            </a:srgbClr>
          </a:solidFill>
        </p:spPr>
        <p:txBody>
          <a:bodyPr vert="horz" wrap="square" lIns="0" tIns="69425" rIns="0" bIns="0" rtlCol="0">
            <a:spAutoFit/>
          </a:bodyPr>
          <a:lstStyle/>
          <a:p>
            <a:pPr marL="157476">
              <a:spcBef>
                <a:spcPts val="545"/>
              </a:spcBef>
            </a:pPr>
            <a:r>
              <a:rPr sz="800" b="1" spc="-13" dirty="0">
                <a:solidFill>
                  <a:srgbClr val="929DA8"/>
                </a:solidFill>
                <a:latin typeface="Calibri"/>
                <a:cs typeface="Calibri"/>
              </a:rPr>
              <a:t>M</a:t>
            </a:r>
            <a:r>
              <a:rPr sz="800" b="1" spc="-53" dirty="0">
                <a:solidFill>
                  <a:srgbClr val="929DA8"/>
                </a:solidFill>
                <a:latin typeface="Calibri"/>
                <a:cs typeface="Calibri"/>
              </a:rPr>
              <a:t> </a:t>
            </a:r>
            <a:r>
              <a:rPr sz="800" b="1" spc="-13" dirty="0">
                <a:solidFill>
                  <a:srgbClr val="929DA8"/>
                </a:solidFill>
                <a:latin typeface="Calibri"/>
                <a:cs typeface="Calibri"/>
              </a:rPr>
              <a:t>I</a:t>
            </a:r>
            <a:r>
              <a:rPr sz="800" b="1" spc="-53" dirty="0">
                <a:solidFill>
                  <a:srgbClr val="929DA8"/>
                </a:solidFill>
                <a:latin typeface="Calibri"/>
                <a:cs typeface="Calibri"/>
              </a:rPr>
              <a:t> </a:t>
            </a:r>
            <a:r>
              <a:rPr sz="800" b="1" spc="-13" dirty="0">
                <a:solidFill>
                  <a:srgbClr val="929DA8"/>
                </a:solidFill>
                <a:latin typeface="Calibri"/>
                <a:cs typeface="Calibri"/>
              </a:rPr>
              <a:t>S</a:t>
            </a:r>
            <a:r>
              <a:rPr sz="800" b="1" spc="-53" dirty="0">
                <a:solidFill>
                  <a:srgbClr val="929DA8"/>
                </a:solidFill>
                <a:latin typeface="Calibri"/>
                <a:cs typeface="Calibri"/>
              </a:rPr>
              <a:t> </a:t>
            </a:r>
            <a:r>
              <a:rPr sz="800" b="1" spc="-13" dirty="0">
                <a:solidFill>
                  <a:srgbClr val="929DA8"/>
                </a:solidFill>
                <a:latin typeface="Calibri"/>
                <a:cs typeface="Calibri"/>
              </a:rPr>
              <a:t>S</a:t>
            </a:r>
            <a:r>
              <a:rPr sz="800" b="1" spc="-47" dirty="0">
                <a:solidFill>
                  <a:srgbClr val="929DA8"/>
                </a:solidFill>
                <a:latin typeface="Calibri"/>
                <a:cs typeface="Calibri"/>
              </a:rPr>
              <a:t> </a:t>
            </a:r>
            <a:r>
              <a:rPr sz="800" b="1" spc="-13" dirty="0">
                <a:solidFill>
                  <a:srgbClr val="929DA8"/>
                </a:solidFill>
                <a:latin typeface="Calibri"/>
                <a:cs typeface="Calibri"/>
              </a:rPr>
              <a:t>I</a:t>
            </a:r>
            <a:r>
              <a:rPr sz="800" b="1" spc="-53" dirty="0">
                <a:solidFill>
                  <a:srgbClr val="929DA8"/>
                </a:solidFill>
                <a:latin typeface="Calibri"/>
                <a:cs typeface="Calibri"/>
              </a:rPr>
              <a:t> </a:t>
            </a:r>
            <a:r>
              <a:rPr sz="800" b="1" dirty="0">
                <a:solidFill>
                  <a:srgbClr val="929DA8"/>
                </a:solidFill>
                <a:latin typeface="Calibri"/>
                <a:cs typeface="Calibri"/>
              </a:rPr>
              <a:t>O</a:t>
            </a:r>
            <a:r>
              <a:rPr sz="800" b="1" spc="-53" dirty="0">
                <a:solidFill>
                  <a:srgbClr val="929DA8"/>
                </a:solidFill>
                <a:latin typeface="Calibri"/>
                <a:cs typeface="Calibri"/>
              </a:rPr>
              <a:t> </a:t>
            </a:r>
            <a:r>
              <a:rPr sz="800" b="1" dirty="0">
                <a:solidFill>
                  <a:srgbClr val="929DA8"/>
                </a:solidFill>
                <a:latin typeface="Calibri"/>
                <a:cs typeface="Calibri"/>
              </a:rPr>
              <a:t>N</a:t>
            </a:r>
            <a:r>
              <a:rPr sz="800" b="1" spc="272" dirty="0">
                <a:solidFill>
                  <a:srgbClr val="929DA8"/>
                </a:solidFill>
                <a:latin typeface="Calibri"/>
                <a:cs typeface="Calibri"/>
              </a:rPr>
              <a:t> </a:t>
            </a:r>
            <a:r>
              <a:rPr sz="800" b="1" dirty="0">
                <a:solidFill>
                  <a:srgbClr val="929DA8"/>
                </a:solidFill>
                <a:latin typeface="Calibri"/>
                <a:cs typeface="Calibri"/>
              </a:rPr>
              <a:t>C</a:t>
            </a:r>
            <a:r>
              <a:rPr sz="800" b="1" spc="-60" dirty="0">
                <a:solidFill>
                  <a:srgbClr val="929DA8"/>
                </a:solidFill>
                <a:latin typeface="Calibri"/>
                <a:cs typeface="Calibri"/>
              </a:rPr>
              <a:t> </a:t>
            </a:r>
            <a:r>
              <a:rPr sz="800" b="1" dirty="0">
                <a:solidFill>
                  <a:srgbClr val="929DA8"/>
                </a:solidFill>
                <a:latin typeface="Calibri"/>
                <a:cs typeface="Calibri"/>
              </a:rPr>
              <a:t>R</a:t>
            </a:r>
            <a:r>
              <a:rPr sz="800" b="1" spc="-60" dirty="0">
                <a:solidFill>
                  <a:srgbClr val="929DA8"/>
                </a:solidFill>
                <a:latin typeface="Calibri"/>
                <a:cs typeface="Calibri"/>
              </a:rPr>
              <a:t> </a:t>
            </a:r>
            <a:r>
              <a:rPr sz="800" b="1" spc="-13" dirty="0">
                <a:solidFill>
                  <a:srgbClr val="929DA8"/>
                </a:solidFill>
                <a:latin typeface="Calibri"/>
                <a:cs typeface="Calibri"/>
              </a:rPr>
              <a:t>I</a:t>
            </a:r>
            <a:r>
              <a:rPr sz="800" b="1" spc="-53" dirty="0">
                <a:solidFill>
                  <a:srgbClr val="929DA8"/>
                </a:solidFill>
                <a:latin typeface="Calibri"/>
                <a:cs typeface="Calibri"/>
              </a:rPr>
              <a:t> </a:t>
            </a:r>
            <a:r>
              <a:rPr sz="800" b="1" spc="-13" dirty="0">
                <a:solidFill>
                  <a:srgbClr val="929DA8"/>
                </a:solidFill>
                <a:latin typeface="Calibri"/>
                <a:cs typeface="Calibri"/>
              </a:rPr>
              <a:t>T</a:t>
            </a:r>
            <a:r>
              <a:rPr sz="800" b="1" spc="-47" dirty="0">
                <a:solidFill>
                  <a:srgbClr val="929DA8"/>
                </a:solidFill>
                <a:latin typeface="Calibri"/>
                <a:cs typeface="Calibri"/>
              </a:rPr>
              <a:t> </a:t>
            </a:r>
            <a:r>
              <a:rPr sz="800" b="1" spc="-13" dirty="0">
                <a:solidFill>
                  <a:srgbClr val="929DA8"/>
                </a:solidFill>
                <a:latin typeface="Calibri"/>
                <a:cs typeface="Calibri"/>
              </a:rPr>
              <a:t>I</a:t>
            </a:r>
            <a:r>
              <a:rPr sz="800" b="1" spc="-60" dirty="0">
                <a:solidFill>
                  <a:srgbClr val="929DA8"/>
                </a:solidFill>
                <a:latin typeface="Calibri"/>
                <a:cs typeface="Calibri"/>
              </a:rPr>
              <a:t> </a:t>
            </a:r>
            <a:r>
              <a:rPr sz="800" b="1" dirty="0">
                <a:solidFill>
                  <a:srgbClr val="929DA8"/>
                </a:solidFill>
                <a:latin typeface="Calibri"/>
                <a:cs typeface="Calibri"/>
              </a:rPr>
              <a:t>C</a:t>
            </a:r>
            <a:r>
              <a:rPr sz="800" b="1" spc="-60" dirty="0">
                <a:solidFill>
                  <a:srgbClr val="929DA8"/>
                </a:solidFill>
                <a:latin typeface="Calibri"/>
                <a:cs typeface="Calibri"/>
              </a:rPr>
              <a:t> </a:t>
            </a:r>
            <a:r>
              <a:rPr sz="800" b="1" dirty="0">
                <a:solidFill>
                  <a:srgbClr val="929DA8"/>
                </a:solidFill>
                <a:latin typeface="Calibri"/>
                <a:cs typeface="Calibri"/>
              </a:rPr>
              <a:t>A</a:t>
            </a:r>
            <a:r>
              <a:rPr sz="800" b="1" spc="-60" dirty="0">
                <a:solidFill>
                  <a:srgbClr val="929DA8"/>
                </a:solidFill>
                <a:latin typeface="Calibri"/>
                <a:cs typeface="Calibri"/>
              </a:rPr>
              <a:t> </a:t>
            </a:r>
            <a:r>
              <a:rPr sz="800" b="1" dirty="0">
                <a:solidFill>
                  <a:srgbClr val="929DA8"/>
                </a:solidFill>
                <a:latin typeface="Calibri"/>
                <a:cs typeface="Calibri"/>
              </a:rPr>
              <a:t>L</a:t>
            </a:r>
            <a:r>
              <a:rPr sz="800" b="1" spc="300" dirty="0">
                <a:solidFill>
                  <a:srgbClr val="929DA8"/>
                </a:solidFill>
                <a:latin typeface="Calibri"/>
                <a:cs typeface="Calibri"/>
              </a:rPr>
              <a:t> </a:t>
            </a:r>
            <a:r>
              <a:rPr sz="800" b="1" dirty="0">
                <a:solidFill>
                  <a:srgbClr val="929DA8"/>
                </a:solidFill>
                <a:latin typeface="Calibri"/>
                <a:cs typeface="Calibri"/>
              </a:rPr>
              <a:t>F</a:t>
            </a:r>
            <a:r>
              <a:rPr sz="800" b="1" spc="-53" dirty="0">
                <a:solidFill>
                  <a:srgbClr val="929DA8"/>
                </a:solidFill>
                <a:latin typeface="Calibri"/>
                <a:cs typeface="Calibri"/>
              </a:rPr>
              <a:t> </a:t>
            </a:r>
            <a:r>
              <a:rPr sz="800" b="1" dirty="0">
                <a:solidFill>
                  <a:srgbClr val="929DA8"/>
                </a:solidFill>
                <a:latin typeface="Calibri"/>
                <a:cs typeface="Calibri"/>
              </a:rPr>
              <a:t>A</a:t>
            </a:r>
            <a:r>
              <a:rPr sz="800" b="1" spc="-53" dirty="0">
                <a:solidFill>
                  <a:srgbClr val="929DA8"/>
                </a:solidFill>
                <a:latin typeface="Calibri"/>
                <a:cs typeface="Calibri"/>
              </a:rPr>
              <a:t> </a:t>
            </a:r>
            <a:r>
              <a:rPr sz="800" b="1" dirty="0">
                <a:solidFill>
                  <a:srgbClr val="929DA8"/>
                </a:solidFill>
                <a:latin typeface="Calibri"/>
                <a:cs typeface="Calibri"/>
              </a:rPr>
              <a:t>C</a:t>
            </a:r>
            <a:r>
              <a:rPr sz="800" b="1" spc="-67" dirty="0">
                <a:solidFill>
                  <a:srgbClr val="929DA8"/>
                </a:solidFill>
                <a:latin typeface="Calibri"/>
                <a:cs typeface="Calibri"/>
              </a:rPr>
              <a:t> </a:t>
            </a:r>
            <a:r>
              <a:rPr sz="800" b="1" spc="-13" dirty="0">
                <a:solidFill>
                  <a:srgbClr val="929DA8"/>
                </a:solidFill>
                <a:latin typeface="Calibri"/>
                <a:cs typeface="Calibri"/>
              </a:rPr>
              <a:t>I</a:t>
            </a:r>
            <a:r>
              <a:rPr sz="800" b="1" spc="-53" dirty="0">
                <a:solidFill>
                  <a:srgbClr val="929DA8"/>
                </a:solidFill>
                <a:latin typeface="Calibri"/>
                <a:cs typeface="Calibri"/>
              </a:rPr>
              <a:t> </a:t>
            </a:r>
            <a:r>
              <a:rPr sz="800" b="1" dirty="0">
                <a:solidFill>
                  <a:srgbClr val="929DA8"/>
                </a:solidFill>
                <a:latin typeface="Calibri"/>
                <a:cs typeface="Calibri"/>
              </a:rPr>
              <a:t>L</a:t>
            </a:r>
            <a:r>
              <a:rPr sz="800" b="1" spc="-53" dirty="0">
                <a:solidFill>
                  <a:srgbClr val="929DA8"/>
                </a:solidFill>
                <a:latin typeface="Calibri"/>
                <a:cs typeface="Calibri"/>
              </a:rPr>
              <a:t> </a:t>
            </a:r>
            <a:r>
              <a:rPr sz="800" b="1" spc="-13" dirty="0">
                <a:solidFill>
                  <a:srgbClr val="929DA8"/>
                </a:solidFill>
                <a:latin typeface="Calibri"/>
                <a:cs typeface="Calibri"/>
              </a:rPr>
              <a:t>I</a:t>
            </a:r>
            <a:r>
              <a:rPr sz="800" b="1" spc="-60" dirty="0">
                <a:solidFill>
                  <a:srgbClr val="929DA8"/>
                </a:solidFill>
                <a:latin typeface="Calibri"/>
                <a:cs typeface="Calibri"/>
              </a:rPr>
              <a:t> </a:t>
            </a:r>
            <a:r>
              <a:rPr sz="800" b="1" spc="-13" dirty="0">
                <a:solidFill>
                  <a:srgbClr val="929DA8"/>
                </a:solidFill>
                <a:latin typeface="Calibri"/>
                <a:cs typeface="Calibri"/>
              </a:rPr>
              <a:t>T</a:t>
            </a:r>
            <a:r>
              <a:rPr sz="800" b="1" spc="-47" dirty="0">
                <a:solidFill>
                  <a:srgbClr val="929DA8"/>
                </a:solidFill>
                <a:latin typeface="Calibri"/>
                <a:cs typeface="Calibri"/>
              </a:rPr>
              <a:t> </a:t>
            </a:r>
            <a:r>
              <a:rPr sz="800" b="1" spc="-13" dirty="0">
                <a:solidFill>
                  <a:srgbClr val="929DA8"/>
                </a:solidFill>
                <a:latin typeface="Calibri"/>
                <a:cs typeface="Calibri"/>
              </a:rPr>
              <a:t>I</a:t>
            </a:r>
            <a:r>
              <a:rPr sz="800" b="1" spc="-60" dirty="0">
                <a:solidFill>
                  <a:srgbClr val="929DA8"/>
                </a:solidFill>
                <a:latin typeface="Calibri"/>
                <a:cs typeface="Calibri"/>
              </a:rPr>
              <a:t> </a:t>
            </a:r>
            <a:r>
              <a:rPr sz="800" b="1" dirty="0">
                <a:solidFill>
                  <a:srgbClr val="929DA8"/>
                </a:solidFill>
                <a:latin typeface="Calibri"/>
                <a:cs typeface="Calibri"/>
              </a:rPr>
              <a:t>E</a:t>
            </a:r>
            <a:r>
              <a:rPr sz="800" b="1" spc="-53" dirty="0">
                <a:solidFill>
                  <a:srgbClr val="929DA8"/>
                </a:solidFill>
                <a:latin typeface="Calibri"/>
                <a:cs typeface="Calibri"/>
              </a:rPr>
              <a:t> </a:t>
            </a:r>
            <a:r>
              <a:rPr sz="800" b="1" spc="-67" dirty="0">
                <a:solidFill>
                  <a:srgbClr val="929DA8"/>
                </a:solidFill>
                <a:latin typeface="Calibri"/>
                <a:cs typeface="Calibri"/>
              </a:rPr>
              <a:t>S</a:t>
            </a:r>
            <a:endParaRPr sz="800">
              <a:latin typeface="Calibri"/>
              <a:cs typeface="Calibri"/>
            </a:endParaRPr>
          </a:p>
        </p:txBody>
      </p:sp>
      <p:sp>
        <p:nvSpPr>
          <p:cNvPr id="21" name="object 21"/>
          <p:cNvSpPr txBox="1"/>
          <p:nvPr/>
        </p:nvSpPr>
        <p:spPr>
          <a:xfrm>
            <a:off x="8934365" y="4827796"/>
            <a:ext cx="2970953" cy="240236"/>
          </a:xfrm>
          <a:prstGeom prst="rect">
            <a:avLst/>
          </a:prstGeom>
          <a:solidFill>
            <a:srgbClr val="000000">
              <a:alpha val="56861"/>
            </a:srgbClr>
          </a:solidFill>
        </p:spPr>
        <p:txBody>
          <a:bodyPr vert="horz" wrap="square" lIns="0" tIns="115993" rIns="0" bIns="0" rtlCol="0">
            <a:spAutoFit/>
          </a:bodyPr>
          <a:lstStyle/>
          <a:p>
            <a:pPr marL="59265">
              <a:spcBef>
                <a:spcPts val="913"/>
              </a:spcBef>
            </a:pPr>
            <a:r>
              <a:rPr sz="800" b="1" dirty="0">
                <a:solidFill>
                  <a:srgbClr val="929DA8"/>
                </a:solidFill>
                <a:latin typeface="Calibri"/>
                <a:cs typeface="Calibri"/>
              </a:rPr>
              <a:t>D</a:t>
            </a:r>
            <a:r>
              <a:rPr sz="800" b="1" spc="-47" dirty="0">
                <a:solidFill>
                  <a:srgbClr val="929DA8"/>
                </a:solidFill>
                <a:latin typeface="Calibri"/>
                <a:cs typeface="Calibri"/>
              </a:rPr>
              <a:t> </a:t>
            </a:r>
            <a:r>
              <a:rPr sz="800" b="1" dirty="0">
                <a:solidFill>
                  <a:srgbClr val="929DA8"/>
                </a:solidFill>
                <a:latin typeface="Calibri"/>
                <a:cs typeface="Calibri"/>
              </a:rPr>
              <a:t>E</a:t>
            </a:r>
            <a:r>
              <a:rPr sz="800" b="1" spc="-60" dirty="0">
                <a:solidFill>
                  <a:srgbClr val="929DA8"/>
                </a:solidFill>
                <a:latin typeface="Calibri"/>
                <a:cs typeface="Calibri"/>
              </a:rPr>
              <a:t> </a:t>
            </a:r>
            <a:r>
              <a:rPr sz="800" b="1" spc="-13" dirty="0">
                <a:solidFill>
                  <a:srgbClr val="929DA8"/>
                </a:solidFill>
                <a:latin typeface="Calibri"/>
                <a:cs typeface="Calibri"/>
              </a:rPr>
              <a:t>P</a:t>
            </a:r>
            <a:r>
              <a:rPr sz="800" b="1" spc="-53" dirty="0">
                <a:solidFill>
                  <a:srgbClr val="929DA8"/>
                </a:solidFill>
                <a:latin typeface="Calibri"/>
                <a:cs typeface="Calibri"/>
              </a:rPr>
              <a:t> </a:t>
            </a:r>
            <a:r>
              <a:rPr sz="800" b="1" dirty="0">
                <a:solidFill>
                  <a:srgbClr val="929DA8"/>
                </a:solidFill>
                <a:latin typeface="Calibri"/>
                <a:cs typeface="Calibri"/>
              </a:rPr>
              <a:t>L</a:t>
            </a:r>
            <a:r>
              <a:rPr sz="800" b="1" spc="-53" dirty="0">
                <a:solidFill>
                  <a:srgbClr val="929DA8"/>
                </a:solidFill>
                <a:latin typeface="Calibri"/>
                <a:cs typeface="Calibri"/>
              </a:rPr>
              <a:t> </a:t>
            </a:r>
            <a:r>
              <a:rPr sz="800" b="1" dirty="0">
                <a:solidFill>
                  <a:srgbClr val="929DA8"/>
                </a:solidFill>
                <a:latin typeface="Calibri"/>
                <a:cs typeface="Calibri"/>
              </a:rPr>
              <a:t>O</a:t>
            </a:r>
            <a:r>
              <a:rPr sz="800" b="1" spc="-53" dirty="0">
                <a:solidFill>
                  <a:srgbClr val="929DA8"/>
                </a:solidFill>
                <a:latin typeface="Calibri"/>
                <a:cs typeface="Calibri"/>
              </a:rPr>
              <a:t> </a:t>
            </a:r>
            <a:r>
              <a:rPr sz="800" b="1" spc="-13" dirty="0">
                <a:solidFill>
                  <a:srgbClr val="929DA8"/>
                </a:solidFill>
                <a:latin typeface="Calibri"/>
                <a:cs typeface="Calibri"/>
              </a:rPr>
              <a:t>Y</a:t>
            </a:r>
            <a:r>
              <a:rPr sz="800" b="1" spc="-53" dirty="0">
                <a:solidFill>
                  <a:srgbClr val="929DA8"/>
                </a:solidFill>
                <a:latin typeface="Calibri"/>
                <a:cs typeface="Calibri"/>
              </a:rPr>
              <a:t> </a:t>
            </a:r>
            <a:r>
              <a:rPr sz="800" b="1" dirty="0">
                <a:solidFill>
                  <a:srgbClr val="929DA8"/>
                </a:solidFill>
                <a:latin typeface="Calibri"/>
                <a:cs typeface="Calibri"/>
              </a:rPr>
              <a:t>E</a:t>
            </a:r>
            <a:r>
              <a:rPr sz="800" b="1" spc="-60" dirty="0">
                <a:solidFill>
                  <a:srgbClr val="929DA8"/>
                </a:solidFill>
                <a:latin typeface="Calibri"/>
                <a:cs typeface="Calibri"/>
              </a:rPr>
              <a:t> </a:t>
            </a:r>
            <a:r>
              <a:rPr sz="800" b="1" dirty="0">
                <a:solidFill>
                  <a:srgbClr val="929DA8"/>
                </a:solidFill>
                <a:latin typeface="Calibri"/>
                <a:cs typeface="Calibri"/>
              </a:rPr>
              <a:t>D</a:t>
            </a:r>
            <a:r>
              <a:rPr sz="800" b="1" spc="227" dirty="0">
                <a:solidFill>
                  <a:srgbClr val="929DA8"/>
                </a:solidFill>
                <a:latin typeface="Calibri"/>
                <a:cs typeface="Calibri"/>
              </a:rPr>
              <a:t> </a:t>
            </a:r>
            <a:r>
              <a:rPr sz="800" b="1" spc="-13" dirty="0">
                <a:solidFill>
                  <a:srgbClr val="929DA8"/>
                </a:solidFill>
                <a:latin typeface="Calibri"/>
                <a:cs typeface="Calibri"/>
              </a:rPr>
              <a:t>B</a:t>
            </a:r>
            <a:r>
              <a:rPr sz="800" b="1" spc="-53" dirty="0">
                <a:solidFill>
                  <a:srgbClr val="929DA8"/>
                </a:solidFill>
                <a:latin typeface="Calibri"/>
                <a:cs typeface="Calibri"/>
              </a:rPr>
              <a:t> </a:t>
            </a:r>
            <a:r>
              <a:rPr sz="800" b="1" dirty="0">
                <a:solidFill>
                  <a:srgbClr val="929DA8"/>
                </a:solidFill>
                <a:latin typeface="Calibri"/>
                <a:cs typeface="Calibri"/>
              </a:rPr>
              <a:t>E</a:t>
            </a:r>
            <a:r>
              <a:rPr sz="800" b="1" spc="-60" dirty="0">
                <a:solidFill>
                  <a:srgbClr val="929DA8"/>
                </a:solidFill>
                <a:latin typeface="Calibri"/>
                <a:cs typeface="Calibri"/>
              </a:rPr>
              <a:t> </a:t>
            </a:r>
            <a:r>
              <a:rPr sz="800" b="1" dirty="0">
                <a:solidFill>
                  <a:srgbClr val="929DA8"/>
                </a:solidFill>
                <a:latin typeface="Calibri"/>
                <a:cs typeface="Calibri"/>
              </a:rPr>
              <a:t>L</a:t>
            </a:r>
            <a:r>
              <a:rPr sz="800" b="1" spc="-60" dirty="0">
                <a:solidFill>
                  <a:srgbClr val="929DA8"/>
                </a:solidFill>
                <a:latin typeface="Calibri"/>
                <a:cs typeface="Calibri"/>
              </a:rPr>
              <a:t> </a:t>
            </a:r>
            <a:r>
              <a:rPr sz="800" b="1" dirty="0">
                <a:solidFill>
                  <a:srgbClr val="929DA8"/>
                </a:solidFill>
                <a:latin typeface="Calibri"/>
                <a:cs typeface="Calibri"/>
              </a:rPr>
              <a:t>O</a:t>
            </a:r>
            <a:r>
              <a:rPr sz="800" b="1" spc="-53" dirty="0">
                <a:solidFill>
                  <a:srgbClr val="929DA8"/>
                </a:solidFill>
                <a:latin typeface="Calibri"/>
                <a:cs typeface="Calibri"/>
              </a:rPr>
              <a:t> </a:t>
            </a:r>
            <a:r>
              <a:rPr sz="800" b="1" dirty="0">
                <a:solidFill>
                  <a:srgbClr val="929DA8"/>
                </a:solidFill>
                <a:latin typeface="Calibri"/>
                <a:cs typeface="Calibri"/>
              </a:rPr>
              <a:t>W</a:t>
            </a:r>
            <a:r>
              <a:rPr sz="800" b="1" spc="260" dirty="0">
                <a:solidFill>
                  <a:srgbClr val="929DA8"/>
                </a:solidFill>
                <a:latin typeface="Calibri"/>
                <a:cs typeface="Calibri"/>
              </a:rPr>
              <a:t> </a:t>
            </a:r>
            <a:r>
              <a:rPr sz="800" b="1" spc="-13" dirty="0">
                <a:solidFill>
                  <a:srgbClr val="929DA8"/>
                </a:solidFill>
                <a:latin typeface="Calibri"/>
                <a:cs typeface="Calibri"/>
              </a:rPr>
              <a:t>G</a:t>
            </a:r>
            <a:r>
              <a:rPr sz="800" b="1" spc="-47" dirty="0">
                <a:solidFill>
                  <a:srgbClr val="929DA8"/>
                </a:solidFill>
                <a:latin typeface="Calibri"/>
                <a:cs typeface="Calibri"/>
              </a:rPr>
              <a:t> </a:t>
            </a:r>
            <a:r>
              <a:rPr sz="800" b="1" dirty="0">
                <a:solidFill>
                  <a:srgbClr val="929DA8"/>
                </a:solidFill>
                <a:latin typeface="Calibri"/>
                <a:cs typeface="Calibri"/>
              </a:rPr>
              <a:t>R</a:t>
            </a:r>
            <a:r>
              <a:rPr sz="800" b="1" spc="-60" dirty="0">
                <a:solidFill>
                  <a:srgbClr val="929DA8"/>
                </a:solidFill>
                <a:latin typeface="Calibri"/>
                <a:cs typeface="Calibri"/>
              </a:rPr>
              <a:t> </a:t>
            </a:r>
            <a:r>
              <a:rPr sz="800" b="1" dirty="0">
                <a:solidFill>
                  <a:srgbClr val="929DA8"/>
                </a:solidFill>
                <a:latin typeface="Calibri"/>
                <a:cs typeface="Calibri"/>
              </a:rPr>
              <a:t>A</a:t>
            </a:r>
            <a:r>
              <a:rPr sz="800" b="1" spc="-60" dirty="0">
                <a:solidFill>
                  <a:srgbClr val="929DA8"/>
                </a:solidFill>
                <a:latin typeface="Calibri"/>
                <a:cs typeface="Calibri"/>
              </a:rPr>
              <a:t> </a:t>
            </a:r>
            <a:r>
              <a:rPr sz="800" b="1" dirty="0">
                <a:solidFill>
                  <a:srgbClr val="929DA8"/>
                </a:solidFill>
                <a:latin typeface="Calibri"/>
                <a:cs typeface="Calibri"/>
              </a:rPr>
              <a:t>D</a:t>
            </a:r>
            <a:r>
              <a:rPr sz="800" b="1" spc="-47" dirty="0">
                <a:solidFill>
                  <a:srgbClr val="929DA8"/>
                </a:solidFill>
                <a:latin typeface="Calibri"/>
                <a:cs typeface="Calibri"/>
              </a:rPr>
              <a:t> </a:t>
            </a:r>
            <a:r>
              <a:rPr sz="800" b="1" spc="-67" dirty="0">
                <a:solidFill>
                  <a:srgbClr val="929DA8"/>
                </a:solidFill>
                <a:latin typeface="Calibri"/>
                <a:cs typeface="Calibri"/>
              </a:rPr>
              <a:t>E</a:t>
            </a:r>
            <a:endParaRPr sz="800">
              <a:latin typeface="Calibri"/>
              <a:cs typeface="Calibri"/>
            </a:endParaRPr>
          </a:p>
        </p:txBody>
      </p:sp>
      <p:sp>
        <p:nvSpPr>
          <p:cNvPr id="22" name="object 22" descr="$PPTXTitle"/>
          <p:cNvSpPr txBox="1">
            <a:spLocks noGrp="1"/>
          </p:cNvSpPr>
          <p:nvPr>
            <p:ph type="title"/>
          </p:nvPr>
        </p:nvSpPr>
        <p:spPr>
          <a:xfrm>
            <a:off x="406400" y="517474"/>
            <a:ext cx="7315200" cy="469296"/>
          </a:xfrm>
          <a:prstGeom prst="rect">
            <a:avLst/>
          </a:prstGeom>
        </p:spPr>
        <p:txBody>
          <a:bodyPr vert="horz" wrap="square" lIns="0" tIns="17780" rIns="0" bIns="0" rtlCol="0" anchor="ctr">
            <a:spAutoFit/>
          </a:bodyPr>
          <a:lstStyle/>
          <a:p>
            <a:pPr marL="84665">
              <a:spcBef>
                <a:spcPts val="140"/>
              </a:spcBef>
            </a:pPr>
            <a:r>
              <a:rPr spc="-13" dirty="0">
                <a:solidFill>
                  <a:srgbClr val="F1F1F1"/>
                </a:solidFill>
              </a:rPr>
              <a:t>"Strategic</a:t>
            </a:r>
            <a:r>
              <a:rPr spc="-40" dirty="0">
                <a:solidFill>
                  <a:srgbClr val="F1F1F1"/>
                </a:solidFill>
              </a:rPr>
              <a:t> </a:t>
            </a:r>
            <a:r>
              <a:rPr dirty="0">
                <a:solidFill>
                  <a:srgbClr val="F1F1F1"/>
                </a:solidFill>
              </a:rPr>
              <a:t>Energy"</a:t>
            </a:r>
            <a:r>
              <a:rPr spc="-40" dirty="0">
                <a:solidFill>
                  <a:srgbClr val="F1F1F1"/>
                </a:solidFill>
              </a:rPr>
              <a:t> </a:t>
            </a:r>
            <a:r>
              <a:rPr dirty="0">
                <a:solidFill>
                  <a:srgbClr val="F1F1F1"/>
                </a:solidFill>
              </a:rPr>
              <a:t>is</a:t>
            </a:r>
            <a:r>
              <a:rPr spc="-13" dirty="0">
                <a:solidFill>
                  <a:srgbClr val="F1F1F1"/>
                </a:solidFill>
              </a:rPr>
              <a:t> </a:t>
            </a:r>
            <a:r>
              <a:rPr dirty="0">
                <a:solidFill>
                  <a:srgbClr val="F1F1F1"/>
                </a:solidFill>
              </a:rPr>
              <a:t>our</a:t>
            </a:r>
            <a:r>
              <a:rPr spc="-40" dirty="0">
                <a:solidFill>
                  <a:srgbClr val="F1F1F1"/>
                </a:solidFill>
              </a:rPr>
              <a:t> </a:t>
            </a:r>
            <a:r>
              <a:rPr spc="-13" dirty="0">
                <a:solidFill>
                  <a:srgbClr val="F1F1F1"/>
                </a:solidFill>
              </a:rPr>
              <a:t>mission</a:t>
            </a:r>
          </a:p>
        </p:txBody>
      </p:sp>
      <p:pic>
        <p:nvPicPr>
          <p:cNvPr id="23" name="object 23"/>
          <p:cNvPicPr/>
          <p:nvPr/>
        </p:nvPicPr>
        <p:blipFill>
          <a:blip r:embed="rId2" cstate="print"/>
          <a:stretch>
            <a:fillRect/>
          </a:stretch>
        </p:blipFill>
        <p:spPr>
          <a:xfrm>
            <a:off x="89739" y="302644"/>
            <a:ext cx="257347" cy="150201"/>
          </a:xfrm>
          <a:prstGeom prst="rect">
            <a:avLst/>
          </a:prstGeom>
        </p:spPr>
      </p:pic>
      <p:sp>
        <p:nvSpPr>
          <p:cNvPr id="24" name="object 24"/>
          <p:cNvSpPr/>
          <p:nvPr/>
        </p:nvSpPr>
        <p:spPr>
          <a:xfrm>
            <a:off x="-263" y="4975352"/>
            <a:ext cx="430953" cy="0"/>
          </a:xfrm>
          <a:custGeom>
            <a:avLst/>
            <a:gdLst/>
            <a:ahLst/>
            <a:cxnLst/>
            <a:rect l="l" t="t" r="r" b="b"/>
            <a:pathLst>
              <a:path w="323215">
                <a:moveTo>
                  <a:pt x="0" y="0"/>
                </a:moveTo>
                <a:lnTo>
                  <a:pt x="322867" y="0"/>
                </a:lnTo>
              </a:path>
            </a:pathLst>
          </a:custGeom>
          <a:ln w="5291">
            <a:solidFill>
              <a:srgbClr val="FFFFFF"/>
            </a:solidFill>
          </a:ln>
        </p:spPr>
        <p:txBody>
          <a:bodyPr wrap="square" lIns="0" tIns="0" rIns="0" bIns="0" rtlCol="0"/>
          <a:lstStyle/>
          <a:p>
            <a:endParaRPr sz="2400"/>
          </a:p>
        </p:txBody>
      </p:sp>
      <p:sp>
        <p:nvSpPr>
          <p:cNvPr id="25" name="object 25"/>
          <p:cNvSpPr txBox="1"/>
          <p:nvPr/>
        </p:nvSpPr>
        <p:spPr>
          <a:xfrm>
            <a:off x="11811000" y="6371674"/>
            <a:ext cx="145627" cy="282920"/>
          </a:xfrm>
          <a:prstGeom prst="rect">
            <a:avLst/>
          </a:prstGeom>
        </p:spPr>
        <p:txBody>
          <a:bodyPr vert="horz" wrap="square" lIns="0" tIns="16087" rIns="0" bIns="0" rtlCol="0">
            <a:spAutoFit/>
          </a:bodyPr>
          <a:lstStyle/>
          <a:p>
            <a:pPr marL="16933">
              <a:spcBef>
                <a:spcPts val="127"/>
              </a:spcBef>
            </a:pPr>
            <a:r>
              <a:rPr sz="1733" spc="-67" dirty="0">
                <a:solidFill>
                  <a:srgbClr val="707079"/>
                </a:solidFill>
                <a:latin typeface="Calibri"/>
                <a:cs typeface="Calibri"/>
              </a:rPr>
              <a:t>2</a:t>
            </a:r>
            <a:endParaRPr sz="1733">
              <a:latin typeface="Calibri"/>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F1F1F1"/>
          </a:solidFill>
        </p:spPr>
        <p:txBody>
          <a:bodyPr wrap="square" lIns="0" tIns="0" rIns="0" bIns="0" rtlCol="0"/>
          <a:lstStyle/>
          <a:p>
            <a:endParaRPr sz="2400"/>
          </a:p>
        </p:txBody>
      </p:sp>
      <p:sp>
        <p:nvSpPr>
          <p:cNvPr id="3" name="object 3"/>
          <p:cNvSpPr/>
          <p:nvPr/>
        </p:nvSpPr>
        <p:spPr>
          <a:xfrm>
            <a:off x="435440" y="-168"/>
            <a:ext cx="0" cy="6858000"/>
          </a:xfrm>
          <a:custGeom>
            <a:avLst/>
            <a:gdLst/>
            <a:ahLst/>
            <a:cxnLst/>
            <a:rect l="l" t="t" r="r" b="b"/>
            <a:pathLst>
              <a:path h="5143500">
                <a:moveTo>
                  <a:pt x="0" y="5143424"/>
                </a:moveTo>
                <a:lnTo>
                  <a:pt x="0" y="0"/>
                </a:lnTo>
              </a:path>
            </a:pathLst>
          </a:custGeom>
          <a:ln w="5291">
            <a:solidFill>
              <a:srgbClr val="D2D2D2"/>
            </a:solidFill>
          </a:ln>
        </p:spPr>
        <p:txBody>
          <a:bodyPr wrap="square" lIns="0" tIns="0" rIns="0" bIns="0" rtlCol="0"/>
          <a:lstStyle/>
          <a:p>
            <a:endParaRPr sz="2400"/>
          </a:p>
        </p:txBody>
      </p:sp>
      <p:pic>
        <p:nvPicPr>
          <p:cNvPr id="4" name="object 4"/>
          <p:cNvPicPr/>
          <p:nvPr/>
        </p:nvPicPr>
        <p:blipFill>
          <a:blip r:embed="rId2" cstate="print"/>
          <a:stretch>
            <a:fillRect/>
          </a:stretch>
        </p:blipFill>
        <p:spPr>
          <a:xfrm>
            <a:off x="89739" y="302644"/>
            <a:ext cx="257347" cy="150201"/>
          </a:xfrm>
          <a:prstGeom prst="rect">
            <a:avLst/>
          </a:prstGeom>
        </p:spPr>
      </p:pic>
      <p:sp>
        <p:nvSpPr>
          <p:cNvPr id="5" name="object 5"/>
          <p:cNvSpPr/>
          <p:nvPr/>
        </p:nvSpPr>
        <p:spPr>
          <a:xfrm>
            <a:off x="-263" y="4975352"/>
            <a:ext cx="430953" cy="0"/>
          </a:xfrm>
          <a:custGeom>
            <a:avLst/>
            <a:gdLst/>
            <a:ahLst/>
            <a:cxnLst/>
            <a:rect l="l" t="t" r="r" b="b"/>
            <a:pathLst>
              <a:path w="323215">
                <a:moveTo>
                  <a:pt x="0" y="0"/>
                </a:moveTo>
                <a:lnTo>
                  <a:pt x="322867" y="0"/>
                </a:lnTo>
              </a:path>
            </a:pathLst>
          </a:custGeom>
          <a:ln w="5291">
            <a:solidFill>
              <a:srgbClr val="D2D2D2"/>
            </a:solidFill>
          </a:ln>
        </p:spPr>
        <p:txBody>
          <a:bodyPr wrap="square" lIns="0" tIns="0" rIns="0" bIns="0" rtlCol="0"/>
          <a:lstStyle/>
          <a:p>
            <a:endParaRPr sz="2400"/>
          </a:p>
        </p:txBody>
      </p:sp>
      <p:pic>
        <p:nvPicPr>
          <p:cNvPr id="6" name="object 6"/>
          <p:cNvPicPr/>
          <p:nvPr/>
        </p:nvPicPr>
        <p:blipFill>
          <a:blip r:embed="rId3" cstate="print"/>
          <a:stretch>
            <a:fillRect/>
          </a:stretch>
        </p:blipFill>
        <p:spPr>
          <a:xfrm>
            <a:off x="213038" y="754549"/>
            <a:ext cx="73869" cy="665480"/>
          </a:xfrm>
          <a:prstGeom prst="rect">
            <a:avLst/>
          </a:prstGeom>
        </p:spPr>
      </p:pic>
      <p:sp>
        <p:nvSpPr>
          <p:cNvPr id="7" name="object 7"/>
          <p:cNvSpPr txBox="1"/>
          <p:nvPr/>
        </p:nvSpPr>
        <p:spPr>
          <a:xfrm>
            <a:off x="692235" y="320040"/>
            <a:ext cx="759460" cy="140209"/>
          </a:xfrm>
          <a:prstGeom prst="rect">
            <a:avLst/>
          </a:prstGeom>
        </p:spPr>
        <p:txBody>
          <a:bodyPr vert="horz" wrap="square" lIns="0" tIns="16933" rIns="0" bIns="0" rtlCol="0">
            <a:spAutoFit/>
          </a:bodyPr>
          <a:lstStyle/>
          <a:p>
            <a:pPr marL="16933">
              <a:spcBef>
                <a:spcPts val="133"/>
              </a:spcBef>
            </a:pPr>
            <a:r>
              <a:rPr sz="800" b="1" spc="-27" dirty="0">
                <a:solidFill>
                  <a:srgbClr val="E60040"/>
                </a:solidFill>
                <a:latin typeface="Calibri"/>
                <a:cs typeface="Calibri"/>
              </a:rPr>
              <a:t>W</a:t>
            </a:r>
            <a:r>
              <a:rPr sz="800" b="1" spc="-60" dirty="0">
                <a:solidFill>
                  <a:srgbClr val="E60040"/>
                </a:solidFill>
                <a:latin typeface="Calibri"/>
                <a:cs typeface="Calibri"/>
              </a:rPr>
              <a:t> </a:t>
            </a:r>
            <a:r>
              <a:rPr sz="800" b="1" dirty="0">
                <a:solidFill>
                  <a:srgbClr val="E60040"/>
                </a:solidFill>
                <a:latin typeface="Calibri"/>
                <a:cs typeface="Calibri"/>
              </a:rPr>
              <a:t>H</a:t>
            </a:r>
            <a:r>
              <a:rPr sz="800" b="1" spc="-47" dirty="0">
                <a:solidFill>
                  <a:srgbClr val="E60040"/>
                </a:solidFill>
                <a:latin typeface="Calibri"/>
                <a:cs typeface="Calibri"/>
              </a:rPr>
              <a:t> </a:t>
            </a:r>
            <a:r>
              <a:rPr sz="800" b="1" dirty="0">
                <a:solidFill>
                  <a:srgbClr val="E60040"/>
                </a:solidFill>
                <a:latin typeface="Calibri"/>
                <a:cs typeface="Calibri"/>
              </a:rPr>
              <a:t>O</a:t>
            </a:r>
            <a:r>
              <a:rPr sz="800" b="1" spc="260" dirty="0">
                <a:solidFill>
                  <a:srgbClr val="E60040"/>
                </a:solidFill>
                <a:latin typeface="Calibri"/>
                <a:cs typeface="Calibri"/>
              </a:rPr>
              <a:t> </a:t>
            </a:r>
            <a:r>
              <a:rPr sz="800" b="1" spc="-27" dirty="0">
                <a:solidFill>
                  <a:srgbClr val="E60040"/>
                </a:solidFill>
                <a:latin typeface="Calibri"/>
                <a:cs typeface="Calibri"/>
              </a:rPr>
              <a:t>W</a:t>
            </a:r>
            <a:r>
              <a:rPr sz="800" b="1" spc="-60" dirty="0">
                <a:solidFill>
                  <a:srgbClr val="E60040"/>
                </a:solidFill>
                <a:latin typeface="Calibri"/>
                <a:cs typeface="Calibri"/>
              </a:rPr>
              <a:t> </a:t>
            </a:r>
            <a:r>
              <a:rPr sz="800" b="1" dirty="0">
                <a:solidFill>
                  <a:srgbClr val="E60040"/>
                </a:solidFill>
                <a:latin typeface="Calibri"/>
                <a:cs typeface="Calibri"/>
              </a:rPr>
              <a:t>E</a:t>
            </a:r>
            <a:r>
              <a:rPr sz="800" b="1" spc="267" dirty="0">
                <a:solidFill>
                  <a:srgbClr val="E60040"/>
                </a:solidFill>
                <a:latin typeface="Calibri"/>
                <a:cs typeface="Calibri"/>
              </a:rPr>
              <a:t> </a:t>
            </a:r>
            <a:r>
              <a:rPr sz="800" b="1" dirty="0">
                <a:solidFill>
                  <a:srgbClr val="E60040"/>
                </a:solidFill>
                <a:latin typeface="Calibri"/>
                <a:cs typeface="Calibri"/>
              </a:rPr>
              <a:t>A</a:t>
            </a:r>
            <a:r>
              <a:rPr sz="800" b="1" spc="-60" dirty="0">
                <a:solidFill>
                  <a:srgbClr val="E60040"/>
                </a:solidFill>
                <a:latin typeface="Calibri"/>
                <a:cs typeface="Calibri"/>
              </a:rPr>
              <a:t> </a:t>
            </a:r>
            <a:r>
              <a:rPr sz="800" b="1" dirty="0">
                <a:solidFill>
                  <a:srgbClr val="E60040"/>
                </a:solidFill>
                <a:latin typeface="Calibri"/>
                <a:cs typeface="Calibri"/>
              </a:rPr>
              <a:t>R</a:t>
            </a:r>
            <a:r>
              <a:rPr sz="800" b="1" spc="-60" dirty="0">
                <a:solidFill>
                  <a:srgbClr val="E60040"/>
                </a:solidFill>
                <a:latin typeface="Calibri"/>
                <a:cs typeface="Calibri"/>
              </a:rPr>
              <a:t> </a:t>
            </a:r>
            <a:r>
              <a:rPr sz="800" b="1" spc="-67" dirty="0">
                <a:solidFill>
                  <a:srgbClr val="E60040"/>
                </a:solidFill>
                <a:latin typeface="Calibri"/>
                <a:cs typeface="Calibri"/>
              </a:rPr>
              <a:t>E</a:t>
            </a:r>
            <a:endParaRPr sz="800">
              <a:latin typeface="Calibri"/>
              <a:cs typeface="Calibri"/>
            </a:endParaRPr>
          </a:p>
        </p:txBody>
      </p:sp>
      <p:sp>
        <p:nvSpPr>
          <p:cNvPr id="8" name="object 8"/>
          <p:cNvSpPr/>
          <p:nvPr/>
        </p:nvSpPr>
        <p:spPr>
          <a:xfrm>
            <a:off x="-263" y="4975352"/>
            <a:ext cx="430953" cy="0"/>
          </a:xfrm>
          <a:custGeom>
            <a:avLst/>
            <a:gdLst/>
            <a:ahLst/>
            <a:cxnLst/>
            <a:rect l="l" t="t" r="r" b="b"/>
            <a:pathLst>
              <a:path w="323215">
                <a:moveTo>
                  <a:pt x="0" y="0"/>
                </a:moveTo>
                <a:lnTo>
                  <a:pt x="322867" y="0"/>
                </a:lnTo>
              </a:path>
            </a:pathLst>
          </a:custGeom>
          <a:ln w="5291">
            <a:solidFill>
              <a:srgbClr val="D2D2D2"/>
            </a:solidFill>
          </a:ln>
        </p:spPr>
        <p:txBody>
          <a:bodyPr wrap="square" lIns="0" tIns="0" rIns="0" bIns="0" rtlCol="0"/>
          <a:lstStyle/>
          <a:p>
            <a:endParaRPr sz="2400"/>
          </a:p>
        </p:txBody>
      </p:sp>
      <p:sp>
        <p:nvSpPr>
          <p:cNvPr id="9" name="object 9"/>
          <p:cNvSpPr txBox="1"/>
          <p:nvPr/>
        </p:nvSpPr>
        <p:spPr>
          <a:xfrm>
            <a:off x="3498428" y="1501143"/>
            <a:ext cx="2610273" cy="1449329"/>
          </a:xfrm>
          <a:prstGeom prst="rect">
            <a:avLst/>
          </a:prstGeom>
        </p:spPr>
        <p:txBody>
          <a:bodyPr vert="horz" wrap="square" lIns="0" tIns="16087" rIns="0" bIns="0" rtlCol="0">
            <a:spAutoFit/>
          </a:bodyPr>
          <a:lstStyle/>
          <a:p>
            <a:pPr marL="16933" marR="6773">
              <a:lnSpc>
                <a:spcPct val="128899"/>
              </a:lnSpc>
              <a:spcBef>
                <a:spcPts val="127"/>
              </a:spcBef>
            </a:pPr>
            <a:r>
              <a:rPr sz="1467" i="1" dirty="0">
                <a:solidFill>
                  <a:srgbClr val="18181B"/>
                </a:solidFill>
                <a:latin typeface="Calibri"/>
                <a:cs typeface="Calibri"/>
              </a:rPr>
              <a:t>Our</a:t>
            </a:r>
            <a:r>
              <a:rPr sz="1467" i="1" spc="27" dirty="0">
                <a:solidFill>
                  <a:srgbClr val="18181B"/>
                </a:solidFill>
                <a:latin typeface="Calibri"/>
                <a:cs typeface="Calibri"/>
              </a:rPr>
              <a:t> </a:t>
            </a:r>
            <a:r>
              <a:rPr sz="1467" b="1" i="1" spc="-13" dirty="0">
                <a:solidFill>
                  <a:srgbClr val="929DA8"/>
                </a:solidFill>
                <a:latin typeface="Calibri"/>
                <a:cs typeface="Calibri"/>
              </a:rPr>
              <a:t>multidisciplinary</a:t>
            </a:r>
            <a:r>
              <a:rPr sz="1467" b="1" i="1" spc="-33" dirty="0">
                <a:solidFill>
                  <a:srgbClr val="929DA8"/>
                </a:solidFill>
                <a:latin typeface="Calibri"/>
                <a:cs typeface="Calibri"/>
              </a:rPr>
              <a:t> </a:t>
            </a:r>
            <a:r>
              <a:rPr sz="1467" b="1" i="1" dirty="0">
                <a:solidFill>
                  <a:srgbClr val="929DA8"/>
                </a:solidFill>
                <a:latin typeface="Calibri"/>
                <a:cs typeface="Calibri"/>
              </a:rPr>
              <a:t>team</a:t>
            </a:r>
            <a:r>
              <a:rPr sz="1467" b="1" i="1" spc="33" dirty="0">
                <a:solidFill>
                  <a:srgbClr val="929DA8"/>
                </a:solidFill>
                <a:latin typeface="Calibri"/>
                <a:cs typeface="Calibri"/>
              </a:rPr>
              <a:t> </a:t>
            </a:r>
            <a:r>
              <a:rPr sz="1467" i="1" dirty="0">
                <a:solidFill>
                  <a:srgbClr val="929DA8"/>
                </a:solidFill>
                <a:latin typeface="Calibri"/>
                <a:cs typeface="Calibri"/>
              </a:rPr>
              <a:t>of</a:t>
            </a:r>
            <a:r>
              <a:rPr sz="1467" i="1" spc="40" dirty="0">
                <a:solidFill>
                  <a:srgbClr val="929DA8"/>
                </a:solidFill>
                <a:latin typeface="Calibri"/>
                <a:cs typeface="Calibri"/>
              </a:rPr>
              <a:t> </a:t>
            </a:r>
            <a:r>
              <a:rPr sz="1467" i="1" spc="-33" dirty="0">
                <a:solidFill>
                  <a:srgbClr val="929DA8"/>
                </a:solidFill>
                <a:latin typeface="Calibri"/>
                <a:cs typeface="Calibri"/>
              </a:rPr>
              <a:t>60+ </a:t>
            </a:r>
            <a:r>
              <a:rPr sz="1467" i="1" dirty="0">
                <a:solidFill>
                  <a:srgbClr val="929DA8"/>
                </a:solidFill>
                <a:latin typeface="Calibri"/>
                <a:cs typeface="Calibri"/>
              </a:rPr>
              <a:t>experts</a:t>
            </a:r>
            <a:r>
              <a:rPr sz="1467" i="1" spc="-53" dirty="0">
                <a:solidFill>
                  <a:srgbClr val="929DA8"/>
                </a:solidFill>
                <a:latin typeface="Calibri"/>
                <a:cs typeface="Calibri"/>
              </a:rPr>
              <a:t> </a:t>
            </a:r>
            <a:r>
              <a:rPr sz="1467" i="1" dirty="0">
                <a:solidFill>
                  <a:srgbClr val="929DA8"/>
                </a:solidFill>
                <a:latin typeface="Calibri"/>
                <a:cs typeface="Calibri"/>
              </a:rPr>
              <a:t>from</a:t>
            </a:r>
            <a:r>
              <a:rPr sz="1467" i="1" spc="-20" dirty="0">
                <a:solidFill>
                  <a:srgbClr val="929DA8"/>
                </a:solidFill>
                <a:latin typeface="Calibri"/>
                <a:cs typeface="Calibri"/>
              </a:rPr>
              <a:t> </a:t>
            </a:r>
            <a:r>
              <a:rPr sz="1467" i="1" dirty="0">
                <a:solidFill>
                  <a:srgbClr val="929DA8"/>
                </a:solidFill>
                <a:latin typeface="Calibri"/>
                <a:cs typeface="Calibri"/>
              </a:rPr>
              <a:t>nuclear,</a:t>
            </a:r>
            <a:r>
              <a:rPr sz="1467" i="1" spc="-47" dirty="0">
                <a:solidFill>
                  <a:srgbClr val="929DA8"/>
                </a:solidFill>
                <a:latin typeface="Calibri"/>
                <a:cs typeface="Calibri"/>
              </a:rPr>
              <a:t> </a:t>
            </a:r>
            <a:r>
              <a:rPr sz="1467" i="1" spc="-13" dirty="0">
                <a:solidFill>
                  <a:srgbClr val="929DA8"/>
                </a:solidFill>
                <a:latin typeface="Calibri"/>
                <a:cs typeface="Calibri"/>
              </a:rPr>
              <a:t>aerospace, </a:t>
            </a:r>
            <a:r>
              <a:rPr sz="1467" i="1" dirty="0">
                <a:solidFill>
                  <a:srgbClr val="929DA8"/>
                </a:solidFill>
                <a:latin typeface="Calibri"/>
                <a:cs typeface="Calibri"/>
              </a:rPr>
              <a:t>and defense</a:t>
            </a:r>
            <a:r>
              <a:rPr sz="1467" i="1" spc="7" dirty="0">
                <a:solidFill>
                  <a:srgbClr val="929DA8"/>
                </a:solidFill>
                <a:latin typeface="Calibri"/>
                <a:cs typeface="Calibri"/>
              </a:rPr>
              <a:t> </a:t>
            </a:r>
            <a:r>
              <a:rPr sz="1467" i="1" spc="-13" dirty="0">
                <a:solidFill>
                  <a:srgbClr val="929DA8"/>
                </a:solidFill>
                <a:latin typeface="Calibri"/>
                <a:cs typeface="Calibri"/>
              </a:rPr>
              <a:t>industries</a:t>
            </a:r>
            <a:r>
              <a:rPr sz="1467" i="1" spc="-40" dirty="0">
                <a:solidFill>
                  <a:srgbClr val="929DA8"/>
                </a:solidFill>
                <a:latin typeface="Calibri"/>
                <a:cs typeface="Calibri"/>
              </a:rPr>
              <a:t> </a:t>
            </a:r>
            <a:r>
              <a:rPr sz="1467" i="1" spc="-33" dirty="0">
                <a:solidFill>
                  <a:srgbClr val="929DA8"/>
                </a:solidFill>
                <a:latin typeface="Calibri"/>
                <a:cs typeface="Calibri"/>
              </a:rPr>
              <a:t>is</a:t>
            </a:r>
            <a:r>
              <a:rPr sz="1467" i="1" spc="667" dirty="0">
                <a:solidFill>
                  <a:srgbClr val="929DA8"/>
                </a:solidFill>
                <a:latin typeface="Calibri"/>
                <a:cs typeface="Calibri"/>
              </a:rPr>
              <a:t> </a:t>
            </a:r>
            <a:r>
              <a:rPr sz="1467" i="1" spc="-13" dirty="0">
                <a:solidFill>
                  <a:srgbClr val="929DA8"/>
                </a:solidFill>
                <a:latin typeface="Calibri"/>
                <a:cs typeface="Calibri"/>
              </a:rPr>
              <a:t>designing,</a:t>
            </a:r>
            <a:r>
              <a:rPr sz="1467" i="1" spc="60" dirty="0">
                <a:solidFill>
                  <a:srgbClr val="929DA8"/>
                </a:solidFill>
                <a:latin typeface="Calibri"/>
                <a:cs typeface="Calibri"/>
              </a:rPr>
              <a:t> </a:t>
            </a:r>
            <a:r>
              <a:rPr sz="1467" i="1" spc="-13" dirty="0">
                <a:solidFill>
                  <a:srgbClr val="929DA8"/>
                </a:solidFill>
                <a:latin typeface="Calibri"/>
                <a:cs typeface="Calibri"/>
              </a:rPr>
              <a:t>manufacturing,</a:t>
            </a:r>
            <a:r>
              <a:rPr sz="1467" i="1" spc="67" dirty="0">
                <a:solidFill>
                  <a:srgbClr val="929DA8"/>
                </a:solidFill>
                <a:latin typeface="Calibri"/>
                <a:cs typeface="Calibri"/>
              </a:rPr>
              <a:t> </a:t>
            </a:r>
            <a:r>
              <a:rPr sz="1467" i="1" spc="-33" dirty="0">
                <a:solidFill>
                  <a:srgbClr val="929DA8"/>
                </a:solidFill>
                <a:latin typeface="Calibri"/>
                <a:cs typeface="Calibri"/>
              </a:rPr>
              <a:t>and </a:t>
            </a:r>
            <a:r>
              <a:rPr sz="1467" i="1" dirty="0">
                <a:solidFill>
                  <a:srgbClr val="929DA8"/>
                </a:solidFill>
                <a:latin typeface="Calibri"/>
                <a:cs typeface="Calibri"/>
              </a:rPr>
              <a:t>testing</a:t>
            </a:r>
            <a:r>
              <a:rPr sz="1467" i="1" spc="-53" dirty="0">
                <a:solidFill>
                  <a:srgbClr val="929DA8"/>
                </a:solidFill>
                <a:latin typeface="Calibri"/>
                <a:cs typeface="Calibri"/>
              </a:rPr>
              <a:t> </a:t>
            </a:r>
            <a:r>
              <a:rPr sz="1467" i="1" dirty="0">
                <a:solidFill>
                  <a:srgbClr val="929DA8"/>
                </a:solidFill>
                <a:latin typeface="Calibri"/>
                <a:cs typeface="Calibri"/>
              </a:rPr>
              <a:t>under</a:t>
            </a:r>
            <a:r>
              <a:rPr sz="1467" i="1" spc="-27" dirty="0">
                <a:solidFill>
                  <a:srgbClr val="929DA8"/>
                </a:solidFill>
                <a:latin typeface="Calibri"/>
                <a:cs typeface="Calibri"/>
              </a:rPr>
              <a:t> </a:t>
            </a:r>
            <a:r>
              <a:rPr sz="1467" i="1" dirty="0">
                <a:solidFill>
                  <a:srgbClr val="929DA8"/>
                </a:solidFill>
                <a:latin typeface="Calibri"/>
                <a:cs typeface="Calibri"/>
              </a:rPr>
              <a:t>an </a:t>
            </a:r>
            <a:r>
              <a:rPr sz="1467" i="1" spc="-13" dirty="0">
                <a:solidFill>
                  <a:srgbClr val="929DA8"/>
                </a:solidFill>
                <a:latin typeface="Calibri"/>
                <a:cs typeface="Calibri"/>
              </a:rPr>
              <a:t>NQA-</a:t>
            </a:r>
            <a:r>
              <a:rPr sz="1467" i="1" dirty="0">
                <a:solidFill>
                  <a:srgbClr val="929DA8"/>
                </a:solidFill>
                <a:latin typeface="Calibri"/>
                <a:cs typeface="Calibri"/>
              </a:rPr>
              <a:t>1 </a:t>
            </a:r>
            <a:r>
              <a:rPr sz="1467" i="1" spc="-13" dirty="0">
                <a:solidFill>
                  <a:srgbClr val="929DA8"/>
                </a:solidFill>
                <a:latin typeface="Calibri"/>
                <a:cs typeface="Calibri"/>
              </a:rPr>
              <a:t>program.</a:t>
            </a:r>
            <a:endParaRPr sz="1467">
              <a:latin typeface="Calibri"/>
              <a:cs typeface="Calibri"/>
            </a:endParaRPr>
          </a:p>
        </p:txBody>
      </p:sp>
      <p:pic>
        <p:nvPicPr>
          <p:cNvPr id="10" name="object 10" descr="https://pitch-assets-ccb95893-de3f-4266-973c-20049231b248.s3.eu-west-1.amazonaws.com/b9bb16a5-dcbe-4416-b706-9ab0e87feae4?pitch-bytes=3801088&amp;pitch-content-type=image%2Fjpeg"/>
          <p:cNvPicPr/>
          <p:nvPr/>
        </p:nvPicPr>
        <p:blipFill>
          <a:blip r:embed="rId4" cstate="print"/>
          <a:stretch>
            <a:fillRect/>
          </a:stretch>
        </p:blipFill>
        <p:spPr>
          <a:xfrm>
            <a:off x="3510619" y="3861934"/>
            <a:ext cx="2512907" cy="2560319"/>
          </a:xfrm>
          <a:prstGeom prst="rect">
            <a:avLst/>
          </a:prstGeom>
        </p:spPr>
      </p:pic>
      <p:sp>
        <p:nvSpPr>
          <p:cNvPr id="11" name="object 11"/>
          <p:cNvSpPr txBox="1"/>
          <p:nvPr/>
        </p:nvSpPr>
        <p:spPr>
          <a:xfrm>
            <a:off x="6291241" y="1129962"/>
            <a:ext cx="229447" cy="201764"/>
          </a:xfrm>
          <a:prstGeom prst="rect">
            <a:avLst/>
          </a:prstGeom>
        </p:spPr>
        <p:txBody>
          <a:bodyPr vert="horz" wrap="square" lIns="0" tIns="16933" rIns="0" bIns="0" rtlCol="0">
            <a:spAutoFit/>
          </a:bodyPr>
          <a:lstStyle/>
          <a:p>
            <a:pPr marL="16933">
              <a:spcBef>
                <a:spcPts val="133"/>
              </a:spcBef>
            </a:pPr>
            <a:r>
              <a:rPr sz="1200" b="1" i="1" spc="-33" dirty="0">
                <a:solidFill>
                  <a:srgbClr val="E60041"/>
                </a:solidFill>
                <a:latin typeface="Calibri"/>
                <a:cs typeface="Calibri"/>
              </a:rPr>
              <a:t>03.</a:t>
            </a:r>
            <a:endParaRPr sz="1200">
              <a:latin typeface="Calibri"/>
              <a:cs typeface="Calibri"/>
            </a:endParaRPr>
          </a:p>
        </p:txBody>
      </p:sp>
      <p:sp>
        <p:nvSpPr>
          <p:cNvPr id="12" name="object 12"/>
          <p:cNvSpPr txBox="1"/>
          <p:nvPr/>
        </p:nvSpPr>
        <p:spPr>
          <a:xfrm>
            <a:off x="6291241" y="1506694"/>
            <a:ext cx="2568785" cy="1658211"/>
          </a:xfrm>
          <a:prstGeom prst="rect">
            <a:avLst/>
          </a:prstGeom>
        </p:spPr>
        <p:txBody>
          <a:bodyPr vert="horz" wrap="square" lIns="0" tIns="15240" rIns="0" bIns="0" rtlCol="0">
            <a:spAutoFit/>
          </a:bodyPr>
          <a:lstStyle/>
          <a:p>
            <a:pPr marL="16933" marR="6773">
              <a:lnSpc>
                <a:spcPct val="121400"/>
              </a:lnSpc>
              <a:spcBef>
                <a:spcPts val="120"/>
              </a:spcBef>
            </a:pPr>
            <a:r>
              <a:rPr sz="1467" i="1" dirty="0">
                <a:solidFill>
                  <a:srgbClr val="2C2C30"/>
                </a:solidFill>
                <a:latin typeface="Calibri"/>
                <a:cs typeface="Calibri"/>
              </a:rPr>
              <a:t>Our</a:t>
            </a:r>
            <a:r>
              <a:rPr sz="1467" i="1" spc="7" dirty="0">
                <a:solidFill>
                  <a:srgbClr val="2C2C30"/>
                </a:solidFill>
                <a:latin typeface="Calibri"/>
                <a:cs typeface="Calibri"/>
              </a:rPr>
              <a:t> </a:t>
            </a:r>
            <a:r>
              <a:rPr sz="1467" b="1" i="1" spc="-13" dirty="0">
                <a:solidFill>
                  <a:srgbClr val="929DA8"/>
                </a:solidFill>
                <a:latin typeface="Calibri"/>
                <a:cs typeface="Calibri"/>
              </a:rPr>
              <a:t>defense-</a:t>
            </a:r>
            <a:r>
              <a:rPr sz="1467" b="1" i="1" dirty="0">
                <a:solidFill>
                  <a:srgbClr val="929DA8"/>
                </a:solidFill>
                <a:latin typeface="Calibri"/>
                <a:cs typeface="Calibri"/>
              </a:rPr>
              <a:t>first</a:t>
            </a:r>
            <a:r>
              <a:rPr sz="1467" b="1" i="1" spc="7" dirty="0">
                <a:solidFill>
                  <a:srgbClr val="929DA8"/>
                </a:solidFill>
                <a:latin typeface="Calibri"/>
                <a:cs typeface="Calibri"/>
              </a:rPr>
              <a:t> </a:t>
            </a:r>
            <a:r>
              <a:rPr sz="1467" b="1" i="1" dirty="0">
                <a:solidFill>
                  <a:srgbClr val="929DA8"/>
                </a:solidFill>
                <a:latin typeface="Calibri"/>
                <a:cs typeface="Calibri"/>
              </a:rPr>
              <a:t>focus</a:t>
            </a:r>
            <a:r>
              <a:rPr sz="1467" b="1" i="1" spc="-13" dirty="0">
                <a:solidFill>
                  <a:srgbClr val="929DA8"/>
                </a:solidFill>
                <a:latin typeface="Calibri"/>
                <a:cs typeface="Calibri"/>
              </a:rPr>
              <a:t> </a:t>
            </a:r>
            <a:r>
              <a:rPr sz="1467" i="1" spc="-13" dirty="0">
                <a:solidFill>
                  <a:srgbClr val="929DA8"/>
                </a:solidFill>
                <a:latin typeface="Calibri"/>
                <a:cs typeface="Calibri"/>
              </a:rPr>
              <a:t>de-risks </a:t>
            </a:r>
            <a:r>
              <a:rPr sz="1467" i="1" dirty="0">
                <a:solidFill>
                  <a:srgbClr val="929DA8"/>
                </a:solidFill>
                <a:latin typeface="Calibri"/>
                <a:cs typeface="Calibri"/>
              </a:rPr>
              <a:t>supply</a:t>
            </a:r>
            <a:r>
              <a:rPr sz="1467" i="1" spc="-60" dirty="0">
                <a:solidFill>
                  <a:srgbClr val="929DA8"/>
                </a:solidFill>
                <a:latin typeface="Calibri"/>
                <a:cs typeface="Calibri"/>
              </a:rPr>
              <a:t> </a:t>
            </a:r>
            <a:r>
              <a:rPr sz="1467" i="1" dirty="0">
                <a:solidFill>
                  <a:srgbClr val="929DA8"/>
                </a:solidFill>
                <a:latin typeface="Calibri"/>
                <a:cs typeface="Calibri"/>
              </a:rPr>
              <a:t>chains</a:t>
            </a:r>
            <a:r>
              <a:rPr sz="1467" i="1" spc="-20" dirty="0">
                <a:solidFill>
                  <a:srgbClr val="929DA8"/>
                </a:solidFill>
                <a:latin typeface="Calibri"/>
                <a:cs typeface="Calibri"/>
              </a:rPr>
              <a:t> </a:t>
            </a:r>
            <a:r>
              <a:rPr sz="1467" i="1" dirty="0">
                <a:solidFill>
                  <a:srgbClr val="929DA8"/>
                </a:solidFill>
                <a:latin typeface="Calibri"/>
                <a:cs typeface="Calibri"/>
              </a:rPr>
              <a:t>and</a:t>
            </a:r>
            <a:r>
              <a:rPr sz="1467" i="1" spc="-40" dirty="0">
                <a:solidFill>
                  <a:srgbClr val="929DA8"/>
                </a:solidFill>
                <a:latin typeface="Calibri"/>
                <a:cs typeface="Calibri"/>
              </a:rPr>
              <a:t> </a:t>
            </a:r>
            <a:r>
              <a:rPr sz="1467" i="1" dirty="0">
                <a:solidFill>
                  <a:srgbClr val="929DA8"/>
                </a:solidFill>
                <a:latin typeface="Calibri"/>
                <a:cs typeface="Calibri"/>
              </a:rPr>
              <a:t>provides</a:t>
            </a:r>
            <a:r>
              <a:rPr sz="1467" i="1" spc="-73" dirty="0">
                <a:solidFill>
                  <a:srgbClr val="929DA8"/>
                </a:solidFill>
                <a:latin typeface="Calibri"/>
                <a:cs typeface="Calibri"/>
              </a:rPr>
              <a:t> </a:t>
            </a:r>
            <a:r>
              <a:rPr sz="1467" i="1" spc="-13" dirty="0">
                <a:solidFill>
                  <a:srgbClr val="929DA8"/>
                </a:solidFill>
                <a:latin typeface="Calibri"/>
                <a:cs typeface="Calibri"/>
              </a:rPr>
              <a:t>access </a:t>
            </a:r>
            <a:r>
              <a:rPr sz="1467" i="1" dirty="0">
                <a:solidFill>
                  <a:srgbClr val="929DA8"/>
                </a:solidFill>
                <a:latin typeface="Calibri"/>
                <a:cs typeface="Calibri"/>
              </a:rPr>
              <a:t>to</a:t>
            </a:r>
            <a:r>
              <a:rPr sz="1467" i="1" spc="-20" dirty="0">
                <a:solidFill>
                  <a:srgbClr val="929DA8"/>
                </a:solidFill>
                <a:latin typeface="Calibri"/>
                <a:cs typeface="Calibri"/>
              </a:rPr>
              <a:t> </a:t>
            </a:r>
            <a:r>
              <a:rPr sz="1467" i="1" dirty="0">
                <a:solidFill>
                  <a:srgbClr val="929DA8"/>
                </a:solidFill>
                <a:latin typeface="Calibri"/>
                <a:cs typeface="Calibri"/>
              </a:rPr>
              <a:t>a</a:t>
            </a:r>
            <a:r>
              <a:rPr sz="1467" i="1" spc="-13" dirty="0">
                <a:solidFill>
                  <a:srgbClr val="929DA8"/>
                </a:solidFill>
                <a:latin typeface="Calibri"/>
                <a:cs typeface="Calibri"/>
              </a:rPr>
              <a:t> </a:t>
            </a:r>
            <a:r>
              <a:rPr sz="1467" i="1" dirty="0">
                <a:solidFill>
                  <a:srgbClr val="929DA8"/>
                </a:solidFill>
                <a:latin typeface="Calibri"/>
                <a:cs typeface="Calibri"/>
              </a:rPr>
              <a:t>first-move</a:t>
            </a:r>
            <a:r>
              <a:rPr sz="1467" i="1" spc="-47" dirty="0">
                <a:solidFill>
                  <a:srgbClr val="929DA8"/>
                </a:solidFill>
                <a:latin typeface="Calibri"/>
                <a:cs typeface="Calibri"/>
              </a:rPr>
              <a:t> </a:t>
            </a:r>
            <a:r>
              <a:rPr sz="1467" i="1" dirty="0">
                <a:solidFill>
                  <a:srgbClr val="929DA8"/>
                </a:solidFill>
                <a:latin typeface="Calibri"/>
                <a:cs typeface="Calibri"/>
              </a:rPr>
              <a:t>energy</a:t>
            </a:r>
            <a:r>
              <a:rPr sz="1467" i="1" spc="-40" dirty="0">
                <a:solidFill>
                  <a:srgbClr val="929DA8"/>
                </a:solidFill>
                <a:latin typeface="Calibri"/>
                <a:cs typeface="Calibri"/>
              </a:rPr>
              <a:t> </a:t>
            </a:r>
            <a:r>
              <a:rPr sz="1467" i="1" spc="-13" dirty="0">
                <a:solidFill>
                  <a:srgbClr val="929DA8"/>
                </a:solidFill>
                <a:latin typeface="Calibri"/>
                <a:cs typeface="Calibri"/>
              </a:rPr>
              <a:t>market.</a:t>
            </a:r>
            <a:endParaRPr sz="1467">
              <a:latin typeface="Calibri"/>
              <a:cs typeface="Calibri"/>
            </a:endParaRPr>
          </a:p>
          <a:p>
            <a:pPr marL="16933" marR="49105">
              <a:lnSpc>
                <a:spcPct val="120900"/>
              </a:lnSpc>
            </a:pPr>
            <a:r>
              <a:rPr sz="1467" i="1" dirty="0">
                <a:solidFill>
                  <a:srgbClr val="929DA8"/>
                </a:solidFill>
                <a:latin typeface="Calibri"/>
                <a:cs typeface="Calibri"/>
              </a:rPr>
              <a:t>Antares</a:t>
            </a:r>
            <a:r>
              <a:rPr sz="1467" i="1" spc="-60" dirty="0">
                <a:solidFill>
                  <a:srgbClr val="929DA8"/>
                </a:solidFill>
                <a:latin typeface="Calibri"/>
                <a:cs typeface="Calibri"/>
              </a:rPr>
              <a:t> </a:t>
            </a:r>
            <a:r>
              <a:rPr sz="1467" i="1" dirty="0">
                <a:solidFill>
                  <a:srgbClr val="929DA8"/>
                </a:solidFill>
                <a:latin typeface="Calibri"/>
                <a:cs typeface="Calibri"/>
              </a:rPr>
              <a:t>is</a:t>
            </a:r>
            <a:r>
              <a:rPr sz="1467" i="1" spc="-27" dirty="0">
                <a:solidFill>
                  <a:srgbClr val="929DA8"/>
                </a:solidFill>
                <a:latin typeface="Calibri"/>
                <a:cs typeface="Calibri"/>
              </a:rPr>
              <a:t> </a:t>
            </a:r>
            <a:r>
              <a:rPr sz="1467" i="1" dirty="0">
                <a:solidFill>
                  <a:srgbClr val="929DA8"/>
                </a:solidFill>
                <a:latin typeface="Calibri"/>
                <a:cs typeface="Calibri"/>
              </a:rPr>
              <a:t>partnering</a:t>
            </a:r>
            <a:r>
              <a:rPr sz="1467" i="1" spc="-67" dirty="0">
                <a:solidFill>
                  <a:srgbClr val="929DA8"/>
                </a:solidFill>
                <a:latin typeface="Calibri"/>
                <a:cs typeface="Calibri"/>
              </a:rPr>
              <a:t> </a:t>
            </a:r>
            <a:r>
              <a:rPr sz="1467" i="1" dirty="0">
                <a:solidFill>
                  <a:srgbClr val="929DA8"/>
                </a:solidFill>
                <a:latin typeface="Calibri"/>
                <a:cs typeface="Calibri"/>
              </a:rPr>
              <a:t>with</a:t>
            </a:r>
            <a:r>
              <a:rPr sz="1467" i="1" spc="-47" dirty="0">
                <a:solidFill>
                  <a:srgbClr val="929DA8"/>
                </a:solidFill>
                <a:latin typeface="Calibri"/>
                <a:cs typeface="Calibri"/>
              </a:rPr>
              <a:t> </a:t>
            </a:r>
            <a:r>
              <a:rPr sz="1467" i="1" spc="-33" dirty="0">
                <a:solidFill>
                  <a:srgbClr val="929DA8"/>
                </a:solidFill>
                <a:latin typeface="Calibri"/>
                <a:cs typeface="Calibri"/>
              </a:rPr>
              <a:t>DOD </a:t>
            </a:r>
            <a:r>
              <a:rPr sz="1467" i="1" dirty="0">
                <a:solidFill>
                  <a:srgbClr val="929DA8"/>
                </a:solidFill>
                <a:latin typeface="Calibri"/>
                <a:cs typeface="Calibri"/>
              </a:rPr>
              <a:t>customers</a:t>
            </a:r>
            <a:r>
              <a:rPr sz="1467" i="1" spc="-60" dirty="0">
                <a:solidFill>
                  <a:srgbClr val="929DA8"/>
                </a:solidFill>
                <a:latin typeface="Calibri"/>
                <a:cs typeface="Calibri"/>
              </a:rPr>
              <a:t> </a:t>
            </a:r>
            <a:r>
              <a:rPr sz="1467" i="1" dirty="0">
                <a:solidFill>
                  <a:srgbClr val="929DA8"/>
                </a:solidFill>
                <a:latin typeface="Calibri"/>
                <a:cs typeface="Calibri"/>
              </a:rPr>
              <a:t>and</a:t>
            </a:r>
            <a:r>
              <a:rPr sz="1467" i="1" spc="-27" dirty="0">
                <a:solidFill>
                  <a:srgbClr val="929DA8"/>
                </a:solidFill>
                <a:latin typeface="Calibri"/>
                <a:cs typeface="Calibri"/>
              </a:rPr>
              <a:t> </a:t>
            </a:r>
            <a:r>
              <a:rPr sz="1467" i="1" dirty="0">
                <a:solidFill>
                  <a:srgbClr val="929DA8"/>
                </a:solidFill>
                <a:latin typeface="Calibri"/>
                <a:cs typeface="Calibri"/>
              </a:rPr>
              <a:t>winning</a:t>
            </a:r>
            <a:r>
              <a:rPr sz="1467" i="1" spc="-47" dirty="0">
                <a:solidFill>
                  <a:srgbClr val="929DA8"/>
                </a:solidFill>
                <a:latin typeface="Calibri"/>
                <a:cs typeface="Calibri"/>
              </a:rPr>
              <a:t> </a:t>
            </a:r>
            <a:r>
              <a:rPr sz="1467" i="1" spc="-13" dirty="0">
                <a:solidFill>
                  <a:srgbClr val="2C2C30"/>
                </a:solidFill>
                <a:latin typeface="Calibri"/>
                <a:cs typeface="Calibri"/>
              </a:rPr>
              <a:t>contracts</a:t>
            </a:r>
            <a:endParaRPr sz="1467">
              <a:latin typeface="Calibri"/>
              <a:cs typeface="Calibri"/>
            </a:endParaRPr>
          </a:p>
          <a:p>
            <a:pPr marL="16933">
              <a:spcBef>
                <a:spcPts val="387"/>
              </a:spcBef>
            </a:pPr>
            <a:r>
              <a:rPr sz="1467" i="1" dirty="0">
                <a:solidFill>
                  <a:srgbClr val="2C2C30"/>
                </a:solidFill>
                <a:latin typeface="Calibri"/>
                <a:cs typeface="Calibri"/>
              </a:rPr>
              <a:t>to</a:t>
            </a:r>
            <a:r>
              <a:rPr sz="1467" i="1" spc="-27" dirty="0">
                <a:solidFill>
                  <a:srgbClr val="2C2C30"/>
                </a:solidFill>
                <a:latin typeface="Calibri"/>
                <a:cs typeface="Calibri"/>
              </a:rPr>
              <a:t> </a:t>
            </a:r>
            <a:r>
              <a:rPr sz="1467" i="1" dirty="0">
                <a:solidFill>
                  <a:srgbClr val="2C2C30"/>
                </a:solidFill>
                <a:latin typeface="Calibri"/>
                <a:cs typeface="Calibri"/>
              </a:rPr>
              <a:t>prove</a:t>
            </a:r>
            <a:r>
              <a:rPr sz="1467" i="1" spc="-40" dirty="0">
                <a:solidFill>
                  <a:srgbClr val="2C2C30"/>
                </a:solidFill>
                <a:latin typeface="Calibri"/>
                <a:cs typeface="Calibri"/>
              </a:rPr>
              <a:t> </a:t>
            </a:r>
            <a:r>
              <a:rPr sz="1467" i="1" dirty="0">
                <a:solidFill>
                  <a:srgbClr val="2C2C30"/>
                </a:solidFill>
                <a:latin typeface="Calibri"/>
                <a:cs typeface="Calibri"/>
              </a:rPr>
              <a:t>our</a:t>
            </a:r>
            <a:r>
              <a:rPr sz="1467" i="1" spc="-13" dirty="0">
                <a:solidFill>
                  <a:srgbClr val="2C2C30"/>
                </a:solidFill>
                <a:latin typeface="Calibri"/>
                <a:cs typeface="Calibri"/>
              </a:rPr>
              <a:t> technology.</a:t>
            </a:r>
            <a:endParaRPr sz="1467">
              <a:latin typeface="Calibri"/>
              <a:cs typeface="Calibri"/>
            </a:endParaRPr>
          </a:p>
        </p:txBody>
      </p:sp>
      <p:sp>
        <p:nvSpPr>
          <p:cNvPr id="13" name="object 13"/>
          <p:cNvSpPr txBox="1"/>
          <p:nvPr/>
        </p:nvSpPr>
        <p:spPr>
          <a:xfrm>
            <a:off x="9238489" y="1129962"/>
            <a:ext cx="229447" cy="201764"/>
          </a:xfrm>
          <a:prstGeom prst="rect">
            <a:avLst/>
          </a:prstGeom>
        </p:spPr>
        <p:txBody>
          <a:bodyPr vert="horz" wrap="square" lIns="0" tIns="16933" rIns="0" bIns="0" rtlCol="0">
            <a:spAutoFit/>
          </a:bodyPr>
          <a:lstStyle/>
          <a:p>
            <a:pPr marL="16933">
              <a:spcBef>
                <a:spcPts val="133"/>
              </a:spcBef>
            </a:pPr>
            <a:r>
              <a:rPr sz="1200" b="1" i="1" spc="-33" dirty="0">
                <a:solidFill>
                  <a:srgbClr val="E60041"/>
                </a:solidFill>
                <a:latin typeface="Calibri"/>
                <a:cs typeface="Calibri"/>
              </a:rPr>
              <a:t>04.</a:t>
            </a:r>
            <a:endParaRPr sz="1200">
              <a:latin typeface="Calibri"/>
              <a:cs typeface="Calibri"/>
            </a:endParaRPr>
          </a:p>
        </p:txBody>
      </p:sp>
      <p:sp>
        <p:nvSpPr>
          <p:cNvPr id="14" name="object 14"/>
          <p:cNvSpPr txBox="1"/>
          <p:nvPr/>
        </p:nvSpPr>
        <p:spPr>
          <a:xfrm>
            <a:off x="9238488" y="1501143"/>
            <a:ext cx="2649219" cy="866862"/>
          </a:xfrm>
          <a:prstGeom prst="rect">
            <a:avLst/>
          </a:prstGeom>
        </p:spPr>
        <p:txBody>
          <a:bodyPr vert="horz" wrap="square" lIns="0" tIns="16087" rIns="0" bIns="0" rtlCol="0">
            <a:spAutoFit/>
          </a:bodyPr>
          <a:lstStyle/>
          <a:p>
            <a:pPr marL="16933" marR="6773">
              <a:lnSpc>
                <a:spcPct val="129200"/>
              </a:lnSpc>
              <a:spcBef>
                <a:spcPts val="127"/>
              </a:spcBef>
            </a:pPr>
            <a:r>
              <a:rPr sz="1467" i="1" dirty="0">
                <a:solidFill>
                  <a:srgbClr val="18181B"/>
                </a:solidFill>
                <a:latin typeface="Calibri"/>
                <a:cs typeface="Calibri"/>
              </a:rPr>
              <a:t>322,000</a:t>
            </a:r>
            <a:r>
              <a:rPr sz="1467" i="1" spc="-27" dirty="0">
                <a:solidFill>
                  <a:srgbClr val="18181B"/>
                </a:solidFill>
                <a:latin typeface="Calibri"/>
                <a:cs typeface="Calibri"/>
              </a:rPr>
              <a:t> </a:t>
            </a:r>
            <a:r>
              <a:rPr sz="1467" i="1" dirty="0">
                <a:solidFill>
                  <a:srgbClr val="18181B"/>
                </a:solidFill>
                <a:latin typeface="Calibri"/>
                <a:cs typeface="Calibri"/>
              </a:rPr>
              <a:t>sq.</a:t>
            </a:r>
            <a:r>
              <a:rPr sz="1467" i="1" spc="-27" dirty="0">
                <a:solidFill>
                  <a:srgbClr val="18181B"/>
                </a:solidFill>
                <a:latin typeface="Calibri"/>
                <a:cs typeface="Calibri"/>
              </a:rPr>
              <a:t> </a:t>
            </a:r>
            <a:r>
              <a:rPr sz="1467" i="1" dirty="0">
                <a:solidFill>
                  <a:srgbClr val="18181B"/>
                </a:solidFill>
                <a:latin typeface="Calibri"/>
                <a:cs typeface="Calibri"/>
              </a:rPr>
              <a:t>ft.</a:t>
            </a:r>
            <a:r>
              <a:rPr sz="1467" i="1" spc="-27" dirty="0">
                <a:solidFill>
                  <a:srgbClr val="18181B"/>
                </a:solidFill>
                <a:latin typeface="Calibri"/>
                <a:cs typeface="Calibri"/>
              </a:rPr>
              <a:t> </a:t>
            </a:r>
            <a:r>
              <a:rPr sz="1467" i="1" dirty="0">
                <a:solidFill>
                  <a:srgbClr val="18181B"/>
                </a:solidFill>
                <a:latin typeface="Calibri"/>
                <a:cs typeface="Calibri"/>
              </a:rPr>
              <a:t>facility,</a:t>
            </a:r>
            <a:r>
              <a:rPr sz="1467" i="1" spc="-20" dirty="0">
                <a:solidFill>
                  <a:srgbClr val="18181B"/>
                </a:solidFill>
                <a:latin typeface="Calibri"/>
                <a:cs typeface="Calibri"/>
              </a:rPr>
              <a:t> </a:t>
            </a:r>
            <a:r>
              <a:rPr sz="1467" i="1" dirty="0">
                <a:solidFill>
                  <a:srgbClr val="18181B"/>
                </a:solidFill>
                <a:latin typeface="Calibri"/>
                <a:cs typeface="Calibri"/>
              </a:rPr>
              <a:t>in</a:t>
            </a:r>
            <a:r>
              <a:rPr sz="1467" i="1" spc="-27" dirty="0">
                <a:solidFill>
                  <a:srgbClr val="18181B"/>
                </a:solidFill>
                <a:latin typeface="Calibri"/>
                <a:cs typeface="Calibri"/>
              </a:rPr>
              <a:t> </a:t>
            </a:r>
            <a:r>
              <a:rPr sz="1467" i="1" spc="-13" dirty="0">
                <a:solidFill>
                  <a:srgbClr val="18181B"/>
                </a:solidFill>
                <a:latin typeface="Calibri"/>
                <a:cs typeface="Calibri"/>
              </a:rPr>
              <a:t>Torrance, </a:t>
            </a:r>
            <a:r>
              <a:rPr sz="1467" i="1" dirty="0">
                <a:solidFill>
                  <a:srgbClr val="18181B"/>
                </a:solidFill>
                <a:latin typeface="Calibri"/>
                <a:cs typeface="Calibri"/>
              </a:rPr>
              <a:t>CA,</a:t>
            </a:r>
            <a:r>
              <a:rPr sz="1467" i="1" spc="-13" dirty="0">
                <a:solidFill>
                  <a:srgbClr val="18181B"/>
                </a:solidFill>
                <a:latin typeface="Calibri"/>
                <a:cs typeface="Calibri"/>
              </a:rPr>
              <a:t> </a:t>
            </a:r>
            <a:r>
              <a:rPr sz="1467" i="1" dirty="0">
                <a:solidFill>
                  <a:srgbClr val="18181B"/>
                </a:solidFill>
                <a:latin typeface="Calibri"/>
                <a:cs typeface="Calibri"/>
              </a:rPr>
              <a:t>capable</a:t>
            </a:r>
            <a:r>
              <a:rPr sz="1467" i="1" spc="-33" dirty="0">
                <a:solidFill>
                  <a:srgbClr val="18181B"/>
                </a:solidFill>
                <a:latin typeface="Calibri"/>
                <a:cs typeface="Calibri"/>
              </a:rPr>
              <a:t> </a:t>
            </a:r>
            <a:r>
              <a:rPr sz="1467" i="1" dirty="0">
                <a:solidFill>
                  <a:srgbClr val="18181B"/>
                </a:solidFill>
                <a:latin typeface="Calibri"/>
                <a:cs typeface="Calibri"/>
              </a:rPr>
              <a:t>of</a:t>
            </a:r>
            <a:r>
              <a:rPr sz="1467" i="1" spc="-7" dirty="0">
                <a:solidFill>
                  <a:srgbClr val="18181B"/>
                </a:solidFill>
                <a:latin typeface="Calibri"/>
                <a:cs typeface="Calibri"/>
              </a:rPr>
              <a:t> </a:t>
            </a:r>
            <a:r>
              <a:rPr sz="1467" i="1" dirty="0">
                <a:solidFill>
                  <a:srgbClr val="18181B"/>
                </a:solidFill>
                <a:latin typeface="Calibri"/>
                <a:cs typeface="Calibri"/>
              </a:rPr>
              <a:t>producing</a:t>
            </a:r>
            <a:r>
              <a:rPr sz="1467" i="1" spc="-33" dirty="0">
                <a:solidFill>
                  <a:srgbClr val="18181B"/>
                </a:solidFill>
                <a:latin typeface="Calibri"/>
                <a:cs typeface="Calibri"/>
              </a:rPr>
              <a:t> </a:t>
            </a:r>
            <a:r>
              <a:rPr sz="1467" i="1" dirty="0">
                <a:solidFill>
                  <a:srgbClr val="18181B"/>
                </a:solidFill>
                <a:latin typeface="Calibri"/>
                <a:cs typeface="Calibri"/>
              </a:rPr>
              <a:t>our</a:t>
            </a:r>
            <a:r>
              <a:rPr sz="1467" i="1" spc="-13" dirty="0">
                <a:solidFill>
                  <a:srgbClr val="18181B"/>
                </a:solidFill>
                <a:latin typeface="Calibri"/>
                <a:cs typeface="Calibri"/>
              </a:rPr>
              <a:t> </a:t>
            </a:r>
            <a:r>
              <a:rPr sz="1467" i="1" spc="-27" dirty="0">
                <a:solidFill>
                  <a:srgbClr val="18181B"/>
                </a:solidFill>
                <a:latin typeface="Calibri"/>
                <a:cs typeface="Calibri"/>
              </a:rPr>
              <a:t>first </a:t>
            </a:r>
            <a:r>
              <a:rPr sz="1467" i="1" dirty="0">
                <a:solidFill>
                  <a:srgbClr val="18181B"/>
                </a:solidFill>
                <a:latin typeface="Calibri"/>
                <a:cs typeface="Calibri"/>
              </a:rPr>
              <a:t>50</a:t>
            </a:r>
            <a:r>
              <a:rPr sz="1467" i="1" spc="-20" dirty="0">
                <a:solidFill>
                  <a:srgbClr val="18181B"/>
                </a:solidFill>
                <a:latin typeface="Calibri"/>
                <a:cs typeface="Calibri"/>
              </a:rPr>
              <a:t> </a:t>
            </a:r>
            <a:r>
              <a:rPr sz="1467" i="1" spc="-13" dirty="0">
                <a:solidFill>
                  <a:srgbClr val="18181B"/>
                </a:solidFill>
                <a:latin typeface="Calibri"/>
                <a:cs typeface="Calibri"/>
              </a:rPr>
              <a:t>reactors.</a:t>
            </a:r>
            <a:endParaRPr sz="1467">
              <a:latin typeface="Calibri"/>
              <a:cs typeface="Calibri"/>
            </a:endParaRPr>
          </a:p>
        </p:txBody>
      </p:sp>
      <p:pic>
        <p:nvPicPr>
          <p:cNvPr id="15" name="object 15" descr="https://pitch-assets-ccb95893-de3f-4266-973c-20049231b248.s3.eu-west-1.amazonaws.com/3384a02c-3840-4f9a-b791-9bdae8b49dbf?pitch-bytes=2076098&amp;pitch-content-type=image%2Fjpeg"/>
          <p:cNvPicPr/>
          <p:nvPr/>
        </p:nvPicPr>
        <p:blipFill>
          <a:blip r:embed="rId5" cstate="print"/>
          <a:stretch>
            <a:fillRect/>
          </a:stretch>
        </p:blipFill>
        <p:spPr>
          <a:xfrm>
            <a:off x="9253897" y="3830827"/>
            <a:ext cx="2512905" cy="2560319"/>
          </a:xfrm>
          <a:prstGeom prst="rect">
            <a:avLst/>
          </a:prstGeom>
        </p:spPr>
      </p:pic>
      <p:sp>
        <p:nvSpPr>
          <p:cNvPr id="16" name="object 16"/>
          <p:cNvSpPr/>
          <p:nvPr/>
        </p:nvSpPr>
        <p:spPr>
          <a:xfrm>
            <a:off x="9075080" y="1096771"/>
            <a:ext cx="0" cy="5127413"/>
          </a:xfrm>
          <a:custGeom>
            <a:avLst/>
            <a:gdLst/>
            <a:ahLst/>
            <a:cxnLst/>
            <a:rect l="l" t="t" r="r" b="b"/>
            <a:pathLst>
              <a:path h="3845560">
                <a:moveTo>
                  <a:pt x="0" y="3845433"/>
                </a:moveTo>
                <a:lnTo>
                  <a:pt x="0" y="0"/>
                </a:lnTo>
              </a:path>
            </a:pathLst>
          </a:custGeom>
          <a:ln w="5291">
            <a:solidFill>
              <a:srgbClr val="D2D2D2"/>
            </a:solidFill>
          </a:ln>
        </p:spPr>
        <p:txBody>
          <a:bodyPr wrap="square" lIns="0" tIns="0" rIns="0" bIns="0" rtlCol="0"/>
          <a:lstStyle/>
          <a:p>
            <a:endParaRPr sz="2400"/>
          </a:p>
        </p:txBody>
      </p:sp>
      <p:sp>
        <p:nvSpPr>
          <p:cNvPr id="17" name="object 17"/>
          <p:cNvSpPr/>
          <p:nvPr/>
        </p:nvSpPr>
        <p:spPr>
          <a:xfrm>
            <a:off x="6201663" y="1096263"/>
            <a:ext cx="0" cy="5127413"/>
          </a:xfrm>
          <a:custGeom>
            <a:avLst/>
            <a:gdLst/>
            <a:ahLst/>
            <a:cxnLst/>
            <a:rect l="l" t="t" r="r" b="b"/>
            <a:pathLst>
              <a:path h="3845560">
                <a:moveTo>
                  <a:pt x="0" y="3845382"/>
                </a:moveTo>
                <a:lnTo>
                  <a:pt x="0" y="0"/>
                </a:lnTo>
              </a:path>
            </a:pathLst>
          </a:custGeom>
          <a:ln w="5291">
            <a:solidFill>
              <a:srgbClr val="D2D2D2"/>
            </a:solidFill>
          </a:ln>
        </p:spPr>
        <p:txBody>
          <a:bodyPr wrap="square" lIns="0" tIns="0" rIns="0" bIns="0" rtlCol="0"/>
          <a:lstStyle/>
          <a:p>
            <a:endParaRPr sz="2400"/>
          </a:p>
        </p:txBody>
      </p:sp>
      <p:sp>
        <p:nvSpPr>
          <p:cNvPr id="18" name="object 18"/>
          <p:cNvSpPr/>
          <p:nvPr/>
        </p:nvSpPr>
        <p:spPr>
          <a:xfrm>
            <a:off x="3337052" y="1095586"/>
            <a:ext cx="0" cy="5127413"/>
          </a:xfrm>
          <a:custGeom>
            <a:avLst/>
            <a:gdLst/>
            <a:ahLst/>
            <a:cxnLst/>
            <a:rect l="l" t="t" r="r" b="b"/>
            <a:pathLst>
              <a:path h="3845560">
                <a:moveTo>
                  <a:pt x="0" y="3845458"/>
                </a:moveTo>
                <a:lnTo>
                  <a:pt x="0" y="0"/>
                </a:lnTo>
              </a:path>
            </a:pathLst>
          </a:custGeom>
          <a:ln w="5291">
            <a:solidFill>
              <a:srgbClr val="D2D2D2"/>
            </a:solidFill>
          </a:ln>
        </p:spPr>
        <p:txBody>
          <a:bodyPr wrap="square" lIns="0" tIns="0" rIns="0" bIns="0" rtlCol="0"/>
          <a:lstStyle/>
          <a:p>
            <a:endParaRPr sz="2400"/>
          </a:p>
        </p:txBody>
      </p:sp>
      <p:sp>
        <p:nvSpPr>
          <p:cNvPr id="19" name="object 19" descr="$PPTXTitle"/>
          <p:cNvSpPr txBox="1">
            <a:spLocks noGrp="1"/>
          </p:cNvSpPr>
          <p:nvPr>
            <p:ph type="title"/>
          </p:nvPr>
        </p:nvSpPr>
        <p:spPr>
          <a:xfrm>
            <a:off x="406400" y="517474"/>
            <a:ext cx="7315200" cy="469296"/>
          </a:xfrm>
          <a:prstGeom prst="rect">
            <a:avLst/>
          </a:prstGeom>
        </p:spPr>
        <p:txBody>
          <a:bodyPr vert="horz" wrap="square" lIns="0" tIns="17780" rIns="0" bIns="0" rtlCol="0" anchor="ctr">
            <a:spAutoFit/>
          </a:bodyPr>
          <a:lstStyle/>
          <a:p>
            <a:pPr marL="84665">
              <a:spcBef>
                <a:spcPts val="140"/>
              </a:spcBef>
            </a:pPr>
            <a:r>
              <a:rPr dirty="0"/>
              <a:t>Antares</a:t>
            </a:r>
            <a:r>
              <a:rPr spc="-73" dirty="0"/>
              <a:t> </a:t>
            </a:r>
            <a:r>
              <a:rPr dirty="0"/>
              <a:t>is</a:t>
            </a:r>
            <a:r>
              <a:rPr spc="-33" dirty="0"/>
              <a:t> </a:t>
            </a:r>
            <a:r>
              <a:rPr dirty="0"/>
              <a:t>redefining</a:t>
            </a:r>
            <a:r>
              <a:rPr spc="-47" dirty="0"/>
              <a:t> </a:t>
            </a:r>
            <a:r>
              <a:rPr dirty="0"/>
              <a:t>nuclear</a:t>
            </a:r>
            <a:r>
              <a:rPr spc="-73" dirty="0"/>
              <a:t> </a:t>
            </a:r>
            <a:r>
              <a:rPr spc="-13" dirty="0"/>
              <a:t>energy.</a:t>
            </a:r>
          </a:p>
        </p:txBody>
      </p:sp>
      <p:sp>
        <p:nvSpPr>
          <p:cNvPr id="20" name="object 20"/>
          <p:cNvSpPr txBox="1"/>
          <p:nvPr/>
        </p:nvSpPr>
        <p:spPr>
          <a:xfrm>
            <a:off x="668663" y="1129961"/>
            <a:ext cx="3059007" cy="201764"/>
          </a:xfrm>
          <a:prstGeom prst="rect">
            <a:avLst/>
          </a:prstGeom>
        </p:spPr>
        <p:txBody>
          <a:bodyPr vert="horz" wrap="square" lIns="0" tIns="16933" rIns="0" bIns="0" rtlCol="0">
            <a:spAutoFit/>
          </a:bodyPr>
          <a:lstStyle/>
          <a:p>
            <a:pPr marL="16933">
              <a:spcBef>
                <a:spcPts val="133"/>
              </a:spcBef>
              <a:tabLst>
                <a:tab pos="2846422" algn="l"/>
              </a:tabLst>
            </a:pPr>
            <a:r>
              <a:rPr sz="1200" b="1" i="1" spc="-33" dirty="0">
                <a:solidFill>
                  <a:srgbClr val="E60041"/>
                </a:solidFill>
                <a:latin typeface="Calibri"/>
                <a:cs typeface="Calibri"/>
              </a:rPr>
              <a:t>01.</a:t>
            </a:r>
            <a:r>
              <a:rPr sz="1200" b="1" i="1" dirty="0">
                <a:solidFill>
                  <a:srgbClr val="E60041"/>
                </a:solidFill>
                <a:latin typeface="Calibri"/>
                <a:cs typeface="Calibri"/>
              </a:rPr>
              <a:t>	</a:t>
            </a:r>
            <a:r>
              <a:rPr sz="1200" b="1" i="1" spc="-33" dirty="0">
                <a:solidFill>
                  <a:srgbClr val="E60041"/>
                </a:solidFill>
                <a:latin typeface="Calibri"/>
                <a:cs typeface="Calibri"/>
              </a:rPr>
              <a:t>02.</a:t>
            </a:r>
            <a:endParaRPr sz="1200">
              <a:latin typeface="Calibri"/>
              <a:cs typeface="Calibri"/>
            </a:endParaRPr>
          </a:p>
        </p:txBody>
      </p:sp>
      <p:sp>
        <p:nvSpPr>
          <p:cNvPr id="21" name="object 21"/>
          <p:cNvSpPr txBox="1"/>
          <p:nvPr/>
        </p:nvSpPr>
        <p:spPr>
          <a:xfrm>
            <a:off x="668663" y="1501143"/>
            <a:ext cx="2497667" cy="1449329"/>
          </a:xfrm>
          <a:prstGeom prst="rect">
            <a:avLst/>
          </a:prstGeom>
        </p:spPr>
        <p:txBody>
          <a:bodyPr vert="horz" wrap="square" lIns="0" tIns="16087" rIns="0" bIns="0" rtlCol="0">
            <a:spAutoFit/>
          </a:bodyPr>
          <a:lstStyle/>
          <a:p>
            <a:pPr marL="16933" marR="6773">
              <a:lnSpc>
                <a:spcPct val="128899"/>
              </a:lnSpc>
              <a:spcBef>
                <a:spcPts val="127"/>
              </a:spcBef>
            </a:pPr>
            <a:r>
              <a:rPr sz="1467" i="1" dirty="0">
                <a:solidFill>
                  <a:srgbClr val="18181B"/>
                </a:solidFill>
                <a:latin typeface="Calibri"/>
                <a:cs typeface="Calibri"/>
              </a:rPr>
              <a:t>We</a:t>
            </a:r>
            <a:r>
              <a:rPr sz="1467" i="1" spc="-33" dirty="0">
                <a:solidFill>
                  <a:srgbClr val="18181B"/>
                </a:solidFill>
                <a:latin typeface="Calibri"/>
                <a:cs typeface="Calibri"/>
              </a:rPr>
              <a:t> </a:t>
            </a:r>
            <a:r>
              <a:rPr sz="1467" i="1" dirty="0">
                <a:solidFill>
                  <a:srgbClr val="18181B"/>
                </a:solidFill>
                <a:latin typeface="Calibri"/>
                <a:cs typeface="Calibri"/>
              </a:rPr>
              <a:t>design</a:t>
            </a:r>
            <a:r>
              <a:rPr sz="1467" i="1" spc="-53" dirty="0">
                <a:solidFill>
                  <a:srgbClr val="18181B"/>
                </a:solidFill>
                <a:latin typeface="Calibri"/>
                <a:cs typeface="Calibri"/>
              </a:rPr>
              <a:t> </a:t>
            </a:r>
            <a:r>
              <a:rPr sz="1467" i="1" dirty="0">
                <a:solidFill>
                  <a:srgbClr val="18181B"/>
                </a:solidFill>
                <a:latin typeface="Calibri"/>
                <a:cs typeface="Calibri"/>
              </a:rPr>
              <a:t>and</a:t>
            </a:r>
            <a:r>
              <a:rPr sz="1467" i="1" spc="-20" dirty="0">
                <a:solidFill>
                  <a:srgbClr val="18181B"/>
                </a:solidFill>
                <a:latin typeface="Calibri"/>
                <a:cs typeface="Calibri"/>
              </a:rPr>
              <a:t> </a:t>
            </a:r>
            <a:r>
              <a:rPr sz="1467" i="1" dirty="0">
                <a:solidFill>
                  <a:srgbClr val="18181B"/>
                </a:solidFill>
                <a:latin typeface="Calibri"/>
                <a:cs typeface="Calibri"/>
              </a:rPr>
              <a:t>build</a:t>
            </a:r>
            <a:r>
              <a:rPr sz="1467" i="1" spc="-33" dirty="0">
                <a:solidFill>
                  <a:srgbClr val="18181B"/>
                </a:solidFill>
                <a:latin typeface="Calibri"/>
                <a:cs typeface="Calibri"/>
              </a:rPr>
              <a:t> </a:t>
            </a:r>
            <a:r>
              <a:rPr sz="1467" i="1" spc="-13" dirty="0">
                <a:solidFill>
                  <a:srgbClr val="18181B"/>
                </a:solidFill>
                <a:latin typeface="Calibri"/>
                <a:cs typeface="Calibri"/>
              </a:rPr>
              <a:t>factory mass-</a:t>
            </a:r>
            <a:r>
              <a:rPr sz="1467" i="1" dirty="0">
                <a:solidFill>
                  <a:srgbClr val="18181B"/>
                </a:solidFill>
                <a:latin typeface="Calibri"/>
                <a:cs typeface="Calibri"/>
              </a:rPr>
              <a:t>producible,</a:t>
            </a:r>
            <a:r>
              <a:rPr sz="1467" i="1" spc="-40" dirty="0">
                <a:solidFill>
                  <a:srgbClr val="18181B"/>
                </a:solidFill>
                <a:latin typeface="Calibri"/>
                <a:cs typeface="Calibri"/>
              </a:rPr>
              <a:t> </a:t>
            </a:r>
            <a:r>
              <a:rPr sz="1467" i="1" dirty="0">
                <a:solidFill>
                  <a:srgbClr val="18181B"/>
                </a:solidFill>
                <a:latin typeface="Calibri"/>
                <a:cs typeface="Calibri"/>
              </a:rPr>
              <a:t>heat</a:t>
            </a:r>
            <a:r>
              <a:rPr sz="1467" i="1" spc="-7" dirty="0">
                <a:solidFill>
                  <a:srgbClr val="18181B"/>
                </a:solidFill>
                <a:latin typeface="Calibri"/>
                <a:cs typeface="Calibri"/>
              </a:rPr>
              <a:t> </a:t>
            </a:r>
            <a:r>
              <a:rPr sz="1467" i="1" spc="-27" dirty="0">
                <a:solidFill>
                  <a:srgbClr val="18181B"/>
                </a:solidFill>
                <a:latin typeface="Calibri"/>
                <a:cs typeface="Calibri"/>
              </a:rPr>
              <a:t>pipe–</a:t>
            </a:r>
            <a:r>
              <a:rPr sz="1467" i="1" dirty="0">
                <a:solidFill>
                  <a:srgbClr val="18181B"/>
                </a:solidFill>
                <a:latin typeface="Calibri"/>
                <a:cs typeface="Calibri"/>
              </a:rPr>
              <a:t>cooled</a:t>
            </a:r>
            <a:r>
              <a:rPr sz="1467" i="1" spc="-7" dirty="0">
                <a:solidFill>
                  <a:srgbClr val="18181B"/>
                </a:solidFill>
                <a:latin typeface="Calibri"/>
                <a:cs typeface="Calibri"/>
              </a:rPr>
              <a:t> </a:t>
            </a:r>
            <a:r>
              <a:rPr sz="1467" b="1" i="1" dirty="0">
                <a:solidFill>
                  <a:srgbClr val="929DA8"/>
                </a:solidFill>
                <a:latin typeface="Calibri"/>
                <a:cs typeface="Calibri"/>
              </a:rPr>
              <a:t>micro</a:t>
            </a:r>
            <a:r>
              <a:rPr sz="1467" b="1" i="1" spc="-27" dirty="0">
                <a:solidFill>
                  <a:srgbClr val="929DA8"/>
                </a:solidFill>
                <a:latin typeface="Calibri"/>
                <a:cs typeface="Calibri"/>
              </a:rPr>
              <a:t> </a:t>
            </a:r>
            <a:r>
              <a:rPr sz="1467" b="1" i="1" dirty="0">
                <a:solidFill>
                  <a:srgbClr val="929DA8"/>
                </a:solidFill>
                <a:latin typeface="Calibri"/>
                <a:cs typeface="Calibri"/>
              </a:rPr>
              <a:t>nuclear</a:t>
            </a:r>
            <a:r>
              <a:rPr sz="1467" b="1" i="1" spc="-60" dirty="0">
                <a:solidFill>
                  <a:srgbClr val="929DA8"/>
                </a:solidFill>
                <a:latin typeface="Calibri"/>
                <a:cs typeface="Calibri"/>
              </a:rPr>
              <a:t> </a:t>
            </a:r>
            <a:r>
              <a:rPr sz="1467" b="1" i="1" dirty="0">
                <a:solidFill>
                  <a:srgbClr val="929DA8"/>
                </a:solidFill>
                <a:latin typeface="Calibri"/>
                <a:cs typeface="Calibri"/>
              </a:rPr>
              <a:t>reactors</a:t>
            </a:r>
            <a:r>
              <a:rPr sz="1467" b="1" i="1" spc="-33" dirty="0">
                <a:solidFill>
                  <a:srgbClr val="929DA8"/>
                </a:solidFill>
                <a:latin typeface="Calibri"/>
                <a:cs typeface="Calibri"/>
              </a:rPr>
              <a:t> </a:t>
            </a:r>
            <a:r>
              <a:rPr sz="1467" i="1" spc="-33" dirty="0">
                <a:solidFill>
                  <a:srgbClr val="929DA8"/>
                </a:solidFill>
                <a:latin typeface="Calibri"/>
                <a:cs typeface="Calibri"/>
              </a:rPr>
              <a:t>to </a:t>
            </a:r>
            <a:r>
              <a:rPr sz="1467" i="1" dirty="0">
                <a:solidFill>
                  <a:srgbClr val="929DA8"/>
                </a:solidFill>
                <a:latin typeface="Calibri"/>
                <a:cs typeface="Calibri"/>
              </a:rPr>
              <a:t>power critical</a:t>
            </a:r>
            <a:r>
              <a:rPr sz="1467" i="1" spc="20" dirty="0">
                <a:solidFill>
                  <a:srgbClr val="929DA8"/>
                </a:solidFill>
                <a:latin typeface="Calibri"/>
                <a:cs typeface="Calibri"/>
              </a:rPr>
              <a:t> </a:t>
            </a:r>
            <a:r>
              <a:rPr sz="1467" i="1" spc="-13" dirty="0">
                <a:solidFill>
                  <a:srgbClr val="929DA8"/>
                </a:solidFill>
                <a:latin typeface="Calibri"/>
                <a:cs typeface="Calibri"/>
              </a:rPr>
              <a:t>infrastructure</a:t>
            </a:r>
            <a:r>
              <a:rPr sz="1467" i="1" spc="-20" dirty="0">
                <a:solidFill>
                  <a:srgbClr val="929DA8"/>
                </a:solidFill>
                <a:latin typeface="Calibri"/>
                <a:cs typeface="Calibri"/>
              </a:rPr>
              <a:t> </a:t>
            </a:r>
            <a:r>
              <a:rPr sz="1467" i="1" spc="-67" dirty="0">
                <a:solidFill>
                  <a:srgbClr val="929DA8"/>
                </a:solidFill>
                <a:latin typeface="Calibri"/>
                <a:cs typeface="Calibri"/>
              </a:rPr>
              <a:t>—</a:t>
            </a:r>
            <a:r>
              <a:rPr sz="1467" i="1" dirty="0">
                <a:solidFill>
                  <a:srgbClr val="929DA8"/>
                </a:solidFill>
                <a:latin typeface="Calibri"/>
                <a:cs typeface="Calibri"/>
              </a:rPr>
              <a:t> safely,</a:t>
            </a:r>
            <a:r>
              <a:rPr sz="1467" i="1" spc="-53" dirty="0">
                <a:solidFill>
                  <a:srgbClr val="929DA8"/>
                </a:solidFill>
                <a:latin typeface="Calibri"/>
                <a:cs typeface="Calibri"/>
              </a:rPr>
              <a:t> </a:t>
            </a:r>
            <a:r>
              <a:rPr sz="1467" i="1" dirty="0">
                <a:solidFill>
                  <a:srgbClr val="929DA8"/>
                </a:solidFill>
                <a:latin typeface="Calibri"/>
                <a:cs typeface="Calibri"/>
              </a:rPr>
              <a:t>efficiently,</a:t>
            </a:r>
            <a:r>
              <a:rPr sz="1467" i="1" spc="-40" dirty="0">
                <a:solidFill>
                  <a:srgbClr val="929DA8"/>
                </a:solidFill>
                <a:latin typeface="Calibri"/>
                <a:cs typeface="Calibri"/>
              </a:rPr>
              <a:t> </a:t>
            </a:r>
            <a:r>
              <a:rPr sz="1467" i="1" dirty="0">
                <a:solidFill>
                  <a:srgbClr val="929DA8"/>
                </a:solidFill>
                <a:latin typeface="Calibri"/>
                <a:cs typeface="Calibri"/>
              </a:rPr>
              <a:t>and</a:t>
            </a:r>
            <a:r>
              <a:rPr sz="1467" i="1" spc="-47" dirty="0">
                <a:solidFill>
                  <a:srgbClr val="929DA8"/>
                </a:solidFill>
                <a:latin typeface="Calibri"/>
                <a:cs typeface="Calibri"/>
              </a:rPr>
              <a:t> </a:t>
            </a:r>
            <a:r>
              <a:rPr sz="1467" i="1" spc="-13" dirty="0">
                <a:solidFill>
                  <a:srgbClr val="929DA8"/>
                </a:solidFill>
                <a:latin typeface="Calibri"/>
                <a:cs typeface="Calibri"/>
              </a:rPr>
              <a:t>reliably.</a:t>
            </a:r>
            <a:endParaRPr sz="1467">
              <a:latin typeface="Calibri"/>
              <a:cs typeface="Calibri"/>
            </a:endParaRPr>
          </a:p>
        </p:txBody>
      </p:sp>
      <p:pic>
        <p:nvPicPr>
          <p:cNvPr id="22" name="object 22" descr="https://pitch-assets-ccb95893-de3f-4266-973c-20049231b248.s3.eu-west-1.amazonaws.com/e53f70d3-77cb-4b1a-98a3-a187e5b665b9?pitch-bytes=389637&amp;pitch-content-type=image%2Fpng"/>
          <p:cNvPicPr/>
          <p:nvPr/>
        </p:nvPicPr>
        <p:blipFill>
          <a:blip r:embed="rId6" cstate="print"/>
          <a:stretch>
            <a:fillRect/>
          </a:stretch>
        </p:blipFill>
        <p:spPr>
          <a:xfrm>
            <a:off x="6377262" y="3861140"/>
            <a:ext cx="2564044" cy="2530009"/>
          </a:xfrm>
          <a:prstGeom prst="rect">
            <a:avLst/>
          </a:prstGeom>
        </p:spPr>
      </p:pic>
      <p:pic>
        <p:nvPicPr>
          <p:cNvPr id="23" name="object 23" descr="https://pitch-assets-ccb95893-de3f-4266-973c-20049231b248.s3.eu-west-1.amazonaws.com/afaaba9f-5c22-454d-879a-314e7125bf4a?pitch-bytes=683835&amp;pitch-content-type=image%2Fpng"/>
          <p:cNvPicPr/>
          <p:nvPr/>
        </p:nvPicPr>
        <p:blipFill>
          <a:blip r:embed="rId7" cstate="print"/>
          <a:stretch>
            <a:fillRect/>
          </a:stretch>
        </p:blipFill>
        <p:spPr>
          <a:xfrm>
            <a:off x="705628" y="3645628"/>
            <a:ext cx="2194560" cy="2743200"/>
          </a:xfrm>
          <a:prstGeom prst="rect">
            <a:avLst/>
          </a:prstGeom>
        </p:spPr>
      </p:pic>
      <p:sp>
        <p:nvSpPr>
          <p:cNvPr id="24" name="object 24"/>
          <p:cNvSpPr txBox="1"/>
          <p:nvPr/>
        </p:nvSpPr>
        <p:spPr>
          <a:xfrm>
            <a:off x="11811000" y="6371674"/>
            <a:ext cx="145627" cy="282920"/>
          </a:xfrm>
          <a:prstGeom prst="rect">
            <a:avLst/>
          </a:prstGeom>
        </p:spPr>
        <p:txBody>
          <a:bodyPr vert="horz" wrap="square" lIns="0" tIns="16087" rIns="0" bIns="0" rtlCol="0">
            <a:spAutoFit/>
          </a:bodyPr>
          <a:lstStyle/>
          <a:p>
            <a:pPr marL="16933">
              <a:spcBef>
                <a:spcPts val="127"/>
              </a:spcBef>
            </a:pPr>
            <a:r>
              <a:rPr sz="1733" spc="-67" dirty="0">
                <a:solidFill>
                  <a:srgbClr val="707079"/>
                </a:solidFill>
                <a:latin typeface="Calibri"/>
                <a:cs typeface="Calibri"/>
              </a:rPr>
              <a:t>3</a:t>
            </a:r>
            <a:endParaRPr sz="1733">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https://pitch-assets-ccb95893-de3f-4266-973c-20049231b248.s3.eu-west-1.amazonaws.com/b329a612-364a-4c70-8c87-2e0ce6da759e?pitch-bytes=3221679&amp;pitch-content-type=image%2Fjpeg"/>
          <p:cNvPicPr/>
          <p:nvPr/>
        </p:nvPicPr>
        <p:blipFill>
          <a:blip r:embed="rId2" cstate="print"/>
          <a:stretch>
            <a:fillRect/>
          </a:stretch>
        </p:blipFill>
        <p:spPr>
          <a:xfrm>
            <a:off x="510744" y="1129660"/>
            <a:ext cx="2366433" cy="2669501"/>
          </a:xfrm>
          <a:prstGeom prst="rect">
            <a:avLst/>
          </a:prstGeom>
        </p:spPr>
      </p:pic>
      <p:sp>
        <p:nvSpPr>
          <p:cNvPr id="3" name="object 3"/>
          <p:cNvSpPr txBox="1"/>
          <p:nvPr/>
        </p:nvSpPr>
        <p:spPr>
          <a:xfrm>
            <a:off x="7310121" y="6319248"/>
            <a:ext cx="3692313" cy="182166"/>
          </a:xfrm>
          <a:prstGeom prst="rect">
            <a:avLst/>
          </a:prstGeom>
        </p:spPr>
        <p:txBody>
          <a:bodyPr vert="horz" wrap="square" lIns="0" tIns="17780" rIns="0" bIns="0" rtlCol="0">
            <a:spAutoFit/>
          </a:bodyPr>
          <a:lstStyle/>
          <a:p>
            <a:pPr marL="16933">
              <a:spcBef>
                <a:spcPts val="140"/>
              </a:spcBef>
            </a:pPr>
            <a:r>
              <a:rPr sz="1067" spc="-13" dirty="0">
                <a:solidFill>
                  <a:srgbClr val="525253"/>
                </a:solidFill>
                <a:latin typeface="Calibri"/>
                <a:cs typeface="Calibri"/>
              </a:rPr>
              <a:t>Transportable</a:t>
            </a:r>
            <a:r>
              <a:rPr sz="1067" spc="7" dirty="0">
                <a:solidFill>
                  <a:srgbClr val="525253"/>
                </a:solidFill>
                <a:latin typeface="Calibri"/>
                <a:cs typeface="Calibri"/>
              </a:rPr>
              <a:t> </a:t>
            </a:r>
            <a:r>
              <a:rPr sz="1067" dirty="0">
                <a:solidFill>
                  <a:srgbClr val="525253"/>
                </a:solidFill>
                <a:latin typeface="Calibri"/>
                <a:cs typeface="Calibri"/>
              </a:rPr>
              <a:t>by</a:t>
            </a:r>
            <a:r>
              <a:rPr sz="1067" spc="-20" dirty="0">
                <a:solidFill>
                  <a:srgbClr val="525253"/>
                </a:solidFill>
                <a:latin typeface="Calibri"/>
                <a:cs typeface="Calibri"/>
              </a:rPr>
              <a:t> </a:t>
            </a:r>
            <a:r>
              <a:rPr sz="1067" spc="-13" dirty="0">
                <a:solidFill>
                  <a:srgbClr val="525253"/>
                </a:solidFill>
                <a:latin typeface="Calibri"/>
                <a:cs typeface="Calibri"/>
              </a:rPr>
              <a:t>tractor-</a:t>
            </a:r>
            <a:r>
              <a:rPr sz="1067" dirty="0">
                <a:solidFill>
                  <a:srgbClr val="525253"/>
                </a:solidFill>
                <a:latin typeface="Calibri"/>
                <a:cs typeface="Calibri"/>
              </a:rPr>
              <a:t>trailer, barge,</a:t>
            </a:r>
            <a:r>
              <a:rPr sz="1067" spc="-7" dirty="0">
                <a:solidFill>
                  <a:srgbClr val="525253"/>
                </a:solidFill>
                <a:latin typeface="Calibri"/>
                <a:cs typeface="Calibri"/>
              </a:rPr>
              <a:t> </a:t>
            </a:r>
            <a:r>
              <a:rPr sz="1067" spc="-13" dirty="0">
                <a:solidFill>
                  <a:srgbClr val="525253"/>
                </a:solidFill>
                <a:latin typeface="Calibri"/>
                <a:cs typeface="Calibri"/>
              </a:rPr>
              <a:t>palletized</a:t>
            </a:r>
            <a:r>
              <a:rPr sz="1067" spc="27" dirty="0">
                <a:solidFill>
                  <a:srgbClr val="525253"/>
                </a:solidFill>
                <a:latin typeface="Calibri"/>
                <a:cs typeface="Calibri"/>
              </a:rPr>
              <a:t> </a:t>
            </a:r>
            <a:r>
              <a:rPr sz="1067" dirty="0">
                <a:solidFill>
                  <a:srgbClr val="525253"/>
                </a:solidFill>
                <a:latin typeface="Calibri"/>
                <a:cs typeface="Calibri"/>
              </a:rPr>
              <a:t>load</a:t>
            </a:r>
            <a:r>
              <a:rPr sz="1067" spc="-13" dirty="0">
                <a:solidFill>
                  <a:srgbClr val="525253"/>
                </a:solidFill>
                <a:latin typeface="Calibri"/>
                <a:cs typeface="Calibri"/>
              </a:rPr>
              <a:t> </a:t>
            </a:r>
            <a:r>
              <a:rPr sz="1067" dirty="0">
                <a:solidFill>
                  <a:srgbClr val="525253"/>
                </a:solidFill>
                <a:latin typeface="Calibri"/>
                <a:cs typeface="Calibri"/>
              </a:rPr>
              <a:t>system,</a:t>
            </a:r>
            <a:r>
              <a:rPr sz="1067" spc="-27" dirty="0">
                <a:solidFill>
                  <a:srgbClr val="525253"/>
                </a:solidFill>
                <a:latin typeface="Calibri"/>
                <a:cs typeface="Calibri"/>
              </a:rPr>
              <a:t> rail.</a:t>
            </a:r>
            <a:endParaRPr sz="1067">
              <a:latin typeface="Calibri"/>
              <a:cs typeface="Calibri"/>
            </a:endParaRPr>
          </a:p>
        </p:txBody>
      </p:sp>
      <p:sp>
        <p:nvSpPr>
          <p:cNvPr id="4" name="object 4"/>
          <p:cNvSpPr txBox="1"/>
          <p:nvPr/>
        </p:nvSpPr>
        <p:spPr>
          <a:xfrm>
            <a:off x="2731515" y="1568873"/>
            <a:ext cx="2926080" cy="1447362"/>
          </a:xfrm>
          <a:prstGeom prst="rect">
            <a:avLst/>
          </a:prstGeom>
        </p:spPr>
        <p:txBody>
          <a:bodyPr vert="horz" wrap="square" lIns="0" tIns="9313" rIns="0" bIns="0" rtlCol="0">
            <a:spAutoFit/>
          </a:bodyPr>
          <a:lstStyle/>
          <a:p>
            <a:pPr marL="16933" marR="6773">
              <a:lnSpc>
                <a:spcPct val="105000"/>
              </a:lnSpc>
              <a:spcBef>
                <a:spcPts val="73"/>
              </a:spcBef>
            </a:pPr>
            <a:r>
              <a:rPr sz="1067" b="1" dirty="0">
                <a:solidFill>
                  <a:srgbClr val="525253"/>
                </a:solidFill>
                <a:latin typeface="Calibri"/>
                <a:cs typeface="Calibri"/>
              </a:rPr>
              <a:t>200-1000</a:t>
            </a:r>
            <a:r>
              <a:rPr sz="1067" b="1" spc="-67" dirty="0">
                <a:solidFill>
                  <a:srgbClr val="525253"/>
                </a:solidFill>
                <a:latin typeface="Calibri"/>
                <a:cs typeface="Calibri"/>
              </a:rPr>
              <a:t> </a:t>
            </a:r>
            <a:r>
              <a:rPr sz="1067" b="1" dirty="0">
                <a:solidFill>
                  <a:srgbClr val="525253"/>
                </a:solidFill>
                <a:latin typeface="Calibri"/>
                <a:cs typeface="Calibri"/>
              </a:rPr>
              <a:t>Kilowatts</a:t>
            </a:r>
            <a:r>
              <a:rPr sz="1067" b="1" spc="-20" dirty="0">
                <a:solidFill>
                  <a:srgbClr val="525253"/>
                </a:solidFill>
                <a:latin typeface="Calibri"/>
                <a:cs typeface="Calibri"/>
              </a:rPr>
              <a:t> </a:t>
            </a:r>
            <a:r>
              <a:rPr sz="1067" b="1" spc="-13" dirty="0">
                <a:solidFill>
                  <a:srgbClr val="525253"/>
                </a:solidFill>
                <a:latin typeface="Calibri"/>
                <a:cs typeface="Calibri"/>
              </a:rPr>
              <a:t>electric</a:t>
            </a:r>
            <a:r>
              <a:rPr sz="1067" b="1" spc="-33" dirty="0">
                <a:solidFill>
                  <a:srgbClr val="525253"/>
                </a:solidFill>
                <a:latin typeface="Calibri"/>
                <a:cs typeface="Calibri"/>
              </a:rPr>
              <a:t> </a:t>
            </a:r>
            <a:r>
              <a:rPr sz="1067" dirty="0">
                <a:solidFill>
                  <a:srgbClr val="525253"/>
                </a:solidFill>
                <a:latin typeface="Calibri"/>
                <a:cs typeface="Calibri"/>
              </a:rPr>
              <a:t>for critical</a:t>
            </a:r>
            <a:r>
              <a:rPr sz="1067" spc="7" dirty="0">
                <a:solidFill>
                  <a:srgbClr val="525253"/>
                </a:solidFill>
                <a:latin typeface="Calibri"/>
                <a:cs typeface="Calibri"/>
              </a:rPr>
              <a:t> </a:t>
            </a:r>
            <a:r>
              <a:rPr sz="1067" spc="-13" dirty="0">
                <a:solidFill>
                  <a:srgbClr val="525253"/>
                </a:solidFill>
                <a:latin typeface="Calibri"/>
                <a:cs typeface="Calibri"/>
              </a:rPr>
              <a:t>infrastructure</a:t>
            </a:r>
            <a:r>
              <a:rPr sz="1067" spc="667" dirty="0">
                <a:solidFill>
                  <a:srgbClr val="525253"/>
                </a:solidFill>
                <a:latin typeface="Calibri"/>
                <a:cs typeface="Calibri"/>
              </a:rPr>
              <a:t> </a:t>
            </a:r>
            <a:r>
              <a:rPr sz="1067" dirty="0">
                <a:solidFill>
                  <a:srgbClr val="525253"/>
                </a:solidFill>
                <a:latin typeface="Calibri"/>
                <a:cs typeface="Calibri"/>
              </a:rPr>
              <a:t>resilience</a:t>
            </a:r>
            <a:r>
              <a:rPr sz="1067" spc="-20" dirty="0">
                <a:solidFill>
                  <a:srgbClr val="525253"/>
                </a:solidFill>
                <a:latin typeface="Calibri"/>
                <a:cs typeface="Calibri"/>
              </a:rPr>
              <a:t> </a:t>
            </a:r>
            <a:r>
              <a:rPr sz="1067" dirty="0">
                <a:solidFill>
                  <a:srgbClr val="525253"/>
                </a:solidFill>
                <a:latin typeface="Calibri"/>
                <a:cs typeface="Calibri"/>
              </a:rPr>
              <a:t>and</a:t>
            </a:r>
            <a:r>
              <a:rPr sz="1067" spc="-40" dirty="0">
                <a:solidFill>
                  <a:srgbClr val="525253"/>
                </a:solidFill>
                <a:latin typeface="Calibri"/>
                <a:cs typeface="Calibri"/>
              </a:rPr>
              <a:t> </a:t>
            </a:r>
            <a:r>
              <a:rPr sz="1067" dirty="0">
                <a:solidFill>
                  <a:srgbClr val="525253"/>
                </a:solidFill>
                <a:latin typeface="Calibri"/>
                <a:cs typeface="Calibri"/>
              </a:rPr>
              <a:t>remote</a:t>
            </a:r>
            <a:r>
              <a:rPr sz="1067" spc="-60" dirty="0">
                <a:solidFill>
                  <a:srgbClr val="525253"/>
                </a:solidFill>
                <a:latin typeface="Calibri"/>
                <a:cs typeface="Calibri"/>
              </a:rPr>
              <a:t> </a:t>
            </a:r>
            <a:r>
              <a:rPr sz="1067" spc="-13" dirty="0">
                <a:solidFill>
                  <a:srgbClr val="525253"/>
                </a:solidFill>
                <a:latin typeface="Calibri"/>
                <a:cs typeface="Calibri"/>
              </a:rPr>
              <a:t>power.</a:t>
            </a:r>
            <a:endParaRPr sz="1067">
              <a:latin typeface="Calibri"/>
              <a:cs typeface="Calibri"/>
            </a:endParaRPr>
          </a:p>
          <a:p>
            <a:pPr marL="16933" marR="396230">
              <a:lnSpc>
                <a:spcPct val="103800"/>
              </a:lnSpc>
              <a:spcBef>
                <a:spcPts val="1073"/>
              </a:spcBef>
            </a:pPr>
            <a:r>
              <a:rPr sz="1067" b="1" dirty="0">
                <a:solidFill>
                  <a:srgbClr val="525253"/>
                </a:solidFill>
                <a:latin typeface="Calibri"/>
                <a:cs typeface="Calibri"/>
              </a:rPr>
              <a:t>Six</a:t>
            </a:r>
            <a:r>
              <a:rPr sz="1067" b="1" spc="-33" dirty="0">
                <a:solidFill>
                  <a:srgbClr val="525253"/>
                </a:solidFill>
                <a:latin typeface="Calibri"/>
                <a:cs typeface="Calibri"/>
              </a:rPr>
              <a:t> </a:t>
            </a:r>
            <a:r>
              <a:rPr sz="1067" b="1" dirty="0">
                <a:solidFill>
                  <a:srgbClr val="525253"/>
                </a:solidFill>
                <a:latin typeface="Calibri"/>
                <a:cs typeface="Calibri"/>
              </a:rPr>
              <a:t>effective</a:t>
            </a:r>
            <a:r>
              <a:rPr sz="1067" b="1" spc="-60" dirty="0">
                <a:solidFill>
                  <a:srgbClr val="525253"/>
                </a:solidFill>
                <a:latin typeface="Calibri"/>
                <a:cs typeface="Calibri"/>
              </a:rPr>
              <a:t> </a:t>
            </a:r>
            <a:r>
              <a:rPr sz="1067" b="1" spc="-13" dirty="0">
                <a:solidFill>
                  <a:srgbClr val="525253"/>
                </a:solidFill>
                <a:latin typeface="Calibri"/>
                <a:cs typeface="Calibri"/>
              </a:rPr>
              <a:t>full-</a:t>
            </a:r>
            <a:r>
              <a:rPr sz="1067" b="1" dirty="0">
                <a:solidFill>
                  <a:srgbClr val="525253"/>
                </a:solidFill>
                <a:latin typeface="Calibri"/>
                <a:cs typeface="Calibri"/>
              </a:rPr>
              <a:t>power</a:t>
            </a:r>
            <a:r>
              <a:rPr sz="1067" b="1" spc="-47" dirty="0">
                <a:solidFill>
                  <a:srgbClr val="525253"/>
                </a:solidFill>
                <a:latin typeface="Calibri"/>
                <a:cs typeface="Calibri"/>
              </a:rPr>
              <a:t> </a:t>
            </a:r>
            <a:r>
              <a:rPr sz="1067" b="1" dirty="0">
                <a:solidFill>
                  <a:srgbClr val="525253"/>
                </a:solidFill>
                <a:latin typeface="Calibri"/>
                <a:cs typeface="Calibri"/>
              </a:rPr>
              <a:t>years</a:t>
            </a:r>
            <a:r>
              <a:rPr sz="1067" b="1" spc="-13" dirty="0">
                <a:solidFill>
                  <a:srgbClr val="525253"/>
                </a:solidFill>
                <a:latin typeface="Calibri"/>
                <a:cs typeface="Calibri"/>
              </a:rPr>
              <a:t> </a:t>
            </a:r>
            <a:r>
              <a:rPr sz="1067" dirty="0">
                <a:solidFill>
                  <a:srgbClr val="525253"/>
                </a:solidFill>
                <a:latin typeface="Calibri"/>
                <a:cs typeface="Calibri"/>
              </a:rPr>
              <a:t>of</a:t>
            </a:r>
            <a:r>
              <a:rPr sz="1067" spc="-20" dirty="0">
                <a:solidFill>
                  <a:srgbClr val="525253"/>
                </a:solidFill>
                <a:latin typeface="Calibri"/>
                <a:cs typeface="Calibri"/>
              </a:rPr>
              <a:t> </a:t>
            </a:r>
            <a:r>
              <a:rPr sz="1067" dirty="0">
                <a:solidFill>
                  <a:srgbClr val="525253"/>
                </a:solidFill>
                <a:latin typeface="Calibri"/>
                <a:cs typeface="Calibri"/>
              </a:rPr>
              <a:t>clean </a:t>
            </a:r>
            <a:r>
              <a:rPr sz="1067" spc="-13" dirty="0">
                <a:solidFill>
                  <a:srgbClr val="525253"/>
                </a:solidFill>
                <a:latin typeface="Calibri"/>
                <a:cs typeface="Calibri"/>
              </a:rPr>
              <a:t>energy</a:t>
            </a:r>
            <a:r>
              <a:rPr sz="1067" spc="667" dirty="0">
                <a:solidFill>
                  <a:srgbClr val="525253"/>
                </a:solidFill>
                <a:latin typeface="Calibri"/>
                <a:cs typeface="Calibri"/>
              </a:rPr>
              <a:t> </a:t>
            </a:r>
            <a:r>
              <a:rPr sz="1067" dirty="0">
                <a:solidFill>
                  <a:srgbClr val="525253"/>
                </a:solidFill>
                <a:latin typeface="Calibri"/>
                <a:cs typeface="Calibri"/>
              </a:rPr>
              <a:t>without</a:t>
            </a:r>
            <a:r>
              <a:rPr sz="1067" spc="-60" dirty="0">
                <a:solidFill>
                  <a:srgbClr val="525253"/>
                </a:solidFill>
                <a:latin typeface="Calibri"/>
                <a:cs typeface="Calibri"/>
              </a:rPr>
              <a:t> </a:t>
            </a:r>
            <a:r>
              <a:rPr sz="1067" spc="-13" dirty="0">
                <a:solidFill>
                  <a:srgbClr val="525253"/>
                </a:solidFill>
                <a:latin typeface="Calibri"/>
                <a:cs typeface="Calibri"/>
              </a:rPr>
              <a:t>refueling.</a:t>
            </a:r>
            <a:endParaRPr sz="1067">
              <a:latin typeface="Calibri"/>
              <a:cs typeface="Calibri"/>
            </a:endParaRPr>
          </a:p>
          <a:p>
            <a:pPr marL="16933">
              <a:spcBef>
                <a:spcPts val="1120"/>
              </a:spcBef>
            </a:pPr>
            <a:r>
              <a:rPr sz="1067" b="1" dirty="0">
                <a:solidFill>
                  <a:srgbClr val="525253"/>
                </a:solidFill>
                <a:latin typeface="Calibri"/>
                <a:cs typeface="Calibri"/>
              </a:rPr>
              <a:t>TRISO</a:t>
            </a:r>
            <a:r>
              <a:rPr sz="1067" b="1" spc="-33" dirty="0">
                <a:solidFill>
                  <a:srgbClr val="525253"/>
                </a:solidFill>
                <a:latin typeface="Calibri"/>
                <a:cs typeface="Calibri"/>
              </a:rPr>
              <a:t> </a:t>
            </a:r>
            <a:r>
              <a:rPr sz="1067" dirty="0">
                <a:solidFill>
                  <a:srgbClr val="525253"/>
                </a:solidFill>
                <a:latin typeface="Calibri"/>
                <a:cs typeface="Calibri"/>
              </a:rPr>
              <a:t>Fuel</a:t>
            </a:r>
            <a:r>
              <a:rPr sz="1067" spc="7" dirty="0">
                <a:solidFill>
                  <a:srgbClr val="525253"/>
                </a:solidFill>
                <a:latin typeface="Calibri"/>
                <a:cs typeface="Calibri"/>
              </a:rPr>
              <a:t> </a:t>
            </a:r>
            <a:r>
              <a:rPr sz="1067" dirty="0">
                <a:solidFill>
                  <a:srgbClr val="525253"/>
                </a:solidFill>
                <a:latin typeface="Calibri"/>
                <a:cs typeface="Calibri"/>
              </a:rPr>
              <a:t>(19.75%</a:t>
            </a:r>
            <a:r>
              <a:rPr sz="1067" spc="-40" dirty="0">
                <a:solidFill>
                  <a:srgbClr val="525253"/>
                </a:solidFill>
                <a:latin typeface="Calibri"/>
                <a:cs typeface="Calibri"/>
              </a:rPr>
              <a:t> </a:t>
            </a:r>
            <a:r>
              <a:rPr sz="1067" spc="-13" dirty="0">
                <a:solidFill>
                  <a:srgbClr val="525253"/>
                </a:solidFill>
                <a:latin typeface="Calibri"/>
                <a:cs typeface="Calibri"/>
              </a:rPr>
              <a:t>U-</a:t>
            </a:r>
            <a:r>
              <a:rPr sz="1067" spc="-27" dirty="0">
                <a:solidFill>
                  <a:srgbClr val="525253"/>
                </a:solidFill>
                <a:latin typeface="Calibri"/>
                <a:cs typeface="Calibri"/>
              </a:rPr>
              <a:t>235).</a:t>
            </a:r>
            <a:endParaRPr sz="1067">
              <a:latin typeface="Calibri"/>
              <a:cs typeface="Calibri"/>
            </a:endParaRPr>
          </a:p>
          <a:p>
            <a:pPr marL="16933">
              <a:spcBef>
                <a:spcPts val="1120"/>
              </a:spcBef>
            </a:pPr>
            <a:r>
              <a:rPr sz="1067" b="1" dirty="0">
                <a:solidFill>
                  <a:srgbClr val="525253"/>
                </a:solidFill>
                <a:latin typeface="Calibri"/>
                <a:cs typeface="Calibri"/>
              </a:rPr>
              <a:t>Inherent</a:t>
            </a:r>
            <a:r>
              <a:rPr sz="1067" b="1" spc="-73" dirty="0">
                <a:solidFill>
                  <a:srgbClr val="525253"/>
                </a:solidFill>
                <a:latin typeface="Calibri"/>
                <a:cs typeface="Calibri"/>
              </a:rPr>
              <a:t> </a:t>
            </a:r>
            <a:r>
              <a:rPr sz="1067" b="1" dirty="0">
                <a:solidFill>
                  <a:srgbClr val="525253"/>
                </a:solidFill>
                <a:latin typeface="Calibri"/>
                <a:cs typeface="Calibri"/>
              </a:rPr>
              <a:t>safety</a:t>
            </a:r>
            <a:r>
              <a:rPr sz="1067" b="1" spc="-60" dirty="0">
                <a:solidFill>
                  <a:srgbClr val="525253"/>
                </a:solidFill>
                <a:latin typeface="Calibri"/>
                <a:cs typeface="Calibri"/>
              </a:rPr>
              <a:t> </a:t>
            </a:r>
            <a:r>
              <a:rPr sz="1067" dirty="0">
                <a:solidFill>
                  <a:srgbClr val="525253"/>
                </a:solidFill>
                <a:latin typeface="Calibri"/>
                <a:cs typeface="Calibri"/>
              </a:rPr>
              <a:t>with</a:t>
            </a:r>
            <a:r>
              <a:rPr sz="1067" spc="-20" dirty="0">
                <a:solidFill>
                  <a:srgbClr val="525253"/>
                </a:solidFill>
                <a:latin typeface="Calibri"/>
                <a:cs typeface="Calibri"/>
              </a:rPr>
              <a:t> </a:t>
            </a:r>
            <a:r>
              <a:rPr sz="1067" dirty="0">
                <a:solidFill>
                  <a:srgbClr val="525253"/>
                </a:solidFill>
                <a:latin typeface="Calibri"/>
                <a:cs typeface="Calibri"/>
              </a:rPr>
              <a:t>Generation</a:t>
            </a:r>
            <a:r>
              <a:rPr sz="1067" spc="-7" dirty="0">
                <a:solidFill>
                  <a:srgbClr val="525253"/>
                </a:solidFill>
                <a:latin typeface="Calibri"/>
                <a:cs typeface="Calibri"/>
              </a:rPr>
              <a:t> </a:t>
            </a:r>
            <a:r>
              <a:rPr sz="1067" dirty="0">
                <a:solidFill>
                  <a:srgbClr val="525253"/>
                </a:solidFill>
                <a:latin typeface="Calibri"/>
                <a:cs typeface="Calibri"/>
              </a:rPr>
              <a:t>IV</a:t>
            </a:r>
            <a:r>
              <a:rPr sz="1067" spc="-53" dirty="0">
                <a:solidFill>
                  <a:srgbClr val="525253"/>
                </a:solidFill>
                <a:latin typeface="Calibri"/>
                <a:cs typeface="Calibri"/>
              </a:rPr>
              <a:t> </a:t>
            </a:r>
            <a:r>
              <a:rPr sz="1067" spc="-13" dirty="0">
                <a:solidFill>
                  <a:srgbClr val="525253"/>
                </a:solidFill>
                <a:latin typeface="Calibri"/>
                <a:cs typeface="Calibri"/>
              </a:rPr>
              <a:t>technology</a:t>
            </a:r>
            <a:endParaRPr sz="1067">
              <a:latin typeface="Calibri"/>
              <a:cs typeface="Calibri"/>
            </a:endParaRPr>
          </a:p>
        </p:txBody>
      </p:sp>
      <p:sp>
        <p:nvSpPr>
          <p:cNvPr id="5" name="object 5"/>
          <p:cNvSpPr txBox="1"/>
          <p:nvPr/>
        </p:nvSpPr>
        <p:spPr>
          <a:xfrm>
            <a:off x="2728636" y="631314"/>
            <a:ext cx="2858347" cy="817767"/>
          </a:xfrm>
          <a:prstGeom prst="rect">
            <a:avLst/>
          </a:prstGeom>
        </p:spPr>
        <p:txBody>
          <a:bodyPr vert="horz" wrap="square" lIns="0" tIns="75353" rIns="0" bIns="0" rtlCol="0">
            <a:spAutoFit/>
          </a:bodyPr>
          <a:lstStyle/>
          <a:p>
            <a:pPr marL="16933">
              <a:spcBef>
                <a:spcPts val="593"/>
              </a:spcBef>
            </a:pPr>
            <a:r>
              <a:rPr sz="1200" b="1" spc="-13" dirty="0">
                <a:solidFill>
                  <a:srgbClr val="E60040"/>
                </a:solidFill>
                <a:latin typeface="Calibri"/>
                <a:cs typeface="Calibri"/>
              </a:rPr>
              <a:t>Reactor</a:t>
            </a:r>
            <a:endParaRPr sz="1200">
              <a:latin typeface="Calibri"/>
              <a:cs typeface="Calibri"/>
            </a:endParaRPr>
          </a:p>
          <a:p>
            <a:pPr marL="19472" marR="6773">
              <a:lnSpc>
                <a:spcPct val="103899"/>
              </a:lnSpc>
              <a:spcBef>
                <a:spcPts val="373"/>
              </a:spcBef>
            </a:pPr>
            <a:r>
              <a:rPr sz="1067" b="1" dirty="0">
                <a:solidFill>
                  <a:srgbClr val="525253"/>
                </a:solidFill>
                <a:latin typeface="Calibri"/>
                <a:cs typeface="Calibri"/>
              </a:rPr>
              <a:t>1-3.3</a:t>
            </a:r>
            <a:r>
              <a:rPr sz="1067" b="1" spc="-53" dirty="0">
                <a:solidFill>
                  <a:srgbClr val="525253"/>
                </a:solidFill>
                <a:latin typeface="Calibri"/>
                <a:cs typeface="Calibri"/>
              </a:rPr>
              <a:t> </a:t>
            </a:r>
            <a:r>
              <a:rPr sz="1067" b="1" spc="-13" dirty="0">
                <a:solidFill>
                  <a:srgbClr val="525253"/>
                </a:solidFill>
                <a:latin typeface="Calibri"/>
                <a:cs typeface="Calibri"/>
              </a:rPr>
              <a:t>Megawatt</a:t>
            </a:r>
            <a:r>
              <a:rPr sz="1067" b="1" spc="-33" dirty="0">
                <a:solidFill>
                  <a:srgbClr val="525253"/>
                </a:solidFill>
                <a:latin typeface="Calibri"/>
                <a:cs typeface="Calibri"/>
              </a:rPr>
              <a:t> </a:t>
            </a:r>
            <a:r>
              <a:rPr sz="1067" b="1" dirty="0">
                <a:solidFill>
                  <a:srgbClr val="525253"/>
                </a:solidFill>
                <a:latin typeface="Calibri"/>
                <a:cs typeface="Calibri"/>
              </a:rPr>
              <a:t>thermal</a:t>
            </a:r>
            <a:r>
              <a:rPr sz="1067" dirty="0">
                <a:solidFill>
                  <a:srgbClr val="525253"/>
                </a:solidFill>
                <a:latin typeface="Calibri"/>
                <a:cs typeface="Calibri"/>
              </a:rPr>
              <a:t>.</a:t>
            </a:r>
            <a:r>
              <a:rPr sz="1067" spc="-27" dirty="0">
                <a:solidFill>
                  <a:srgbClr val="525253"/>
                </a:solidFill>
                <a:latin typeface="Calibri"/>
                <a:cs typeface="Calibri"/>
              </a:rPr>
              <a:t> </a:t>
            </a:r>
            <a:r>
              <a:rPr sz="1067" dirty="0">
                <a:solidFill>
                  <a:srgbClr val="525253"/>
                </a:solidFill>
                <a:latin typeface="Calibri"/>
                <a:cs typeface="Calibri"/>
              </a:rPr>
              <a:t>Capable</a:t>
            </a:r>
            <a:r>
              <a:rPr sz="1067" spc="27" dirty="0">
                <a:solidFill>
                  <a:srgbClr val="525253"/>
                </a:solidFill>
                <a:latin typeface="Calibri"/>
                <a:cs typeface="Calibri"/>
              </a:rPr>
              <a:t> </a:t>
            </a:r>
            <a:r>
              <a:rPr sz="1067" dirty="0">
                <a:solidFill>
                  <a:srgbClr val="525253"/>
                </a:solidFill>
                <a:latin typeface="Calibri"/>
                <a:cs typeface="Calibri"/>
              </a:rPr>
              <a:t>of </a:t>
            </a:r>
            <a:r>
              <a:rPr sz="1067" spc="-13" dirty="0">
                <a:solidFill>
                  <a:srgbClr val="525253"/>
                </a:solidFill>
                <a:latin typeface="Calibri"/>
                <a:cs typeface="Calibri"/>
              </a:rPr>
              <a:t>co-generation</a:t>
            </a:r>
            <a:r>
              <a:rPr sz="1067" spc="667" dirty="0">
                <a:solidFill>
                  <a:srgbClr val="525253"/>
                </a:solidFill>
                <a:latin typeface="Calibri"/>
                <a:cs typeface="Calibri"/>
              </a:rPr>
              <a:t> </a:t>
            </a:r>
            <a:r>
              <a:rPr sz="1067" dirty="0">
                <a:solidFill>
                  <a:srgbClr val="525253"/>
                </a:solidFill>
                <a:latin typeface="Calibri"/>
                <a:cs typeface="Calibri"/>
              </a:rPr>
              <a:t>of </a:t>
            </a:r>
            <a:r>
              <a:rPr sz="1067" b="1" dirty="0">
                <a:solidFill>
                  <a:srgbClr val="525253"/>
                </a:solidFill>
                <a:latin typeface="Calibri"/>
                <a:cs typeface="Calibri"/>
              </a:rPr>
              <a:t>heat</a:t>
            </a:r>
            <a:r>
              <a:rPr sz="1067" b="1" spc="-47" dirty="0">
                <a:solidFill>
                  <a:srgbClr val="525253"/>
                </a:solidFill>
                <a:latin typeface="Calibri"/>
                <a:cs typeface="Calibri"/>
              </a:rPr>
              <a:t> </a:t>
            </a:r>
            <a:r>
              <a:rPr sz="1067" dirty="0">
                <a:solidFill>
                  <a:srgbClr val="525253"/>
                </a:solidFill>
                <a:latin typeface="Calibri"/>
                <a:cs typeface="Calibri"/>
              </a:rPr>
              <a:t>and </a:t>
            </a:r>
            <a:r>
              <a:rPr sz="1067" b="1" spc="-13" dirty="0">
                <a:solidFill>
                  <a:srgbClr val="525253"/>
                </a:solidFill>
                <a:latin typeface="Calibri"/>
                <a:cs typeface="Calibri"/>
              </a:rPr>
              <a:t>electricity</a:t>
            </a:r>
            <a:r>
              <a:rPr sz="1067" spc="-13" dirty="0">
                <a:solidFill>
                  <a:srgbClr val="525253"/>
                </a:solidFill>
                <a:latin typeface="Calibri"/>
                <a:cs typeface="Calibri"/>
              </a:rPr>
              <a:t>.</a:t>
            </a:r>
            <a:r>
              <a:rPr sz="1067" spc="-27" dirty="0">
                <a:solidFill>
                  <a:srgbClr val="525253"/>
                </a:solidFill>
                <a:latin typeface="Calibri"/>
                <a:cs typeface="Calibri"/>
              </a:rPr>
              <a:t> </a:t>
            </a:r>
            <a:r>
              <a:rPr sz="1067" dirty="0">
                <a:solidFill>
                  <a:srgbClr val="525253"/>
                </a:solidFill>
                <a:latin typeface="Calibri"/>
                <a:cs typeface="Calibri"/>
              </a:rPr>
              <a:t>Scalable</a:t>
            </a:r>
            <a:r>
              <a:rPr sz="1067" spc="13" dirty="0">
                <a:solidFill>
                  <a:srgbClr val="525253"/>
                </a:solidFill>
                <a:latin typeface="Calibri"/>
                <a:cs typeface="Calibri"/>
              </a:rPr>
              <a:t> </a:t>
            </a:r>
            <a:r>
              <a:rPr sz="1067" dirty="0">
                <a:solidFill>
                  <a:srgbClr val="525253"/>
                </a:solidFill>
                <a:latin typeface="Calibri"/>
                <a:cs typeface="Calibri"/>
              </a:rPr>
              <a:t>to</a:t>
            </a:r>
            <a:r>
              <a:rPr sz="1067" spc="-13" dirty="0">
                <a:solidFill>
                  <a:srgbClr val="525253"/>
                </a:solidFill>
                <a:latin typeface="Calibri"/>
                <a:cs typeface="Calibri"/>
              </a:rPr>
              <a:t> </a:t>
            </a:r>
            <a:r>
              <a:rPr sz="1067" dirty="0">
                <a:solidFill>
                  <a:srgbClr val="525253"/>
                </a:solidFill>
                <a:latin typeface="Calibri"/>
                <a:cs typeface="Calibri"/>
              </a:rPr>
              <a:t>higher</a:t>
            </a:r>
            <a:r>
              <a:rPr sz="1067" spc="-7" dirty="0">
                <a:solidFill>
                  <a:srgbClr val="525253"/>
                </a:solidFill>
                <a:latin typeface="Calibri"/>
                <a:cs typeface="Calibri"/>
              </a:rPr>
              <a:t> </a:t>
            </a:r>
            <a:r>
              <a:rPr sz="1067" spc="-27" dirty="0">
                <a:solidFill>
                  <a:srgbClr val="525253"/>
                </a:solidFill>
                <a:latin typeface="Calibri"/>
                <a:cs typeface="Calibri"/>
              </a:rPr>
              <a:t>power</a:t>
            </a:r>
            <a:r>
              <a:rPr sz="1067" spc="667" dirty="0">
                <a:solidFill>
                  <a:srgbClr val="525253"/>
                </a:solidFill>
                <a:latin typeface="Calibri"/>
                <a:cs typeface="Calibri"/>
              </a:rPr>
              <a:t> </a:t>
            </a:r>
            <a:r>
              <a:rPr sz="1067" spc="-13" dirty="0">
                <a:solidFill>
                  <a:srgbClr val="525253"/>
                </a:solidFill>
                <a:latin typeface="Calibri"/>
                <a:cs typeface="Calibri"/>
              </a:rPr>
              <a:t>levels.</a:t>
            </a:r>
            <a:endParaRPr sz="1067">
              <a:latin typeface="Calibri"/>
              <a:cs typeface="Calibri"/>
            </a:endParaRPr>
          </a:p>
        </p:txBody>
      </p:sp>
      <p:pic>
        <p:nvPicPr>
          <p:cNvPr id="6" name="object 6" descr="https://pitch-assets-ccb95893-de3f-4266-973c-20049231b248.s3.eu-west-1.amazonaws.com/a80d5ad6-d72f-4416-abeb-e7c2ba127cb0?pitch-bytes=1154315&amp;pitch-content-type=image%2Fjpeg"/>
          <p:cNvPicPr/>
          <p:nvPr/>
        </p:nvPicPr>
        <p:blipFill>
          <a:blip r:embed="rId3" cstate="print"/>
          <a:stretch>
            <a:fillRect/>
          </a:stretch>
        </p:blipFill>
        <p:spPr>
          <a:xfrm>
            <a:off x="7251529" y="4934945"/>
            <a:ext cx="4786376" cy="1223399"/>
          </a:xfrm>
          <a:prstGeom prst="rect">
            <a:avLst/>
          </a:prstGeom>
        </p:spPr>
      </p:pic>
      <p:sp>
        <p:nvSpPr>
          <p:cNvPr id="7" name="object 7"/>
          <p:cNvSpPr txBox="1"/>
          <p:nvPr/>
        </p:nvSpPr>
        <p:spPr>
          <a:xfrm>
            <a:off x="692235" y="320040"/>
            <a:ext cx="866140" cy="140209"/>
          </a:xfrm>
          <a:prstGeom prst="rect">
            <a:avLst/>
          </a:prstGeom>
        </p:spPr>
        <p:txBody>
          <a:bodyPr vert="horz" wrap="square" lIns="0" tIns="16933" rIns="0" bIns="0" rtlCol="0">
            <a:spAutoFit/>
          </a:bodyPr>
          <a:lstStyle/>
          <a:p>
            <a:pPr marL="16933">
              <a:spcBef>
                <a:spcPts val="133"/>
              </a:spcBef>
            </a:pPr>
            <a:r>
              <a:rPr sz="800" b="1" dirty="0">
                <a:solidFill>
                  <a:srgbClr val="707079"/>
                </a:solidFill>
                <a:latin typeface="Calibri"/>
                <a:cs typeface="Calibri"/>
              </a:rPr>
              <a:t>O</a:t>
            </a:r>
            <a:r>
              <a:rPr sz="800" b="1" spc="-53" dirty="0">
                <a:solidFill>
                  <a:srgbClr val="707079"/>
                </a:solidFill>
                <a:latin typeface="Calibri"/>
                <a:cs typeface="Calibri"/>
              </a:rPr>
              <a:t> </a:t>
            </a:r>
            <a:r>
              <a:rPr sz="800" b="1" dirty="0">
                <a:solidFill>
                  <a:srgbClr val="707079"/>
                </a:solidFill>
                <a:latin typeface="Calibri"/>
                <a:cs typeface="Calibri"/>
              </a:rPr>
              <a:t>U</a:t>
            </a:r>
            <a:r>
              <a:rPr sz="800" b="1" spc="-47" dirty="0">
                <a:solidFill>
                  <a:srgbClr val="707079"/>
                </a:solidFill>
                <a:latin typeface="Calibri"/>
                <a:cs typeface="Calibri"/>
              </a:rPr>
              <a:t> </a:t>
            </a:r>
            <a:r>
              <a:rPr sz="800" b="1" dirty="0">
                <a:solidFill>
                  <a:srgbClr val="707079"/>
                </a:solidFill>
                <a:latin typeface="Calibri"/>
                <a:cs typeface="Calibri"/>
              </a:rPr>
              <a:t>R</a:t>
            </a:r>
            <a:r>
              <a:rPr sz="800" b="1" spc="240" dirty="0">
                <a:solidFill>
                  <a:srgbClr val="707079"/>
                </a:solidFill>
                <a:latin typeface="Calibri"/>
                <a:cs typeface="Calibri"/>
              </a:rPr>
              <a:t> </a:t>
            </a:r>
            <a:r>
              <a:rPr sz="800" b="1" spc="-13" dirty="0">
                <a:solidFill>
                  <a:srgbClr val="707079"/>
                </a:solidFill>
                <a:latin typeface="Calibri"/>
                <a:cs typeface="Calibri"/>
              </a:rPr>
              <a:t>S</a:t>
            </a:r>
            <a:r>
              <a:rPr sz="800" b="1" spc="-47" dirty="0">
                <a:solidFill>
                  <a:srgbClr val="707079"/>
                </a:solidFill>
                <a:latin typeface="Calibri"/>
                <a:cs typeface="Calibri"/>
              </a:rPr>
              <a:t> </a:t>
            </a:r>
            <a:r>
              <a:rPr sz="800" b="1" dirty="0">
                <a:solidFill>
                  <a:srgbClr val="707079"/>
                </a:solidFill>
                <a:latin typeface="Calibri"/>
                <a:cs typeface="Calibri"/>
              </a:rPr>
              <a:t>O</a:t>
            </a:r>
            <a:r>
              <a:rPr sz="800" b="1" spc="-53" dirty="0">
                <a:solidFill>
                  <a:srgbClr val="707079"/>
                </a:solidFill>
                <a:latin typeface="Calibri"/>
                <a:cs typeface="Calibri"/>
              </a:rPr>
              <a:t> </a:t>
            </a:r>
            <a:r>
              <a:rPr sz="800" b="1" dirty="0">
                <a:solidFill>
                  <a:srgbClr val="707079"/>
                </a:solidFill>
                <a:latin typeface="Calibri"/>
                <a:cs typeface="Calibri"/>
              </a:rPr>
              <a:t>L</a:t>
            </a:r>
            <a:r>
              <a:rPr sz="800" b="1" spc="-53" dirty="0">
                <a:solidFill>
                  <a:srgbClr val="707079"/>
                </a:solidFill>
                <a:latin typeface="Calibri"/>
                <a:cs typeface="Calibri"/>
              </a:rPr>
              <a:t> </a:t>
            </a:r>
            <a:r>
              <a:rPr sz="800" b="1" dirty="0">
                <a:solidFill>
                  <a:srgbClr val="707079"/>
                </a:solidFill>
                <a:latin typeface="Calibri"/>
                <a:cs typeface="Calibri"/>
              </a:rPr>
              <a:t>U</a:t>
            </a:r>
            <a:r>
              <a:rPr sz="800" b="1" spc="-47" dirty="0">
                <a:solidFill>
                  <a:srgbClr val="707079"/>
                </a:solidFill>
                <a:latin typeface="Calibri"/>
                <a:cs typeface="Calibri"/>
              </a:rPr>
              <a:t> </a:t>
            </a:r>
            <a:r>
              <a:rPr sz="800" b="1" spc="-13" dirty="0">
                <a:solidFill>
                  <a:srgbClr val="707079"/>
                </a:solidFill>
                <a:latin typeface="Calibri"/>
                <a:cs typeface="Calibri"/>
              </a:rPr>
              <a:t>T</a:t>
            </a:r>
            <a:r>
              <a:rPr sz="800" b="1" spc="-53" dirty="0">
                <a:solidFill>
                  <a:srgbClr val="707079"/>
                </a:solidFill>
                <a:latin typeface="Calibri"/>
                <a:cs typeface="Calibri"/>
              </a:rPr>
              <a:t> </a:t>
            </a:r>
            <a:r>
              <a:rPr sz="800" b="1" spc="-13" dirty="0">
                <a:solidFill>
                  <a:srgbClr val="707079"/>
                </a:solidFill>
                <a:latin typeface="Calibri"/>
                <a:cs typeface="Calibri"/>
              </a:rPr>
              <a:t>I</a:t>
            </a:r>
            <a:r>
              <a:rPr sz="800" b="1" spc="-53" dirty="0">
                <a:solidFill>
                  <a:srgbClr val="707079"/>
                </a:solidFill>
                <a:latin typeface="Calibri"/>
                <a:cs typeface="Calibri"/>
              </a:rPr>
              <a:t> </a:t>
            </a:r>
            <a:r>
              <a:rPr sz="800" b="1" dirty="0">
                <a:solidFill>
                  <a:srgbClr val="707079"/>
                </a:solidFill>
                <a:latin typeface="Calibri"/>
                <a:cs typeface="Calibri"/>
              </a:rPr>
              <a:t>O</a:t>
            </a:r>
            <a:r>
              <a:rPr sz="800" b="1" spc="-47" dirty="0">
                <a:solidFill>
                  <a:srgbClr val="707079"/>
                </a:solidFill>
                <a:latin typeface="Calibri"/>
                <a:cs typeface="Calibri"/>
              </a:rPr>
              <a:t> </a:t>
            </a:r>
            <a:r>
              <a:rPr sz="800" b="1" spc="-67" dirty="0">
                <a:solidFill>
                  <a:srgbClr val="707079"/>
                </a:solidFill>
                <a:latin typeface="Calibri"/>
                <a:cs typeface="Calibri"/>
              </a:rPr>
              <a:t>N</a:t>
            </a:r>
            <a:endParaRPr sz="800">
              <a:latin typeface="Calibri"/>
              <a:cs typeface="Calibri"/>
            </a:endParaRPr>
          </a:p>
        </p:txBody>
      </p:sp>
      <p:sp>
        <p:nvSpPr>
          <p:cNvPr id="8" name="object 8" descr="$PPTXTitle"/>
          <p:cNvSpPr txBox="1">
            <a:spLocks noGrp="1"/>
          </p:cNvSpPr>
          <p:nvPr>
            <p:ph type="title"/>
          </p:nvPr>
        </p:nvSpPr>
        <p:spPr>
          <a:xfrm>
            <a:off x="692236" y="300410"/>
            <a:ext cx="1304713" cy="920637"/>
          </a:xfrm>
          <a:prstGeom prst="rect">
            <a:avLst/>
          </a:prstGeom>
        </p:spPr>
        <p:txBody>
          <a:bodyPr vert="horz" wrap="square" lIns="0" tIns="17780" rIns="0" bIns="0" rtlCol="0" anchor="ctr">
            <a:spAutoFit/>
          </a:bodyPr>
          <a:lstStyle/>
          <a:p>
            <a:pPr marL="16933">
              <a:spcBef>
                <a:spcPts val="140"/>
              </a:spcBef>
            </a:pPr>
            <a:r>
              <a:rPr dirty="0"/>
              <a:t>R1 </a:t>
            </a:r>
            <a:r>
              <a:rPr spc="-13" dirty="0"/>
              <a:t>Reactor</a:t>
            </a:r>
          </a:p>
        </p:txBody>
      </p:sp>
      <p:sp>
        <p:nvSpPr>
          <p:cNvPr id="9" name="object 9"/>
          <p:cNvSpPr txBox="1"/>
          <p:nvPr/>
        </p:nvSpPr>
        <p:spPr>
          <a:xfrm>
            <a:off x="7311305" y="5973403"/>
            <a:ext cx="563879" cy="201764"/>
          </a:xfrm>
          <a:prstGeom prst="rect">
            <a:avLst/>
          </a:prstGeom>
        </p:spPr>
        <p:txBody>
          <a:bodyPr vert="horz" wrap="square" lIns="0" tIns="16933" rIns="0" bIns="0" rtlCol="0">
            <a:spAutoFit/>
          </a:bodyPr>
          <a:lstStyle/>
          <a:p>
            <a:pPr marL="16933">
              <a:spcBef>
                <a:spcPts val="133"/>
              </a:spcBef>
            </a:pPr>
            <a:r>
              <a:rPr sz="1200" b="1" spc="-13" dirty="0">
                <a:solidFill>
                  <a:srgbClr val="E60040"/>
                </a:solidFill>
                <a:latin typeface="Calibri"/>
                <a:cs typeface="Calibri"/>
              </a:rPr>
              <a:t>Logistics</a:t>
            </a:r>
            <a:endParaRPr sz="1200">
              <a:latin typeface="Calibri"/>
              <a:cs typeface="Calibri"/>
            </a:endParaRPr>
          </a:p>
        </p:txBody>
      </p:sp>
      <p:grpSp>
        <p:nvGrpSpPr>
          <p:cNvPr id="10" name="object 10"/>
          <p:cNvGrpSpPr/>
          <p:nvPr/>
        </p:nvGrpSpPr>
        <p:grpSpPr>
          <a:xfrm>
            <a:off x="7253591" y="850442"/>
            <a:ext cx="4688839" cy="5839460"/>
            <a:chOff x="5440193" y="637831"/>
            <a:chExt cx="3516629" cy="4379595"/>
          </a:xfrm>
        </p:grpSpPr>
        <p:sp>
          <p:nvSpPr>
            <p:cNvPr id="11" name="object 11"/>
            <p:cNvSpPr/>
            <p:nvPr/>
          </p:nvSpPr>
          <p:spPr>
            <a:xfrm>
              <a:off x="5442839" y="866393"/>
              <a:ext cx="0" cy="4150995"/>
            </a:xfrm>
            <a:custGeom>
              <a:avLst/>
              <a:gdLst/>
              <a:ahLst/>
              <a:cxnLst/>
              <a:rect l="l" t="t" r="r" b="b"/>
              <a:pathLst>
                <a:path h="4150995">
                  <a:moveTo>
                    <a:pt x="0" y="0"/>
                  </a:moveTo>
                  <a:lnTo>
                    <a:pt x="0" y="4151000"/>
                  </a:lnTo>
                </a:path>
              </a:pathLst>
            </a:custGeom>
            <a:ln w="5291">
              <a:solidFill>
                <a:srgbClr val="D2D2D2"/>
              </a:solidFill>
            </a:ln>
          </p:spPr>
          <p:txBody>
            <a:bodyPr wrap="square" lIns="0" tIns="0" rIns="0" bIns="0" rtlCol="0"/>
            <a:lstStyle/>
            <a:p>
              <a:endParaRPr sz="2400"/>
            </a:p>
          </p:txBody>
        </p:sp>
        <p:pic>
          <p:nvPicPr>
            <p:cNvPr id="12" name="object 12" descr="https://image.mux.com/e8Xa3x7RJ02w61kq02166d01mhHeVfsxp4b01pmdxHE01Xjw/thumbnail.jpg?token=eyJhbGciOiJSUzI1NiJ9.eyJzdWIiOiJlOFhhM3g3UkowMnc2MWtxMDIxNjZkMDFtaEhlVmZzeHA0YjAxcG1keEhFMDFYanciLCJhdWQiOiJ0IiwiZXhwIjoxNzY4OTE5NzIwLCJraWQiOiJRZ2puNUJqYzAwbVphZ0ZRYkZkNlBnZ2FYcko2cWJZbVJKSnp4Y1Z5Yk15cyJ9.1EIOB_I_23-Rou5fbyycREKUgHvDR3zdmwca-M9KOEvwU26LYikPgKNKUsx_gkOzE3K-uSk7EExT-hoz7_i9jM3IWAW2xSRLFwwAeluHH4NiDWo4tc85u4YJ5JKPa3clwepVujJHbYqVq82jTlT20qgs6FQwr5GPjw_OD32RT_v8hSKF103wdLPuLnCjHG5AxLqh1m8u7__4UObz2xVxzgOa-U9REtbAcbTkS52jaFP0cByI9YDrUaYFYBXygYsTYwK8oXN4bsDq5m1in8NOvSZuyNi00d_oaWBFbCd6NN6axk4X9AyRoPhker2RryYSwvUlaqHAbjovciG0i5f3DA"/>
            <p:cNvPicPr/>
            <p:nvPr/>
          </p:nvPicPr>
          <p:blipFill>
            <a:blip r:embed="rId4" cstate="print"/>
            <a:stretch>
              <a:fillRect/>
            </a:stretch>
          </p:blipFill>
          <p:spPr>
            <a:xfrm>
              <a:off x="5518531" y="637831"/>
              <a:ext cx="3438268" cy="1867299"/>
            </a:xfrm>
            <a:prstGeom prst="rect">
              <a:avLst/>
            </a:prstGeom>
          </p:spPr>
        </p:pic>
      </p:grpSp>
      <p:grpSp>
        <p:nvGrpSpPr>
          <p:cNvPr id="13" name="object 13"/>
          <p:cNvGrpSpPr/>
          <p:nvPr/>
        </p:nvGrpSpPr>
        <p:grpSpPr>
          <a:xfrm>
            <a:off x="-263" y="-168"/>
            <a:ext cx="439420" cy="6858000"/>
            <a:chOff x="-198" y="-126"/>
            <a:chExt cx="329565" cy="5143500"/>
          </a:xfrm>
        </p:grpSpPr>
        <p:sp>
          <p:nvSpPr>
            <p:cNvPr id="14" name="object 14"/>
            <p:cNvSpPr/>
            <p:nvPr/>
          </p:nvSpPr>
          <p:spPr>
            <a:xfrm>
              <a:off x="326580" y="-126"/>
              <a:ext cx="0" cy="5143500"/>
            </a:xfrm>
            <a:custGeom>
              <a:avLst/>
              <a:gdLst/>
              <a:ahLst/>
              <a:cxnLst/>
              <a:rect l="l" t="t" r="r" b="b"/>
              <a:pathLst>
                <a:path h="5143500">
                  <a:moveTo>
                    <a:pt x="0" y="5143424"/>
                  </a:moveTo>
                  <a:lnTo>
                    <a:pt x="0" y="0"/>
                  </a:lnTo>
                </a:path>
              </a:pathLst>
            </a:custGeom>
            <a:ln w="5291">
              <a:solidFill>
                <a:srgbClr val="D2D2D2"/>
              </a:solidFill>
            </a:ln>
          </p:spPr>
          <p:txBody>
            <a:bodyPr wrap="square" lIns="0" tIns="0" rIns="0" bIns="0" rtlCol="0"/>
            <a:lstStyle/>
            <a:p>
              <a:endParaRPr sz="2400"/>
            </a:p>
          </p:txBody>
        </p:sp>
        <p:sp>
          <p:nvSpPr>
            <p:cNvPr id="15" name="object 15"/>
            <p:cNvSpPr/>
            <p:nvPr/>
          </p:nvSpPr>
          <p:spPr>
            <a:xfrm>
              <a:off x="-198" y="3731513"/>
              <a:ext cx="323215" cy="0"/>
            </a:xfrm>
            <a:custGeom>
              <a:avLst/>
              <a:gdLst/>
              <a:ahLst/>
              <a:cxnLst/>
              <a:rect l="l" t="t" r="r" b="b"/>
              <a:pathLst>
                <a:path w="323215">
                  <a:moveTo>
                    <a:pt x="0" y="0"/>
                  </a:moveTo>
                  <a:lnTo>
                    <a:pt x="322867" y="0"/>
                  </a:lnTo>
                </a:path>
              </a:pathLst>
            </a:custGeom>
            <a:ln w="5291">
              <a:solidFill>
                <a:srgbClr val="D2D2D2"/>
              </a:solidFill>
            </a:ln>
          </p:spPr>
          <p:txBody>
            <a:bodyPr wrap="square" lIns="0" tIns="0" rIns="0" bIns="0" rtlCol="0"/>
            <a:lstStyle/>
            <a:p>
              <a:endParaRPr sz="2400"/>
            </a:p>
          </p:txBody>
        </p:sp>
      </p:grpSp>
      <p:sp>
        <p:nvSpPr>
          <p:cNvPr id="16" name="object 16"/>
          <p:cNvSpPr txBox="1"/>
          <p:nvPr/>
        </p:nvSpPr>
        <p:spPr>
          <a:xfrm>
            <a:off x="7340938" y="3707806"/>
            <a:ext cx="4186767" cy="732508"/>
          </a:xfrm>
          <a:prstGeom prst="rect">
            <a:avLst/>
          </a:prstGeom>
        </p:spPr>
        <p:txBody>
          <a:bodyPr vert="horz" wrap="square" lIns="0" tIns="121920" rIns="0" bIns="0" rtlCol="0">
            <a:spAutoFit/>
          </a:bodyPr>
          <a:lstStyle/>
          <a:p>
            <a:pPr marL="17780">
              <a:spcBef>
                <a:spcPts val="960"/>
              </a:spcBef>
            </a:pPr>
            <a:r>
              <a:rPr sz="1200" b="1" dirty="0">
                <a:solidFill>
                  <a:srgbClr val="E60040"/>
                </a:solidFill>
                <a:latin typeface="Calibri"/>
                <a:cs typeface="Calibri"/>
              </a:rPr>
              <a:t>Power</a:t>
            </a:r>
            <a:r>
              <a:rPr sz="1200" b="1" spc="-40" dirty="0">
                <a:solidFill>
                  <a:srgbClr val="E60040"/>
                </a:solidFill>
                <a:latin typeface="Calibri"/>
                <a:cs typeface="Calibri"/>
              </a:rPr>
              <a:t> </a:t>
            </a:r>
            <a:r>
              <a:rPr sz="1200" b="1" spc="-13" dirty="0">
                <a:solidFill>
                  <a:srgbClr val="E60040"/>
                </a:solidFill>
                <a:latin typeface="Calibri"/>
                <a:cs typeface="Calibri"/>
              </a:rPr>
              <a:t>Conversion</a:t>
            </a:r>
            <a:endParaRPr sz="1200">
              <a:latin typeface="Calibri"/>
              <a:cs typeface="Calibri"/>
            </a:endParaRPr>
          </a:p>
          <a:p>
            <a:pPr marL="16933" marR="6773">
              <a:lnSpc>
                <a:spcPct val="103800"/>
              </a:lnSpc>
              <a:spcBef>
                <a:spcPts val="700"/>
              </a:spcBef>
            </a:pPr>
            <a:r>
              <a:rPr sz="1067" spc="-13" dirty="0">
                <a:solidFill>
                  <a:srgbClr val="525253"/>
                </a:solidFill>
                <a:latin typeface="Calibri"/>
                <a:cs typeface="Calibri"/>
              </a:rPr>
              <a:t>Closed-</a:t>
            </a:r>
            <a:r>
              <a:rPr sz="1067" dirty="0">
                <a:solidFill>
                  <a:srgbClr val="525253"/>
                </a:solidFill>
                <a:latin typeface="Calibri"/>
                <a:cs typeface="Calibri"/>
              </a:rPr>
              <a:t>loop nitrogen</a:t>
            </a:r>
            <a:r>
              <a:rPr sz="1067" spc="-33" dirty="0">
                <a:solidFill>
                  <a:srgbClr val="525253"/>
                </a:solidFill>
                <a:latin typeface="Calibri"/>
                <a:cs typeface="Calibri"/>
              </a:rPr>
              <a:t> </a:t>
            </a:r>
            <a:r>
              <a:rPr sz="1067" b="1" dirty="0">
                <a:solidFill>
                  <a:srgbClr val="525253"/>
                </a:solidFill>
                <a:latin typeface="Calibri"/>
                <a:cs typeface="Calibri"/>
              </a:rPr>
              <a:t>Brayton</a:t>
            </a:r>
            <a:r>
              <a:rPr sz="1067" b="1" spc="-60" dirty="0">
                <a:solidFill>
                  <a:srgbClr val="525253"/>
                </a:solidFill>
                <a:latin typeface="Calibri"/>
                <a:cs typeface="Calibri"/>
              </a:rPr>
              <a:t> </a:t>
            </a:r>
            <a:r>
              <a:rPr sz="1067" b="1" dirty="0">
                <a:solidFill>
                  <a:srgbClr val="525253"/>
                </a:solidFill>
                <a:latin typeface="Calibri"/>
                <a:cs typeface="Calibri"/>
              </a:rPr>
              <a:t>cycle</a:t>
            </a:r>
            <a:r>
              <a:rPr sz="1067" b="1" spc="-40" dirty="0">
                <a:solidFill>
                  <a:srgbClr val="525253"/>
                </a:solidFill>
                <a:latin typeface="Calibri"/>
                <a:cs typeface="Calibri"/>
              </a:rPr>
              <a:t> </a:t>
            </a:r>
            <a:r>
              <a:rPr sz="1067" dirty="0">
                <a:solidFill>
                  <a:srgbClr val="525253"/>
                </a:solidFill>
                <a:latin typeface="Calibri"/>
                <a:cs typeface="Calibri"/>
              </a:rPr>
              <a:t>provides reliable</a:t>
            </a:r>
            <a:r>
              <a:rPr sz="1067" spc="7" dirty="0">
                <a:solidFill>
                  <a:srgbClr val="525253"/>
                </a:solidFill>
                <a:latin typeface="Calibri"/>
                <a:cs typeface="Calibri"/>
              </a:rPr>
              <a:t> </a:t>
            </a:r>
            <a:r>
              <a:rPr sz="1067" dirty="0">
                <a:solidFill>
                  <a:srgbClr val="525253"/>
                </a:solidFill>
                <a:latin typeface="Calibri"/>
                <a:cs typeface="Calibri"/>
              </a:rPr>
              <a:t>power</a:t>
            </a:r>
            <a:r>
              <a:rPr sz="1067" spc="-33" dirty="0">
                <a:solidFill>
                  <a:srgbClr val="525253"/>
                </a:solidFill>
                <a:latin typeface="Calibri"/>
                <a:cs typeface="Calibri"/>
              </a:rPr>
              <a:t> </a:t>
            </a:r>
            <a:r>
              <a:rPr sz="1067" dirty="0">
                <a:solidFill>
                  <a:srgbClr val="525253"/>
                </a:solidFill>
                <a:latin typeface="Calibri"/>
                <a:cs typeface="Calibri"/>
              </a:rPr>
              <a:t>in</a:t>
            </a:r>
            <a:r>
              <a:rPr sz="1067" spc="-27" dirty="0">
                <a:solidFill>
                  <a:srgbClr val="525253"/>
                </a:solidFill>
                <a:latin typeface="Calibri"/>
                <a:cs typeface="Calibri"/>
              </a:rPr>
              <a:t> </a:t>
            </a:r>
            <a:r>
              <a:rPr sz="1067" dirty="0">
                <a:solidFill>
                  <a:srgbClr val="525253"/>
                </a:solidFill>
                <a:latin typeface="Calibri"/>
                <a:cs typeface="Calibri"/>
              </a:rPr>
              <a:t>a</a:t>
            </a:r>
            <a:r>
              <a:rPr sz="1067" spc="-33" dirty="0">
                <a:solidFill>
                  <a:srgbClr val="525253"/>
                </a:solidFill>
                <a:latin typeface="Calibri"/>
                <a:cs typeface="Calibri"/>
              </a:rPr>
              <a:t> </a:t>
            </a:r>
            <a:r>
              <a:rPr sz="1067" dirty="0">
                <a:solidFill>
                  <a:srgbClr val="525253"/>
                </a:solidFill>
                <a:latin typeface="Calibri"/>
                <a:cs typeface="Calibri"/>
              </a:rPr>
              <a:t>wide</a:t>
            </a:r>
            <a:r>
              <a:rPr sz="1067" spc="-27" dirty="0">
                <a:solidFill>
                  <a:srgbClr val="525253"/>
                </a:solidFill>
                <a:latin typeface="Calibri"/>
                <a:cs typeface="Calibri"/>
              </a:rPr>
              <a:t> range</a:t>
            </a:r>
            <a:r>
              <a:rPr sz="1067" spc="667" dirty="0">
                <a:solidFill>
                  <a:srgbClr val="525253"/>
                </a:solidFill>
                <a:latin typeface="Calibri"/>
                <a:cs typeface="Calibri"/>
              </a:rPr>
              <a:t> </a:t>
            </a:r>
            <a:r>
              <a:rPr sz="1067" dirty="0">
                <a:solidFill>
                  <a:srgbClr val="525253"/>
                </a:solidFill>
                <a:latin typeface="Calibri"/>
                <a:cs typeface="Calibri"/>
              </a:rPr>
              <a:t>wide</a:t>
            </a:r>
            <a:r>
              <a:rPr sz="1067" spc="-27" dirty="0">
                <a:solidFill>
                  <a:srgbClr val="525253"/>
                </a:solidFill>
                <a:latin typeface="Calibri"/>
                <a:cs typeface="Calibri"/>
              </a:rPr>
              <a:t> </a:t>
            </a:r>
            <a:r>
              <a:rPr sz="1067" dirty="0">
                <a:solidFill>
                  <a:srgbClr val="525253"/>
                </a:solidFill>
                <a:latin typeface="Calibri"/>
                <a:cs typeface="Calibri"/>
              </a:rPr>
              <a:t>range</a:t>
            </a:r>
            <a:r>
              <a:rPr sz="1067" spc="-33" dirty="0">
                <a:solidFill>
                  <a:srgbClr val="525253"/>
                </a:solidFill>
                <a:latin typeface="Calibri"/>
                <a:cs typeface="Calibri"/>
              </a:rPr>
              <a:t> </a:t>
            </a:r>
            <a:r>
              <a:rPr sz="1067" dirty="0">
                <a:solidFill>
                  <a:srgbClr val="525253"/>
                </a:solidFill>
                <a:latin typeface="Calibri"/>
                <a:cs typeface="Calibri"/>
              </a:rPr>
              <a:t>of</a:t>
            </a:r>
            <a:r>
              <a:rPr sz="1067" spc="-33" dirty="0">
                <a:solidFill>
                  <a:srgbClr val="525253"/>
                </a:solidFill>
                <a:latin typeface="Calibri"/>
                <a:cs typeface="Calibri"/>
              </a:rPr>
              <a:t> </a:t>
            </a:r>
            <a:r>
              <a:rPr sz="1067" spc="-13" dirty="0">
                <a:solidFill>
                  <a:srgbClr val="525253"/>
                </a:solidFill>
                <a:latin typeface="Calibri"/>
                <a:cs typeface="Calibri"/>
              </a:rPr>
              <a:t>environments.</a:t>
            </a:r>
            <a:endParaRPr sz="1067">
              <a:latin typeface="Calibri"/>
              <a:cs typeface="Calibri"/>
            </a:endParaRPr>
          </a:p>
        </p:txBody>
      </p:sp>
      <p:sp>
        <p:nvSpPr>
          <p:cNvPr id="17" name="object 17"/>
          <p:cNvSpPr txBox="1"/>
          <p:nvPr/>
        </p:nvSpPr>
        <p:spPr>
          <a:xfrm>
            <a:off x="612580" y="3891522"/>
            <a:ext cx="1940560" cy="546987"/>
          </a:xfrm>
          <a:prstGeom prst="rect">
            <a:avLst/>
          </a:prstGeom>
        </p:spPr>
        <p:txBody>
          <a:bodyPr vert="horz" wrap="square" lIns="0" tIns="27093" rIns="0" bIns="0" rtlCol="0">
            <a:spAutoFit/>
          </a:bodyPr>
          <a:lstStyle/>
          <a:p>
            <a:pPr marL="16933">
              <a:spcBef>
                <a:spcPts val="213"/>
              </a:spcBef>
            </a:pPr>
            <a:r>
              <a:rPr sz="1200" b="1" spc="-27" dirty="0">
                <a:solidFill>
                  <a:srgbClr val="E60040"/>
                </a:solidFill>
                <a:latin typeface="Calibri"/>
                <a:cs typeface="Calibri"/>
              </a:rPr>
              <a:t>Site</a:t>
            </a:r>
            <a:endParaRPr sz="1200">
              <a:latin typeface="Calibri"/>
              <a:cs typeface="Calibri"/>
            </a:endParaRPr>
          </a:p>
          <a:p>
            <a:pPr marL="22013" marR="6773">
              <a:lnSpc>
                <a:spcPct val="103699"/>
              </a:lnSpc>
              <a:spcBef>
                <a:spcPts val="33"/>
              </a:spcBef>
            </a:pPr>
            <a:r>
              <a:rPr sz="1067" b="1" dirty="0">
                <a:solidFill>
                  <a:srgbClr val="525253"/>
                </a:solidFill>
                <a:latin typeface="Calibri"/>
                <a:cs typeface="Calibri"/>
              </a:rPr>
              <a:t>Deployable</a:t>
            </a:r>
            <a:r>
              <a:rPr sz="1067" b="1" spc="-60" dirty="0">
                <a:solidFill>
                  <a:srgbClr val="525253"/>
                </a:solidFill>
                <a:latin typeface="Calibri"/>
                <a:cs typeface="Calibri"/>
              </a:rPr>
              <a:t> </a:t>
            </a:r>
            <a:r>
              <a:rPr sz="1067" dirty="0">
                <a:solidFill>
                  <a:srgbClr val="525253"/>
                </a:solidFill>
                <a:latin typeface="Calibri"/>
                <a:cs typeface="Calibri"/>
              </a:rPr>
              <a:t>to</a:t>
            </a:r>
            <a:r>
              <a:rPr sz="1067" spc="-33" dirty="0">
                <a:solidFill>
                  <a:srgbClr val="525253"/>
                </a:solidFill>
                <a:latin typeface="Calibri"/>
                <a:cs typeface="Calibri"/>
              </a:rPr>
              <a:t> </a:t>
            </a:r>
            <a:r>
              <a:rPr sz="1067" dirty="0">
                <a:solidFill>
                  <a:srgbClr val="525253"/>
                </a:solidFill>
                <a:latin typeface="Calibri"/>
                <a:cs typeface="Calibri"/>
              </a:rPr>
              <a:t>remote</a:t>
            </a:r>
            <a:r>
              <a:rPr sz="1067" spc="-27" dirty="0">
                <a:solidFill>
                  <a:srgbClr val="525253"/>
                </a:solidFill>
                <a:latin typeface="Calibri"/>
                <a:cs typeface="Calibri"/>
              </a:rPr>
              <a:t> </a:t>
            </a:r>
            <a:r>
              <a:rPr sz="1067" dirty="0">
                <a:solidFill>
                  <a:srgbClr val="525253"/>
                </a:solidFill>
                <a:latin typeface="Calibri"/>
                <a:cs typeface="Calibri"/>
              </a:rPr>
              <a:t>and</a:t>
            </a:r>
            <a:r>
              <a:rPr sz="1067" spc="-27" dirty="0">
                <a:solidFill>
                  <a:srgbClr val="525253"/>
                </a:solidFill>
                <a:latin typeface="Calibri"/>
                <a:cs typeface="Calibri"/>
              </a:rPr>
              <a:t> </a:t>
            </a:r>
            <a:r>
              <a:rPr sz="1067" spc="-13" dirty="0">
                <a:solidFill>
                  <a:srgbClr val="525253"/>
                </a:solidFill>
                <a:latin typeface="Calibri"/>
                <a:cs typeface="Calibri"/>
              </a:rPr>
              <a:t>austere</a:t>
            </a:r>
            <a:r>
              <a:rPr sz="1067" spc="667" dirty="0">
                <a:solidFill>
                  <a:srgbClr val="525253"/>
                </a:solidFill>
                <a:latin typeface="Calibri"/>
                <a:cs typeface="Calibri"/>
              </a:rPr>
              <a:t> </a:t>
            </a:r>
            <a:r>
              <a:rPr sz="1067" spc="-13" dirty="0">
                <a:solidFill>
                  <a:srgbClr val="525253"/>
                </a:solidFill>
                <a:latin typeface="Calibri"/>
                <a:cs typeface="Calibri"/>
              </a:rPr>
              <a:t>locations</a:t>
            </a:r>
            <a:endParaRPr sz="1067">
              <a:latin typeface="Calibri"/>
              <a:cs typeface="Calibri"/>
            </a:endParaRPr>
          </a:p>
        </p:txBody>
      </p:sp>
      <p:sp>
        <p:nvSpPr>
          <p:cNvPr id="18" name="object 18"/>
          <p:cNvSpPr txBox="1"/>
          <p:nvPr/>
        </p:nvSpPr>
        <p:spPr>
          <a:xfrm>
            <a:off x="618270" y="4567596"/>
            <a:ext cx="2125980" cy="1485301"/>
          </a:xfrm>
          <a:prstGeom prst="rect">
            <a:avLst/>
          </a:prstGeom>
        </p:spPr>
        <p:txBody>
          <a:bodyPr vert="horz" wrap="square" lIns="0" tIns="11007" rIns="0" bIns="0" rtlCol="0">
            <a:spAutoFit/>
          </a:bodyPr>
          <a:lstStyle/>
          <a:p>
            <a:pPr marL="16933" marR="6773">
              <a:lnSpc>
                <a:spcPct val="103699"/>
              </a:lnSpc>
              <a:spcBef>
                <a:spcPts val="87"/>
              </a:spcBef>
            </a:pPr>
            <a:r>
              <a:rPr sz="1067" b="1" dirty="0">
                <a:solidFill>
                  <a:srgbClr val="525253"/>
                </a:solidFill>
                <a:latin typeface="Calibri"/>
                <a:cs typeface="Calibri"/>
              </a:rPr>
              <a:t>Minimal</a:t>
            </a:r>
            <a:r>
              <a:rPr sz="1067" b="1" spc="-40" dirty="0">
                <a:solidFill>
                  <a:srgbClr val="525253"/>
                </a:solidFill>
                <a:latin typeface="Calibri"/>
                <a:cs typeface="Calibri"/>
              </a:rPr>
              <a:t> </a:t>
            </a:r>
            <a:r>
              <a:rPr sz="1067" b="1" dirty="0">
                <a:solidFill>
                  <a:srgbClr val="525253"/>
                </a:solidFill>
                <a:latin typeface="Calibri"/>
                <a:cs typeface="Calibri"/>
              </a:rPr>
              <a:t>site</a:t>
            </a:r>
            <a:r>
              <a:rPr sz="1067" b="1" spc="-33" dirty="0">
                <a:solidFill>
                  <a:srgbClr val="525253"/>
                </a:solidFill>
                <a:latin typeface="Calibri"/>
                <a:cs typeface="Calibri"/>
              </a:rPr>
              <a:t> </a:t>
            </a:r>
            <a:r>
              <a:rPr sz="1067" dirty="0">
                <a:solidFill>
                  <a:srgbClr val="525253"/>
                </a:solidFill>
                <a:latin typeface="Calibri"/>
                <a:cs typeface="Calibri"/>
              </a:rPr>
              <a:t>footprint for</a:t>
            </a:r>
            <a:r>
              <a:rPr sz="1067" spc="173" dirty="0">
                <a:solidFill>
                  <a:srgbClr val="525253"/>
                </a:solidFill>
                <a:latin typeface="Calibri"/>
                <a:cs typeface="Calibri"/>
              </a:rPr>
              <a:t> </a:t>
            </a:r>
            <a:r>
              <a:rPr sz="1067" spc="-13" dirty="0">
                <a:solidFill>
                  <a:srgbClr val="525253"/>
                </a:solidFill>
                <a:latin typeface="Calibri"/>
                <a:cs typeface="Calibri"/>
              </a:rPr>
              <a:t>co-location</a:t>
            </a:r>
            <a:r>
              <a:rPr sz="1067" spc="667" dirty="0">
                <a:solidFill>
                  <a:srgbClr val="525253"/>
                </a:solidFill>
                <a:latin typeface="Calibri"/>
                <a:cs typeface="Calibri"/>
              </a:rPr>
              <a:t> </a:t>
            </a:r>
            <a:r>
              <a:rPr sz="1067" dirty="0">
                <a:solidFill>
                  <a:srgbClr val="525253"/>
                </a:solidFill>
                <a:latin typeface="Calibri"/>
                <a:cs typeface="Calibri"/>
              </a:rPr>
              <a:t>with</a:t>
            </a:r>
            <a:r>
              <a:rPr sz="1067" spc="-33" dirty="0">
                <a:solidFill>
                  <a:srgbClr val="525253"/>
                </a:solidFill>
                <a:latin typeface="Calibri"/>
                <a:cs typeface="Calibri"/>
              </a:rPr>
              <a:t> </a:t>
            </a:r>
            <a:r>
              <a:rPr sz="1067" dirty="0">
                <a:solidFill>
                  <a:srgbClr val="525253"/>
                </a:solidFill>
                <a:latin typeface="Calibri"/>
                <a:cs typeface="Calibri"/>
              </a:rPr>
              <a:t>user</a:t>
            </a:r>
            <a:r>
              <a:rPr sz="1067" spc="-27" dirty="0">
                <a:solidFill>
                  <a:srgbClr val="525253"/>
                </a:solidFill>
                <a:latin typeface="Calibri"/>
                <a:cs typeface="Calibri"/>
              </a:rPr>
              <a:t> </a:t>
            </a:r>
            <a:r>
              <a:rPr sz="1067" spc="-13" dirty="0">
                <a:solidFill>
                  <a:srgbClr val="525253"/>
                </a:solidFill>
                <a:latin typeface="Calibri"/>
                <a:cs typeface="Calibri"/>
              </a:rPr>
              <a:t>facilities</a:t>
            </a:r>
            <a:endParaRPr sz="1067">
              <a:latin typeface="Calibri"/>
              <a:cs typeface="Calibri"/>
            </a:endParaRPr>
          </a:p>
          <a:p>
            <a:pPr marL="16933" marR="120224">
              <a:lnSpc>
                <a:spcPct val="105000"/>
              </a:lnSpc>
              <a:spcBef>
                <a:spcPts val="1060"/>
              </a:spcBef>
            </a:pPr>
            <a:r>
              <a:rPr sz="1067" b="1" dirty="0">
                <a:solidFill>
                  <a:srgbClr val="525253"/>
                </a:solidFill>
                <a:latin typeface="Calibri"/>
                <a:cs typeface="Calibri"/>
              </a:rPr>
              <a:t>Power</a:t>
            </a:r>
            <a:r>
              <a:rPr sz="1067" b="1" spc="-33" dirty="0">
                <a:solidFill>
                  <a:srgbClr val="525253"/>
                </a:solidFill>
                <a:latin typeface="Calibri"/>
                <a:cs typeface="Calibri"/>
              </a:rPr>
              <a:t> </a:t>
            </a:r>
            <a:r>
              <a:rPr sz="1067" b="1" dirty="0">
                <a:solidFill>
                  <a:srgbClr val="525253"/>
                </a:solidFill>
                <a:latin typeface="Calibri"/>
                <a:cs typeface="Calibri"/>
              </a:rPr>
              <a:t>and</a:t>
            </a:r>
            <a:r>
              <a:rPr sz="1067" b="1" spc="-40" dirty="0">
                <a:solidFill>
                  <a:srgbClr val="525253"/>
                </a:solidFill>
                <a:latin typeface="Calibri"/>
                <a:cs typeface="Calibri"/>
              </a:rPr>
              <a:t> </a:t>
            </a:r>
            <a:r>
              <a:rPr sz="1067" b="1" dirty="0">
                <a:solidFill>
                  <a:srgbClr val="525253"/>
                </a:solidFill>
                <a:latin typeface="Calibri"/>
                <a:cs typeface="Calibri"/>
              </a:rPr>
              <a:t>heat</a:t>
            </a:r>
            <a:r>
              <a:rPr sz="1067" b="1" spc="-13" dirty="0">
                <a:solidFill>
                  <a:srgbClr val="525253"/>
                </a:solidFill>
                <a:latin typeface="Calibri"/>
                <a:cs typeface="Calibri"/>
              </a:rPr>
              <a:t> </a:t>
            </a:r>
            <a:r>
              <a:rPr sz="1067" spc="-13" dirty="0">
                <a:solidFill>
                  <a:srgbClr val="525253"/>
                </a:solidFill>
                <a:latin typeface="Calibri"/>
                <a:cs typeface="Calibri"/>
              </a:rPr>
              <a:t>applications</a:t>
            </a:r>
            <a:r>
              <a:rPr sz="1067" spc="53" dirty="0">
                <a:solidFill>
                  <a:srgbClr val="525253"/>
                </a:solidFill>
                <a:latin typeface="Calibri"/>
                <a:cs typeface="Calibri"/>
              </a:rPr>
              <a:t> </a:t>
            </a:r>
            <a:r>
              <a:rPr sz="1067" dirty="0">
                <a:solidFill>
                  <a:srgbClr val="525253"/>
                </a:solidFill>
                <a:latin typeface="Calibri"/>
                <a:cs typeface="Calibri"/>
              </a:rPr>
              <a:t>can</a:t>
            </a:r>
            <a:r>
              <a:rPr sz="1067" spc="-7" dirty="0">
                <a:solidFill>
                  <a:srgbClr val="525253"/>
                </a:solidFill>
                <a:latin typeface="Calibri"/>
                <a:cs typeface="Calibri"/>
              </a:rPr>
              <a:t> </a:t>
            </a:r>
            <a:r>
              <a:rPr sz="1067" spc="-33" dirty="0">
                <a:solidFill>
                  <a:srgbClr val="525253"/>
                </a:solidFill>
                <a:latin typeface="Calibri"/>
                <a:cs typeface="Calibri"/>
              </a:rPr>
              <a:t>be</a:t>
            </a:r>
            <a:r>
              <a:rPr sz="1067" spc="667" dirty="0">
                <a:solidFill>
                  <a:srgbClr val="525253"/>
                </a:solidFill>
                <a:latin typeface="Calibri"/>
                <a:cs typeface="Calibri"/>
              </a:rPr>
              <a:t> </a:t>
            </a:r>
            <a:r>
              <a:rPr sz="1067" dirty="0">
                <a:solidFill>
                  <a:srgbClr val="525253"/>
                </a:solidFill>
                <a:latin typeface="Calibri"/>
                <a:cs typeface="Calibri"/>
              </a:rPr>
              <a:t>custom</a:t>
            </a:r>
            <a:r>
              <a:rPr sz="1067" spc="-47" dirty="0">
                <a:solidFill>
                  <a:srgbClr val="525253"/>
                </a:solidFill>
                <a:latin typeface="Calibri"/>
                <a:cs typeface="Calibri"/>
              </a:rPr>
              <a:t> </a:t>
            </a:r>
            <a:r>
              <a:rPr sz="1067" spc="-13" dirty="0">
                <a:solidFill>
                  <a:srgbClr val="525253"/>
                </a:solidFill>
                <a:latin typeface="Calibri"/>
                <a:cs typeface="Calibri"/>
              </a:rPr>
              <a:t>configured</a:t>
            </a:r>
            <a:endParaRPr sz="1067">
              <a:latin typeface="Calibri"/>
              <a:cs typeface="Calibri"/>
            </a:endParaRPr>
          </a:p>
          <a:p>
            <a:pPr marL="16933" marR="83818">
              <a:lnSpc>
                <a:spcPct val="103800"/>
              </a:lnSpc>
              <a:spcBef>
                <a:spcPts val="1073"/>
              </a:spcBef>
            </a:pPr>
            <a:r>
              <a:rPr sz="1067" b="1" dirty="0">
                <a:solidFill>
                  <a:srgbClr val="525253"/>
                </a:solidFill>
                <a:latin typeface="Calibri"/>
                <a:cs typeface="Calibri"/>
              </a:rPr>
              <a:t>Safety</a:t>
            </a:r>
            <a:r>
              <a:rPr sz="1067" b="1" spc="-60" dirty="0">
                <a:solidFill>
                  <a:srgbClr val="525253"/>
                </a:solidFill>
                <a:latin typeface="Calibri"/>
                <a:cs typeface="Calibri"/>
              </a:rPr>
              <a:t> </a:t>
            </a:r>
            <a:r>
              <a:rPr sz="1067" b="1" dirty="0">
                <a:solidFill>
                  <a:srgbClr val="525253"/>
                </a:solidFill>
                <a:latin typeface="Calibri"/>
                <a:cs typeface="Calibri"/>
              </a:rPr>
              <a:t>and</a:t>
            </a:r>
            <a:r>
              <a:rPr sz="1067" b="1" spc="-40" dirty="0">
                <a:solidFill>
                  <a:srgbClr val="525253"/>
                </a:solidFill>
                <a:latin typeface="Calibri"/>
                <a:cs typeface="Calibri"/>
              </a:rPr>
              <a:t> </a:t>
            </a:r>
            <a:r>
              <a:rPr sz="1067" b="1" dirty="0">
                <a:solidFill>
                  <a:srgbClr val="525253"/>
                </a:solidFill>
                <a:latin typeface="Calibri"/>
                <a:cs typeface="Calibri"/>
              </a:rPr>
              <a:t>security</a:t>
            </a:r>
            <a:r>
              <a:rPr sz="1067" b="1" spc="-13" dirty="0">
                <a:solidFill>
                  <a:srgbClr val="525253"/>
                </a:solidFill>
                <a:latin typeface="Calibri"/>
                <a:cs typeface="Calibri"/>
              </a:rPr>
              <a:t> </a:t>
            </a:r>
            <a:r>
              <a:rPr sz="1067" dirty="0">
                <a:solidFill>
                  <a:srgbClr val="525253"/>
                </a:solidFill>
                <a:latin typeface="Calibri"/>
                <a:cs typeface="Calibri"/>
              </a:rPr>
              <a:t>with</a:t>
            </a:r>
            <a:r>
              <a:rPr sz="1067" spc="-27" dirty="0">
                <a:solidFill>
                  <a:srgbClr val="525253"/>
                </a:solidFill>
                <a:latin typeface="Calibri"/>
                <a:cs typeface="Calibri"/>
              </a:rPr>
              <a:t> </a:t>
            </a:r>
            <a:r>
              <a:rPr sz="1067" spc="-13" dirty="0">
                <a:solidFill>
                  <a:srgbClr val="525253"/>
                </a:solidFill>
                <a:latin typeface="Calibri"/>
                <a:cs typeface="Calibri"/>
              </a:rPr>
              <a:t>integrated</a:t>
            </a:r>
            <a:r>
              <a:rPr sz="1067" spc="667" dirty="0">
                <a:solidFill>
                  <a:srgbClr val="525253"/>
                </a:solidFill>
                <a:latin typeface="Calibri"/>
                <a:cs typeface="Calibri"/>
              </a:rPr>
              <a:t> </a:t>
            </a:r>
            <a:r>
              <a:rPr sz="1067" dirty="0">
                <a:solidFill>
                  <a:srgbClr val="525253"/>
                </a:solidFill>
                <a:latin typeface="Calibri"/>
                <a:cs typeface="Calibri"/>
              </a:rPr>
              <a:t>protective</a:t>
            </a:r>
            <a:r>
              <a:rPr sz="1067" spc="-40" dirty="0">
                <a:solidFill>
                  <a:srgbClr val="525253"/>
                </a:solidFill>
                <a:latin typeface="Calibri"/>
                <a:cs typeface="Calibri"/>
              </a:rPr>
              <a:t> </a:t>
            </a:r>
            <a:r>
              <a:rPr sz="1067" dirty="0">
                <a:solidFill>
                  <a:srgbClr val="525253"/>
                </a:solidFill>
                <a:latin typeface="Calibri"/>
                <a:cs typeface="Calibri"/>
              </a:rPr>
              <a:t>features</a:t>
            </a:r>
            <a:r>
              <a:rPr sz="1067" spc="-47" dirty="0">
                <a:solidFill>
                  <a:srgbClr val="525253"/>
                </a:solidFill>
                <a:latin typeface="Calibri"/>
                <a:cs typeface="Calibri"/>
              </a:rPr>
              <a:t> </a:t>
            </a:r>
            <a:r>
              <a:rPr sz="1067" dirty="0">
                <a:solidFill>
                  <a:srgbClr val="525253"/>
                </a:solidFill>
                <a:latin typeface="Calibri"/>
                <a:cs typeface="Calibri"/>
              </a:rPr>
              <a:t>for</a:t>
            </a:r>
            <a:r>
              <a:rPr sz="1067" spc="-47" dirty="0">
                <a:solidFill>
                  <a:srgbClr val="525253"/>
                </a:solidFill>
                <a:latin typeface="Calibri"/>
                <a:cs typeface="Calibri"/>
              </a:rPr>
              <a:t> </a:t>
            </a:r>
            <a:r>
              <a:rPr sz="1067" dirty="0">
                <a:solidFill>
                  <a:srgbClr val="525253"/>
                </a:solidFill>
                <a:latin typeface="Calibri"/>
                <a:cs typeface="Calibri"/>
              </a:rPr>
              <a:t>radiation</a:t>
            </a:r>
            <a:r>
              <a:rPr sz="1067" spc="-27" dirty="0">
                <a:solidFill>
                  <a:srgbClr val="525253"/>
                </a:solidFill>
                <a:latin typeface="Calibri"/>
                <a:cs typeface="Calibri"/>
              </a:rPr>
              <a:t> </a:t>
            </a:r>
            <a:r>
              <a:rPr sz="1067" spc="-33" dirty="0">
                <a:solidFill>
                  <a:srgbClr val="525253"/>
                </a:solidFill>
                <a:latin typeface="Calibri"/>
                <a:cs typeface="Calibri"/>
              </a:rPr>
              <a:t>and</a:t>
            </a:r>
            <a:r>
              <a:rPr sz="1067" spc="667" dirty="0">
                <a:solidFill>
                  <a:srgbClr val="525253"/>
                </a:solidFill>
                <a:latin typeface="Calibri"/>
                <a:cs typeface="Calibri"/>
              </a:rPr>
              <a:t> </a:t>
            </a:r>
            <a:r>
              <a:rPr sz="1067" dirty="0">
                <a:solidFill>
                  <a:srgbClr val="525253"/>
                </a:solidFill>
                <a:latin typeface="Calibri"/>
                <a:cs typeface="Calibri"/>
              </a:rPr>
              <a:t>external</a:t>
            </a:r>
            <a:r>
              <a:rPr sz="1067" spc="-33" dirty="0">
                <a:solidFill>
                  <a:srgbClr val="525253"/>
                </a:solidFill>
                <a:latin typeface="Calibri"/>
                <a:cs typeface="Calibri"/>
              </a:rPr>
              <a:t> </a:t>
            </a:r>
            <a:r>
              <a:rPr sz="1067" spc="-13" dirty="0">
                <a:solidFill>
                  <a:srgbClr val="525253"/>
                </a:solidFill>
                <a:latin typeface="Calibri"/>
                <a:cs typeface="Calibri"/>
              </a:rPr>
              <a:t>threats</a:t>
            </a:r>
            <a:endParaRPr sz="1067">
              <a:latin typeface="Calibri"/>
              <a:cs typeface="Calibri"/>
            </a:endParaRPr>
          </a:p>
        </p:txBody>
      </p:sp>
      <p:sp>
        <p:nvSpPr>
          <p:cNvPr id="19" name="object 19"/>
          <p:cNvSpPr txBox="1"/>
          <p:nvPr/>
        </p:nvSpPr>
        <p:spPr>
          <a:xfrm>
            <a:off x="618270" y="6159127"/>
            <a:ext cx="2134447" cy="358346"/>
          </a:xfrm>
          <a:prstGeom prst="rect">
            <a:avLst/>
          </a:prstGeom>
        </p:spPr>
        <p:txBody>
          <a:bodyPr vert="horz" wrap="square" lIns="0" tIns="16933" rIns="0" bIns="0" rtlCol="0">
            <a:spAutoFit/>
          </a:bodyPr>
          <a:lstStyle/>
          <a:p>
            <a:pPr marL="16933">
              <a:spcBef>
                <a:spcPts val="133"/>
              </a:spcBef>
            </a:pPr>
            <a:r>
              <a:rPr sz="1067" b="1" dirty="0">
                <a:solidFill>
                  <a:srgbClr val="525253"/>
                </a:solidFill>
                <a:latin typeface="Calibri"/>
                <a:cs typeface="Calibri"/>
              </a:rPr>
              <a:t>Scalable</a:t>
            </a:r>
            <a:r>
              <a:rPr sz="1067" b="1" spc="-33" dirty="0">
                <a:solidFill>
                  <a:srgbClr val="525253"/>
                </a:solidFill>
                <a:latin typeface="Calibri"/>
                <a:cs typeface="Calibri"/>
              </a:rPr>
              <a:t> </a:t>
            </a:r>
            <a:r>
              <a:rPr sz="1067" dirty="0">
                <a:solidFill>
                  <a:srgbClr val="525253"/>
                </a:solidFill>
                <a:latin typeface="Calibri"/>
                <a:cs typeface="Calibri"/>
              </a:rPr>
              <a:t>to</a:t>
            </a:r>
            <a:r>
              <a:rPr sz="1067" spc="-33" dirty="0">
                <a:solidFill>
                  <a:srgbClr val="525253"/>
                </a:solidFill>
                <a:latin typeface="Calibri"/>
                <a:cs typeface="Calibri"/>
              </a:rPr>
              <a:t> </a:t>
            </a:r>
            <a:r>
              <a:rPr sz="1067" dirty="0">
                <a:solidFill>
                  <a:srgbClr val="525253"/>
                </a:solidFill>
                <a:latin typeface="Calibri"/>
                <a:cs typeface="Calibri"/>
              </a:rPr>
              <a:t>power</a:t>
            </a:r>
            <a:r>
              <a:rPr sz="1067" spc="-33" dirty="0">
                <a:solidFill>
                  <a:srgbClr val="525253"/>
                </a:solidFill>
                <a:latin typeface="Calibri"/>
                <a:cs typeface="Calibri"/>
              </a:rPr>
              <a:t> </a:t>
            </a:r>
            <a:r>
              <a:rPr sz="1067" dirty="0">
                <a:solidFill>
                  <a:srgbClr val="525253"/>
                </a:solidFill>
                <a:latin typeface="Calibri"/>
                <a:cs typeface="Calibri"/>
              </a:rPr>
              <a:t>larger</a:t>
            </a:r>
            <a:r>
              <a:rPr sz="1067" spc="-33" dirty="0">
                <a:solidFill>
                  <a:srgbClr val="525253"/>
                </a:solidFill>
                <a:latin typeface="Calibri"/>
                <a:cs typeface="Calibri"/>
              </a:rPr>
              <a:t> </a:t>
            </a:r>
            <a:r>
              <a:rPr sz="1067" dirty="0">
                <a:solidFill>
                  <a:srgbClr val="525253"/>
                </a:solidFill>
                <a:latin typeface="Calibri"/>
                <a:cs typeface="Calibri"/>
              </a:rPr>
              <a:t>sites</a:t>
            </a:r>
            <a:r>
              <a:rPr sz="1067" spc="-27" dirty="0">
                <a:solidFill>
                  <a:srgbClr val="525253"/>
                </a:solidFill>
                <a:latin typeface="Calibri"/>
                <a:cs typeface="Calibri"/>
              </a:rPr>
              <a:t> </a:t>
            </a:r>
            <a:r>
              <a:rPr sz="1067" dirty="0">
                <a:solidFill>
                  <a:srgbClr val="525253"/>
                </a:solidFill>
                <a:latin typeface="Calibri"/>
                <a:cs typeface="Calibri"/>
              </a:rPr>
              <a:t>with</a:t>
            </a:r>
            <a:r>
              <a:rPr sz="1067" spc="-33" dirty="0">
                <a:solidFill>
                  <a:srgbClr val="525253"/>
                </a:solidFill>
                <a:latin typeface="Calibri"/>
                <a:cs typeface="Calibri"/>
              </a:rPr>
              <a:t> co-</a:t>
            </a:r>
            <a:endParaRPr sz="1067">
              <a:latin typeface="Calibri"/>
              <a:cs typeface="Calibri"/>
            </a:endParaRPr>
          </a:p>
          <a:p>
            <a:pPr marL="16933">
              <a:spcBef>
                <a:spcPts val="67"/>
              </a:spcBef>
            </a:pPr>
            <a:r>
              <a:rPr sz="1067" spc="-13" dirty="0">
                <a:solidFill>
                  <a:srgbClr val="525253"/>
                </a:solidFill>
                <a:latin typeface="Calibri"/>
                <a:cs typeface="Calibri"/>
              </a:rPr>
              <a:t>location</a:t>
            </a:r>
            <a:r>
              <a:rPr sz="1067" spc="-7" dirty="0">
                <a:solidFill>
                  <a:srgbClr val="525253"/>
                </a:solidFill>
                <a:latin typeface="Calibri"/>
                <a:cs typeface="Calibri"/>
              </a:rPr>
              <a:t> </a:t>
            </a:r>
            <a:r>
              <a:rPr sz="1067" dirty="0">
                <a:solidFill>
                  <a:srgbClr val="525253"/>
                </a:solidFill>
                <a:latin typeface="Calibri"/>
                <a:cs typeface="Calibri"/>
              </a:rPr>
              <a:t>of</a:t>
            </a:r>
            <a:r>
              <a:rPr sz="1067" spc="-27" dirty="0">
                <a:solidFill>
                  <a:srgbClr val="525253"/>
                </a:solidFill>
                <a:latin typeface="Calibri"/>
                <a:cs typeface="Calibri"/>
              </a:rPr>
              <a:t> </a:t>
            </a:r>
            <a:r>
              <a:rPr sz="1067" dirty="0">
                <a:solidFill>
                  <a:srgbClr val="525253"/>
                </a:solidFill>
                <a:latin typeface="Calibri"/>
                <a:cs typeface="Calibri"/>
              </a:rPr>
              <a:t>multiple</a:t>
            </a:r>
            <a:r>
              <a:rPr sz="1067" spc="-7" dirty="0">
                <a:solidFill>
                  <a:srgbClr val="525253"/>
                </a:solidFill>
                <a:latin typeface="Calibri"/>
                <a:cs typeface="Calibri"/>
              </a:rPr>
              <a:t> </a:t>
            </a:r>
            <a:r>
              <a:rPr sz="1067" spc="-13" dirty="0">
                <a:solidFill>
                  <a:srgbClr val="525253"/>
                </a:solidFill>
                <a:latin typeface="Calibri"/>
                <a:cs typeface="Calibri"/>
              </a:rPr>
              <a:t>reactors</a:t>
            </a:r>
            <a:endParaRPr sz="1067">
              <a:latin typeface="Calibri"/>
              <a:cs typeface="Calibri"/>
            </a:endParaRPr>
          </a:p>
        </p:txBody>
      </p:sp>
      <p:pic>
        <p:nvPicPr>
          <p:cNvPr id="20" name="object 20" descr="https://pitch-assets-ccb95893-de3f-4266-973c-20049231b248.s3.eu-west-1.amazonaws.com/33c22142-abfd-42c4-9a11-2af467df6521?pitch-bytes=821858&amp;pitch-content-type=image%2Fpng"/>
          <p:cNvPicPr/>
          <p:nvPr/>
        </p:nvPicPr>
        <p:blipFill>
          <a:blip r:embed="rId5" cstate="print"/>
          <a:stretch>
            <a:fillRect/>
          </a:stretch>
        </p:blipFill>
        <p:spPr>
          <a:xfrm>
            <a:off x="2958931" y="3802313"/>
            <a:ext cx="4222835" cy="2815167"/>
          </a:xfrm>
          <a:prstGeom prst="rect">
            <a:avLst/>
          </a:prstGeom>
        </p:spPr>
      </p:pic>
      <p:sp>
        <p:nvSpPr>
          <p:cNvPr id="21" name="object 21"/>
          <p:cNvSpPr txBox="1"/>
          <p:nvPr/>
        </p:nvSpPr>
        <p:spPr>
          <a:xfrm>
            <a:off x="11811000" y="6371674"/>
            <a:ext cx="145627" cy="282920"/>
          </a:xfrm>
          <a:prstGeom prst="rect">
            <a:avLst/>
          </a:prstGeom>
        </p:spPr>
        <p:txBody>
          <a:bodyPr vert="horz" wrap="square" lIns="0" tIns="16087" rIns="0" bIns="0" rtlCol="0">
            <a:spAutoFit/>
          </a:bodyPr>
          <a:lstStyle/>
          <a:p>
            <a:pPr marL="16933">
              <a:spcBef>
                <a:spcPts val="127"/>
              </a:spcBef>
            </a:pPr>
            <a:r>
              <a:rPr sz="1733" spc="-67" dirty="0">
                <a:solidFill>
                  <a:srgbClr val="707079"/>
                </a:solidFill>
                <a:latin typeface="Calibri"/>
                <a:cs typeface="Calibri"/>
              </a:rPr>
              <a:t>4</a:t>
            </a:r>
            <a:endParaRPr sz="1733">
              <a:latin typeface="Calibri"/>
              <a:cs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39692" y="-6349"/>
            <a:ext cx="11759353" cy="441960"/>
            <a:chOff x="329768" y="-4762"/>
            <a:chExt cx="8819515" cy="331470"/>
          </a:xfrm>
        </p:grpSpPr>
        <p:sp>
          <p:nvSpPr>
            <p:cNvPr id="3" name="object 3"/>
            <p:cNvSpPr/>
            <p:nvPr/>
          </p:nvSpPr>
          <p:spPr>
            <a:xfrm>
              <a:off x="334530" y="0"/>
              <a:ext cx="8809990" cy="321945"/>
            </a:xfrm>
            <a:custGeom>
              <a:avLst/>
              <a:gdLst/>
              <a:ahLst/>
              <a:cxnLst/>
              <a:rect l="l" t="t" r="r" b="b"/>
              <a:pathLst>
                <a:path w="8809990" h="321945">
                  <a:moveTo>
                    <a:pt x="8809481" y="0"/>
                  </a:moveTo>
                  <a:lnTo>
                    <a:pt x="0" y="0"/>
                  </a:lnTo>
                  <a:lnTo>
                    <a:pt x="0" y="321690"/>
                  </a:lnTo>
                  <a:lnTo>
                    <a:pt x="8809469" y="321690"/>
                  </a:lnTo>
                  <a:lnTo>
                    <a:pt x="8809481" y="0"/>
                  </a:lnTo>
                  <a:close/>
                </a:path>
              </a:pathLst>
            </a:custGeom>
            <a:solidFill>
              <a:srgbClr val="C00000"/>
            </a:solidFill>
          </p:spPr>
          <p:txBody>
            <a:bodyPr wrap="square" lIns="0" tIns="0" rIns="0" bIns="0" rtlCol="0"/>
            <a:lstStyle/>
            <a:p>
              <a:endParaRPr sz="2400"/>
            </a:p>
          </p:txBody>
        </p:sp>
        <p:sp>
          <p:nvSpPr>
            <p:cNvPr id="4" name="object 4"/>
            <p:cNvSpPr/>
            <p:nvPr/>
          </p:nvSpPr>
          <p:spPr>
            <a:xfrm>
              <a:off x="334530" y="0"/>
              <a:ext cx="8809990" cy="321945"/>
            </a:xfrm>
            <a:custGeom>
              <a:avLst/>
              <a:gdLst/>
              <a:ahLst/>
              <a:cxnLst/>
              <a:rect l="l" t="t" r="r" b="b"/>
              <a:pathLst>
                <a:path w="8809990" h="321945">
                  <a:moveTo>
                    <a:pt x="0" y="0"/>
                  </a:moveTo>
                  <a:lnTo>
                    <a:pt x="0" y="321690"/>
                  </a:lnTo>
                  <a:lnTo>
                    <a:pt x="8809469" y="321690"/>
                  </a:lnTo>
                  <a:lnTo>
                    <a:pt x="8809481" y="0"/>
                  </a:lnTo>
                </a:path>
              </a:pathLst>
            </a:custGeom>
            <a:ln w="9525">
              <a:solidFill>
                <a:srgbClr val="C00000"/>
              </a:solidFill>
            </a:ln>
          </p:spPr>
          <p:txBody>
            <a:bodyPr wrap="square" lIns="0" tIns="0" rIns="0" bIns="0" rtlCol="0"/>
            <a:lstStyle/>
            <a:p>
              <a:endParaRPr sz="2400"/>
            </a:p>
          </p:txBody>
        </p:sp>
      </p:grpSp>
      <p:sp>
        <p:nvSpPr>
          <p:cNvPr id="5" name="object 5" descr="$PPTXTitle"/>
          <p:cNvSpPr txBox="1">
            <a:spLocks noGrp="1"/>
          </p:cNvSpPr>
          <p:nvPr>
            <p:ph type="title"/>
          </p:nvPr>
        </p:nvSpPr>
        <p:spPr>
          <a:xfrm>
            <a:off x="551214" y="-72080"/>
            <a:ext cx="4386580" cy="467586"/>
          </a:xfrm>
          <a:prstGeom prst="rect">
            <a:avLst/>
          </a:prstGeom>
        </p:spPr>
        <p:txBody>
          <a:bodyPr vert="horz" wrap="square" lIns="0" tIns="16087" rIns="0" bIns="0" rtlCol="0" anchor="ctr">
            <a:spAutoFit/>
          </a:bodyPr>
          <a:lstStyle/>
          <a:p>
            <a:pPr marL="16933">
              <a:spcBef>
                <a:spcPts val="127"/>
              </a:spcBef>
            </a:pPr>
            <a:r>
              <a:rPr dirty="0">
                <a:solidFill>
                  <a:srgbClr val="FFFFFF"/>
                </a:solidFill>
              </a:rPr>
              <a:t>Safety</a:t>
            </a:r>
            <a:r>
              <a:rPr spc="-113" dirty="0">
                <a:solidFill>
                  <a:srgbClr val="FFFFFF"/>
                </a:solidFill>
              </a:rPr>
              <a:t> </a:t>
            </a:r>
            <a:r>
              <a:rPr spc="67" dirty="0">
                <a:solidFill>
                  <a:srgbClr val="FFFFFF"/>
                </a:solidFill>
              </a:rPr>
              <a:t>is</a:t>
            </a:r>
            <a:r>
              <a:rPr spc="-127" dirty="0">
                <a:solidFill>
                  <a:srgbClr val="FFFFFF"/>
                </a:solidFill>
              </a:rPr>
              <a:t> </a:t>
            </a:r>
            <a:r>
              <a:rPr spc="-27" dirty="0">
                <a:solidFill>
                  <a:srgbClr val="FFFFFF"/>
                </a:solidFill>
              </a:rPr>
              <a:t>Founded</a:t>
            </a:r>
            <a:r>
              <a:rPr spc="-113" dirty="0">
                <a:solidFill>
                  <a:srgbClr val="FFFFFF"/>
                </a:solidFill>
              </a:rPr>
              <a:t> </a:t>
            </a:r>
            <a:r>
              <a:rPr spc="-60" dirty="0">
                <a:solidFill>
                  <a:srgbClr val="FFFFFF"/>
                </a:solidFill>
              </a:rPr>
              <a:t>in</a:t>
            </a:r>
            <a:r>
              <a:rPr spc="-107" dirty="0">
                <a:solidFill>
                  <a:srgbClr val="FFFFFF"/>
                </a:solidFill>
              </a:rPr>
              <a:t> </a:t>
            </a:r>
            <a:r>
              <a:rPr spc="-27" dirty="0">
                <a:solidFill>
                  <a:srgbClr val="FFFFFF"/>
                </a:solidFill>
              </a:rPr>
              <a:t>Our</a:t>
            </a:r>
            <a:r>
              <a:rPr spc="-100" dirty="0">
                <a:solidFill>
                  <a:srgbClr val="FFFFFF"/>
                </a:solidFill>
              </a:rPr>
              <a:t> </a:t>
            </a:r>
            <a:r>
              <a:rPr spc="-27" dirty="0">
                <a:solidFill>
                  <a:srgbClr val="FFFFFF"/>
                </a:solidFill>
              </a:rPr>
              <a:t>Fuel</a:t>
            </a:r>
            <a:endParaRPr/>
          </a:p>
        </p:txBody>
      </p:sp>
      <p:sp>
        <p:nvSpPr>
          <p:cNvPr id="6" name="object 6"/>
          <p:cNvSpPr txBox="1"/>
          <p:nvPr/>
        </p:nvSpPr>
        <p:spPr>
          <a:xfrm>
            <a:off x="11811001" y="6361514"/>
            <a:ext cx="197273" cy="386430"/>
          </a:xfrm>
          <a:prstGeom prst="rect">
            <a:avLst/>
          </a:prstGeom>
        </p:spPr>
        <p:txBody>
          <a:bodyPr vert="horz" wrap="square" lIns="0" tIns="16933" rIns="0" bIns="0" rtlCol="0">
            <a:spAutoFit/>
          </a:bodyPr>
          <a:lstStyle/>
          <a:p>
            <a:pPr marL="16933">
              <a:spcBef>
                <a:spcPts val="133"/>
              </a:spcBef>
            </a:pPr>
            <a:r>
              <a:rPr sz="2400" spc="-67" dirty="0">
                <a:latin typeface="Calibri"/>
                <a:cs typeface="Calibri"/>
              </a:rPr>
              <a:t>5</a:t>
            </a:r>
            <a:endParaRPr sz="2400">
              <a:latin typeface="Calibri"/>
              <a:cs typeface="Calibri"/>
            </a:endParaRPr>
          </a:p>
        </p:txBody>
      </p:sp>
      <p:grpSp>
        <p:nvGrpSpPr>
          <p:cNvPr id="7" name="object 7"/>
          <p:cNvGrpSpPr/>
          <p:nvPr/>
        </p:nvGrpSpPr>
        <p:grpSpPr>
          <a:xfrm>
            <a:off x="549181" y="514772"/>
            <a:ext cx="11643360" cy="6343227"/>
            <a:chOff x="411886" y="386079"/>
            <a:chExt cx="8732520" cy="4757420"/>
          </a:xfrm>
        </p:grpSpPr>
        <p:pic>
          <p:nvPicPr>
            <p:cNvPr id="8" name="object 8" descr="preencoded.png"/>
            <p:cNvPicPr/>
            <p:nvPr/>
          </p:nvPicPr>
          <p:blipFill>
            <a:blip r:embed="rId2" cstate="print"/>
            <a:stretch>
              <a:fillRect/>
            </a:stretch>
          </p:blipFill>
          <p:spPr>
            <a:xfrm>
              <a:off x="2260727" y="513206"/>
              <a:ext cx="2819146" cy="1597025"/>
            </a:xfrm>
            <a:prstGeom prst="rect">
              <a:avLst/>
            </a:prstGeom>
          </p:spPr>
        </p:pic>
        <p:pic>
          <p:nvPicPr>
            <p:cNvPr id="9" name="object 9"/>
            <p:cNvPicPr/>
            <p:nvPr/>
          </p:nvPicPr>
          <p:blipFill>
            <a:blip r:embed="rId3" cstate="print"/>
            <a:stretch>
              <a:fillRect/>
            </a:stretch>
          </p:blipFill>
          <p:spPr>
            <a:xfrm>
              <a:off x="741117" y="4803330"/>
              <a:ext cx="7732449" cy="340169"/>
            </a:xfrm>
            <a:prstGeom prst="rect">
              <a:avLst/>
            </a:prstGeom>
          </p:spPr>
        </p:pic>
        <p:pic>
          <p:nvPicPr>
            <p:cNvPr id="10" name="object 10" descr="A close-up of a pen  AI-generated content may be incorrect."/>
            <p:cNvPicPr/>
            <p:nvPr/>
          </p:nvPicPr>
          <p:blipFill>
            <a:blip r:embed="rId4" cstate="print"/>
            <a:stretch>
              <a:fillRect/>
            </a:stretch>
          </p:blipFill>
          <p:spPr>
            <a:xfrm>
              <a:off x="1349367" y="2731211"/>
              <a:ext cx="5288774" cy="2013595"/>
            </a:xfrm>
            <a:prstGeom prst="rect">
              <a:avLst/>
            </a:prstGeom>
          </p:spPr>
        </p:pic>
        <p:pic>
          <p:nvPicPr>
            <p:cNvPr id="11" name="object 11" descr="A picture containing text, indoor  AI-generated content may be incorrect."/>
            <p:cNvPicPr/>
            <p:nvPr/>
          </p:nvPicPr>
          <p:blipFill>
            <a:blip r:embed="rId5" cstate="print"/>
            <a:stretch>
              <a:fillRect/>
            </a:stretch>
          </p:blipFill>
          <p:spPr>
            <a:xfrm>
              <a:off x="411886" y="888999"/>
              <a:ext cx="1844801" cy="2342007"/>
            </a:xfrm>
            <a:prstGeom prst="rect">
              <a:avLst/>
            </a:prstGeom>
          </p:spPr>
        </p:pic>
        <p:pic>
          <p:nvPicPr>
            <p:cNvPr id="12" name="object 12" descr="A picture containing indoor  AI-generated content may be incorrect."/>
            <p:cNvPicPr/>
            <p:nvPr/>
          </p:nvPicPr>
          <p:blipFill>
            <a:blip r:embed="rId6" cstate="print"/>
            <a:stretch>
              <a:fillRect/>
            </a:stretch>
          </p:blipFill>
          <p:spPr>
            <a:xfrm>
              <a:off x="7299197" y="386079"/>
              <a:ext cx="1631950" cy="1997075"/>
            </a:xfrm>
            <a:prstGeom prst="rect">
              <a:avLst/>
            </a:prstGeom>
          </p:spPr>
        </p:pic>
        <p:pic>
          <p:nvPicPr>
            <p:cNvPr id="13" name="object 13" descr="A picture containing checker  AI-generated content may be incorrect."/>
            <p:cNvPicPr/>
            <p:nvPr/>
          </p:nvPicPr>
          <p:blipFill>
            <a:blip r:embed="rId7" cstate="print"/>
            <a:stretch>
              <a:fillRect/>
            </a:stretch>
          </p:blipFill>
          <p:spPr>
            <a:xfrm>
              <a:off x="6298184" y="2015629"/>
              <a:ext cx="2845816" cy="2889250"/>
            </a:xfrm>
            <a:prstGeom prst="rect">
              <a:avLst/>
            </a:prstGeom>
          </p:spPr>
        </p:pic>
      </p:grpSp>
      <p:sp>
        <p:nvSpPr>
          <p:cNvPr id="14" name="object 14"/>
          <p:cNvSpPr txBox="1"/>
          <p:nvPr/>
        </p:nvSpPr>
        <p:spPr>
          <a:xfrm>
            <a:off x="7713134" y="198120"/>
            <a:ext cx="4392505" cy="201764"/>
          </a:xfrm>
          <a:prstGeom prst="rect">
            <a:avLst/>
          </a:prstGeom>
        </p:spPr>
        <p:txBody>
          <a:bodyPr vert="horz" wrap="square" lIns="0" tIns="16933" rIns="0" bIns="0" rtlCol="0">
            <a:spAutoFit/>
          </a:bodyPr>
          <a:lstStyle/>
          <a:p>
            <a:pPr marL="16933">
              <a:spcBef>
                <a:spcPts val="133"/>
              </a:spcBef>
            </a:pPr>
            <a:r>
              <a:rPr sz="1200" spc="-13" dirty="0">
                <a:solidFill>
                  <a:srgbClr val="FFFFFF"/>
                </a:solidFill>
                <a:latin typeface="Calibri"/>
                <a:cs typeface="Calibri"/>
              </a:rPr>
              <a:t>“The</a:t>
            </a:r>
            <a:r>
              <a:rPr sz="1200" spc="-40" dirty="0">
                <a:solidFill>
                  <a:srgbClr val="FFFFFF"/>
                </a:solidFill>
                <a:latin typeface="Calibri"/>
                <a:cs typeface="Calibri"/>
              </a:rPr>
              <a:t> </a:t>
            </a:r>
            <a:r>
              <a:rPr sz="1200" spc="-13" dirty="0">
                <a:solidFill>
                  <a:srgbClr val="FFFFFF"/>
                </a:solidFill>
                <a:latin typeface="Calibri"/>
                <a:cs typeface="Calibri"/>
              </a:rPr>
              <a:t>Most</a:t>
            </a:r>
            <a:r>
              <a:rPr sz="1200" spc="-47" dirty="0">
                <a:solidFill>
                  <a:srgbClr val="FFFFFF"/>
                </a:solidFill>
                <a:latin typeface="Calibri"/>
                <a:cs typeface="Calibri"/>
              </a:rPr>
              <a:t> </a:t>
            </a:r>
            <a:r>
              <a:rPr sz="1200" spc="-13" dirty="0">
                <a:solidFill>
                  <a:srgbClr val="FFFFFF"/>
                </a:solidFill>
                <a:latin typeface="Calibri"/>
                <a:cs typeface="Calibri"/>
              </a:rPr>
              <a:t>Robust</a:t>
            </a:r>
            <a:r>
              <a:rPr sz="1200" spc="-33" dirty="0">
                <a:solidFill>
                  <a:srgbClr val="FFFFFF"/>
                </a:solidFill>
                <a:latin typeface="Calibri"/>
                <a:cs typeface="Calibri"/>
              </a:rPr>
              <a:t> </a:t>
            </a:r>
            <a:r>
              <a:rPr sz="1200" spc="-13" dirty="0">
                <a:solidFill>
                  <a:srgbClr val="FFFFFF"/>
                </a:solidFill>
                <a:latin typeface="Calibri"/>
                <a:cs typeface="Calibri"/>
              </a:rPr>
              <a:t>Nuclear</a:t>
            </a:r>
            <a:r>
              <a:rPr sz="1200" spc="-33" dirty="0">
                <a:solidFill>
                  <a:srgbClr val="FFFFFF"/>
                </a:solidFill>
                <a:latin typeface="Calibri"/>
                <a:cs typeface="Calibri"/>
              </a:rPr>
              <a:t> </a:t>
            </a:r>
            <a:r>
              <a:rPr sz="1200" spc="-13" dirty="0">
                <a:solidFill>
                  <a:srgbClr val="FFFFFF"/>
                </a:solidFill>
                <a:latin typeface="Calibri"/>
                <a:cs typeface="Calibri"/>
              </a:rPr>
              <a:t>Fuel</a:t>
            </a:r>
            <a:r>
              <a:rPr sz="1200" spc="-27" dirty="0">
                <a:solidFill>
                  <a:srgbClr val="FFFFFF"/>
                </a:solidFill>
                <a:latin typeface="Calibri"/>
                <a:cs typeface="Calibri"/>
              </a:rPr>
              <a:t> </a:t>
            </a:r>
            <a:r>
              <a:rPr sz="1200" dirty="0">
                <a:solidFill>
                  <a:srgbClr val="FFFFFF"/>
                </a:solidFill>
                <a:latin typeface="Calibri"/>
                <a:cs typeface="Calibri"/>
              </a:rPr>
              <a:t>on</a:t>
            </a:r>
            <a:r>
              <a:rPr sz="1200" spc="-53" dirty="0">
                <a:solidFill>
                  <a:srgbClr val="FFFFFF"/>
                </a:solidFill>
                <a:latin typeface="Calibri"/>
                <a:cs typeface="Calibri"/>
              </a:rPr>
              <a:t> </a:t>
            </a:r>
            <a:r>
              <a:rPr sz="1200" spc="-13" dirty="0">
                <a:solidFill>
                  <a:srgbClr val="FFFFFF"/>
                </a:solidFill>
                <a:latin typeface="Calibri"/>
                <a:cs typeface="Calibri"/>
              </a:rPr>
              <a:t>Earth”</a:t>
            </a:r>
            <a:r>
              <a:rPr sz="1200" spc="-47" dirty="0">
                <a:solidFill>
                  <a:srgbClr val="FFFFFF"/>
                </a:solidFill>
                <a:latin typeface="Calibri"/>
                <a:cs typeface="Calibri"/>
              </a:rPr>
              <a:t> </a:t>
            </a:r>
            <a:r>
              <a:rPr sz="1200" dirty="0">
                <a:solidFill>
                  <a:srgbClr val="FFFFFF"/>
                </a:solidFill>
                <a:latin typeface="Calibri"/>
                <a:cs typeface="Calibri"/>
              </a:rPr>
              <a:t>-</a:t>
            </a:r>
            <a:r>
              <a:rPr sz="1200" spc="-60" dirty="0">
                <a:solidFill>
                  <a:srgbClr val="FFFFFF"/>
                </a:solidFill>
                <a:latin typeface="Calibri"/>
                <a:cs typeface="Calibri"/>
              </a:rPr>
              <a:t> </a:t>
            </a:r>
            <a:r>
              <a:rPr sz="1200" spc="-13" dirty="0">
                <a:solidFill>
                  <a:srgbClr val="FFFFFF"/>
                </a:solidFill>
                <a:latin typeface="Calibri"/>
                <a:cs typeface="Calibri"/>
              </a:rPr>
              <a:t>DOE</a:t>
            </a:r>
            <a:r>
              <a:rPr sz="1200" spc="-53" dirty="0">
                <a:solidFill>
                  <a:srgbClr val="FFFFFF"/>
                </a:solidFill>
                <a:latin typeface="Calibri"/>
                <a:cs typeface="Calibri"/>
              </a:rPr>
              <a:t> </a:t>
            </a:r>
            <a:r>
              <a:rPr sz="1200" spc="-13" dirty="0">
                <a:solidFill>
                  <a:srgbClr val="FFFFFF"/>
                </a:solidFill>
                <a:latin typeface="Calibri"/>
                <a:cs typeface="Calibri"/>
              </a:rPr>
              <a:t>Office</a:t>
            </a:r>
            <a:r>
              <a:rPr sz="1200" spc="-33" dirty="0">
                <a:solidFill>
                  <a:srgbClr val="FFFFFF"/>
                </a:solidFill>
                <a:latin typeface="Calibri"/>
                <a:cs typeface="Calibri"/>
              </a:rPr>
              <a:t> </a:t>
            </a:r>
            <a:r>
              <a:rPr sz="1200" dirty="0">
                <a:solidFill>
                  <a:srgbClr val="FFFFFF"/>
                </a:solidFill>
                <a:latin typeface="Calibri"/>
                <a:cs typeface="Calibri"/>
              </a:rPr>
              <a:t>of</a:t>
            </a:r>
            <a:r>
              <a:rPr sz="1200" spc="-60" dirty="0">
                <a:solidFill>
                  <a:srgbClr val="FFFFFF"/>
                </a:solidFill>
                <a:latin typeface="Calibri"/>
                <a:cs typeface="Calibri"/>
              </a:rPr>
              <a:t> </a:t>
            </a:r>
            <a:r>
              <a:rPr sz="1200" spc="-13" dirty="0">
                <a:solidFill>
                  <a:srgbClr val="FFFFFF"/>
                </a:solidFill>
                <a:latin typeface="Calibri"/>
                <a:cs typeface="Calibri"/>
              </a:rPr>
              <a:t>Nuclear</a:t>
            </a:r>
            <a:r>
              <a:rPr sz="1200" spc="-33" dirty="0">
                <a:solidFill>
                  <a:srgbClr val="FFFFFF"/>
                </a:solidFill>
                <a:latin typeface="Calibri"/>
                <a:cs typeface="Calibri"/>
              </a:rPr>
              <a:t> </a:t>
            </a:r>
            <a:r>
              <a:rPr sz="1200" spc="-13" dirty="0">
                <a:solidFill>
                  <a:srgbClr val="FFFFFF"/>
                </a:solidFill>
                <a:latin typeface="Calibri"/>
                <a:cs typeface="Calibri"/>
              </a:rPr>
              <a:t>Energy</a:t>
            </a:r>
            <a:endParaRPr sz="1200">
              <a:latin typeface="Calibri"/>
              <a:cs typeface="Calibri"/>
            </a:endParaRPr>
          </a:p>
        </p:txBody>
      </p:sp>
      <p:sp>
        <p:nvSpPr>
          <p:cNvPr id="15" name="object 15"/>
          <p:cNvSpPr txBox="1"/>
          <p:nvPr/>
        </p:nvSpPr>
        <p:spPr>
          <a:xfrm>
            <a:off x="4604681" y="2976540"/>
            <a:ext cx="1465580" cy="755762"/>
          </a:xfrm>
          <a:prstGeom prst="rect">
            <a:avLst/>
          </a:prstGeom>
        </p:spPr>
        <p:txBody>
          <a:bodyPr vert="horz" wrap="square" lIns="0" tIns="16933" rIns="0" bIns="0" rtlCol="0">
            <a:spAutoFit/>
          </a:bodyPr>
          <a:lstStyle/>
          <a:p>
            <a:pPr marL="156629" marR="6773" indent="-140543">
              <a:spcBef>
                <a:spcPts val="133"/>
              </a:spcBef>
            </a:pPr>
            <a:r>
              <a:rPr sz="2400" spc="107" dirty="0">
                <a:latin typeface="Calibri"/>
                <a:cs typeface="Calibri"/>
              </a:rPr>
              <a:t>TRISO</a:t>
            </a:r>
            <a:r>
              <a:rPr sz="2400" spc="-80" dirty="0">
                <a:latin typeface="Calibri"/>
                <a:cs typeface="Calibri"/>
              </a:rPr>
              <a:t> </a:t>
            </a:r>
            <a:r>
              <a:rPr sz="2400" spc="53" dirty="0">
                <a:latin typeface="Calibri"/>
                <a:cs typeface="Calibri"/>
              </a:rPr>
              <a:t>Fuel </a:t>
            </a:r>
            <a:r>
              <a:rPr sz="2400" spc="67" dirty="0">
                <a:latin typeface="Calibri"/>
                <a:cs typeface="Calibri"/>
              </a:rPr>
              <a:t>Particles</a:t>
            </a:r>
            <a:endParaRPr sz="2400">
              <a:latin typeface="Calibri"/>
              <a:cs typeface="Calibri"/>
            </a:endParaRPr>
          </a:p>
        </p:txBody>
      </p:sp>
      <p:sp>
        <p:nvSpPr>
          <p:cNvPr id="16" name="object 16"/>
          <p:cNvSpPr txBox="1"/>
          <p:nvPr/>
        </p:nvSpPr>
        <p:spPr>
          <a:xfrm>
            <a:off x="1190073" y="4348243"/>
            <a:ext cx="1466427" cy="755762"/>
          </a:xfrm>
          <a:prstGeom prst="rect">
            <a:avLst/>
          </a:prstGeom>
        </p:spPr>
        <p:txBody>
          <a:bodyPr vert="horz" wrap="square" lIns="0" tIns="16933" rIns="0" bIns="0" rtlCol="0">
            <a:spAutoFit/>
          </a:bodyPr>
          <a:lstStyle/>
          <a:p>
            <a:pPr marL="16933">
              <a:spcBef>
                <a:spcPts val="133"/>
              </a:spcBef>
            </a:pPr>
            <a:r>
              <a:rPr sz="2400" spc="107" dirty="0">
                <a:latin typeface="Calibri"/>
                <a:cs typeface="Calibri"/>
              </a:rPr>
              <a:t>TRISO</a:t>
            </a:r>
            <a:r>
              <a:rPr sz="2400" spc="-87" dirty="0">
                <a:latin typeface="Calibri"/>
                <a:cs typeface="Calibri"/>
              </a:rPr>
              <a:t> </a:t>
            </a:r>
            <a:r>
              <a:rPr sz="2400" spc="53" dirty="0">
                <a:latin typeface="Calibri"/>
                <a:cs typeface="Calibri"/>
              </a:rPr>
              <a:t>Fuel</a:t>
            </a:r>
            <a:endParaRPr sz="2400">
              <a:latin typeface="Calibri"/>
              <a:cs typeface="Calibri"/>
            </a:endParaRPr>
          </a:p>
          <a:p>
            <a:pPr marL="115990">
              <a:spcBef>
                <a:spcPts val="7"/>
              </a:spcBef>
            </a:pPr>
            <a:r>
              <a:rPr sz="2400" spc="120" dirty="0">
                <a:latin typeface="Calibri"/>
                <a:cs typeface="Calibri"/>
              </a:rPr>
              <a:t>Compact</a:t>
            </a:r>
            <a:endParaRPr sz="2400">
              <a:latin typeface="Calibri"/>
              <a:cs typeface="Calibri"/>
            </a:endParaRPr>
          </a:p>
        </p:txBody>
      </p:sp>
      <p:sp>
        <p:nvSpPr>
          <p:cNvPr id="17" name="object 17"/>
          <p:cNvSpPr txBox="1"/>
          <p:nvPr/>
        </p:nvSpPr>
        <p:spPr>
          <a:xfrm>
            <a:off x="7647431" y="663719"/>
            <a:ext cx="1982893" cy="1125094"/>
          </a:xfrm>
          <a:prstGeom prst="rect">
            <a:avLst/>
          </a:prstGeom>
        </p:spPr>
        <p:txBody>
          <a:bodyPr vert="horz" wrap="square" lIns="0" tIns="16933" rIns="0" bIns="0" rtlCol="0">
            <a:spAutoFit/>
          </a:bodyPr>
          <a:lstStyle/>
          <a:p>
            <a:pPr marL="16933" marR="6773" indent="849185" algn="just">
              <a:spcBef>
                <a:spcPts val="133"/>
              </a:spcBef>
            </a:pPr>
            <a:r>
              <a:rPr sz="2400" spc="-13" dirty="0">
                <a:latin typeface="Calibri"/>
                <a:cs typeface="Calibri"/>
              </a:rPr>
              <a:t>Modular </a:t>
            </a:r>
            <a:r>
              <a:rPr sz="2400" dirty="0">
                <a:latin typeface="Calibri"/>
                <a:cs typeface="Calibri"/>
              </a:rPr>
              <a:t>Graphite</a:t>
            </a:r>
            <a:r>
              <a:rPr sz="2400" spc="260" dirty="0">
                <a:latin typeface="Calibri"/>
                <a:cs typeface="Calibri"/>
              </a:rPr>
              <a:t> </a:t>
            </a:r>
            <a:r>
              <a:rPr sz="2400" spc="107" dirty="0">
                <a:latin typeface="Calibri"/>
                <a:cs typeface="Calibri"/>
              </a:rPr>
              <a:t>Block Core</a:t>
            </a:r>
            <a:r>
              <a:rPr sz="2400" spc="-53" dirty="0">
                <a:latin typeface="Calibri"/>
                <a:cs typeface="Calibri"/>
              </a:rPr>
              <a:t> </a:t>
            </a:r>
            <a:r>
              <a:rPr sz="2400" spc="-13" dirty="0">
                <a:latin typeface="Calibri"/>
                <a:cs typeface="Calibri"/>
              </a:rPr>
              <a:t>Structure</a:t>
            </a:r>
            <a:endParaRPr sz="2400">
              <a:latin typeface="Calibri"/>
              <a:cs typeface="Calibri"/>
            </a:endParaRPr>
          </a:p>
        </p:txBody>
      </p:sp>
      <p:grpSp>
        <p:nvGrpSpPr>
          <p:cNvPr id="18" name="object 18"/>
          <p:cNvGrpSpPr/>
          <p:nvPr/>
        </p:nvGrpSpPr>
        <p:grpSpPr>
          <a:xfrm>
            <a:off x="6558620" y="2300731"/>
            <a:ext cx="1960033" cy="2191173"/>
            <a:chOff x="4918964" y="1725548"/>
            <a:chExt cx="1470025" cy="1643380"/>
          </a:xfrm>
        </p:grpSpPr>
        <p:pic>
          <p:nvPicPr>
            <p:cNvPr id="19" name="object 19"/>
            <p:cNvPicPr/>
            <p:nvPr/>
          </p:nvPicPr>
          <p:blipFill>
            <a:blip r:embed="rId8" cstate="print"/>
            <a:stretch>
              <a:fillRect/>
            </a:stretch>
          </p:blipFill>
          <p:spPr>
            <a:xfrm>
              <a:off x="4918964" y="1725548"/>
              <a:ext cx="1470025" cy="1320164"/>
            </a:xfrm>
            <a:prstGeom prst="rect">
              <a:avLst/>
            </a:prstGeom>
          </p:spPr>
        </p:pic>
        <p:sp>
          <p:nvSpPr>
            <p:cNvPr id="20" name="object 20"/>
            <p:cNvSpPr/>
            <p:nvPr/>
          </p:nvSpPr>
          <p:spPr>
            <a:xfrm>
              <a:off x="5404358" y="2383154"/>
              <a:ext cx="575945" cy="982344"/>
            </a:xfrm>
            <a:custGeom>
              <a:avLst/>
              <a:gdLst/>
              <a:ahLst/>
              <a:cxnLst/>
              <a:rect l="l" t="t" r="r" b="b"/>
              <a:pathLst>
                <a:path w="575945" h="982345">
                  <a:moveTo>
                    <a:pt x="575563" y="0"/>
                  </a:moveTo>
                  <a:lnTo>
                    <a:pt x="575563" y="925957"/>
                  </a:lnTo>
                </a:path>
                <a:path w="575945" h="982345">
                  <a:moveTo>
                    <a:pt x="0" y="56133"/>
                  </a:moveTo>
                  <a:lnTo>
                    <a:pt x="0" y="982218"/>
                  </a:lnTo>
                </a:path>
              </a:pathLst>
            </a:custGeom>
            <a:ln w="6350">
              <a:solidFill>
                <a:srgbClr val="000000"/>
              </a:solidFill>
            </a:ln>
          </p:spPr>
          <p:txBody>
            <a:bodyPr wrap="square" lIns="0" tIns="0" rIns="0" bIns="0" rtlCol="0"/>
            <a:lstStyle/>
            <a:p>
              <a:endParaRPr sz="2400"/>
            </a:p>
          </p:txBody>
        </p:sp>
      </p:grpSp>
      <p:sp>
        <p:nvSpPr>
          <p:cNvPr id="21" name="object 21"/>
          <p:cNvSpPr txBox="1"/>
          <p:nvPr/>
        </p:nvSpPr>
        <p:spPr>
          <a:xfrm>
            <a:off x="7338568" y="4193370"/>
            <a:ext cx="470747" cy="181310"/>
          </a:xfrm>
          <a:prstGeom prst="rect">
            <a:avLst/>
          </a:prstGeom>
        </p:spPr>
        <p:txBody>
          <a:bodyPr vert="horz" wrap="square" lIns="0" tIns="16933" rIns="0" bIns="0" rtlCol="0">
            <a:spAutoFit/>
          </a:bodyPr>
          <a:lstStyle/>
          <a:p>
            <a:pPr marL="16933">
              <a:spcBef>
                <a:spcPts val="133"/>
              </a:spcBef>
            </a:pPr>
            <a:r>
              <a:rPr sz="1067" dirty="0">
                <a:latin typeface="Calibri"/>
                <a:cs typeface="Calibri"/>
              </a:rPr>
              <a:t>425</a:t>
            </a:r>
            <a:r>
              <a:rPr sz="1067" spc="53" dirty="0">
                <a:latin typeface="Calibri"/>
                <a:cs typeface="Calibri"/>
              </a:rPr>
              <a:t> </a:t>
            </a:r>
            <a:r>
              <a:rPr sz="1067" spc="-33" dirty="0">
                <a:latin typeface="Calibri"/>
                <a:cs typeface="Calibri"/>
              </a:rPr>
              <a:t>µm</a:t>
            </a:r>
            <a:endParaRPr sz="1067">
              <a:latin typeface="Calibri"/>
              <a:cs typeface="Calibri"/>
            </a:endParaRPr>
          </a:p>
        </p:txBody>
      </p:sp>
      <p:sp>
        <p:nvSpPr>
          <p:cNvPr id="22" name="object 22"/>
          <p:cNvSpPr/>
          <p:nvPr/>
        </p:nvSpPr>
        <p:spPr>
          <a:xfrm>
            <a:off x="7205811" y="4105147"/>
            <a:ext cx="767927" cy="104140"/>
          </a:xfrm>
          <a:custGeom>
            <a:avLst/>
            <a:gdLst/>
            <a:ahLst/>
            <a:cxnLst/>
            <a:rect l="l" t="t" r="r" b="b"/>
            <a:pathLst>
              <a:path w="575945" h="78105">
                <a:moveTo>
                  <a:pt x="499490" y="1524"/>
                </a:moveTo>
                <a:lnTo>
                  <a:pt x="499379" y="34971"/>
                </a:lnTo>
                <a:lnTo>
                  <a:pt x="499363" y="39877"/>
                </a:lnTo>
                <a:lnTo>
                  <a:pt x="499237" y="77724"/>
                </a:lnTo>
                <a:lnTo>
                  <a:pt x="569416" y="42925"/>
                </a:lnTo>
                <a:lnTo>
                  <a:pt x="512063" y="42925"/>
                </a:lnTo>
                <a:lnTo>
                  <a:pt x="512063" y="36575"/>
                </a:lnTo>
                <a:lnTo>
                  <a:pt x="569014" y="36575"/>
                </a:lnTo>
                <a:lnTo>
                  <a:pt x="499490" y="1524"/>
                </a:lnTo>
                <a:close/>
              </a:path>
              <a:path w="575945" h="78105">
                <a:moveTo>
                  <a:pt x="76326" y="0"/>
                </a:moveTo>
                <a:lnTo>
                  <a:pt x="0" y="37845"/>
                </a:lnTo>
                <a:lnTo>
                  <a:pt x="76072" y="76200"/>
                </a:lnTo>
                <a:lnTo>
                  <a:pt x="76189" y="41321"/>
                </a:lnTo>
                <a:lnTo>
                  <a:pt x="63500" y="41321"/>
                </a:lnTo>
                <a:lnTo>
                  <a:pt x="63500" y="34971"/>
                </a:lnTo>
                <a:lnTo>
                  <a:pt x="76210" y="34971"/>
                </a:lnTo>
                <a:lnTo>
                  <a:pt x="76326" y="0"/>
                </a:lnTo>
                <a:close/>
              </a:path>
              <a:path w="575945" h="78105">
                <a:moveTo>
                  <a:pt x="76210" y="34971"/>
                </a:moveTo>
                <a:lnTo>
                  <a:pt x="76189" y="41321"/>
                </a:lnTo>
                <a:lnTo>
                  <a:pt x="512064" y="42925"/>
                </a:lnTo>
                <a:lnTo>
                  <a:pt x="499352" y="42925"/>
                </a:lnTo>
                <a:lnTo>
                  <a:pt x="499374" y="36575"/>
                </a:lnTo>
                <a:lnTo>
                  <a:pt x="512063" y="36575"/>
                </a:lnTo>
                <a:lnTo>
                  <a:pt x="76210" y="34971"/>
                </a:lnTo>
                <a:close/>
              </a:path>
              <a:path w="575945" h="78105">
                <a:moveTo>
                  <a:pt x="569014" y="36575"/>
                </a:moveTo>
                <a:lnTo>
                  <a:pt x="512063" y="36575"/>
                </a:lnTo>
                <a:lnTo>
                  <a:pt x="512063" y="42925"/>
                </a:lnTo>
                <a:lnTo>
                  <a:pt x="569416" y="42925"/>
                </a:lnTo>
                <a:lnTo>
                  <a:pt x="575563" y="39877"/>
                </a:lnTo>
                <a:lnTo>
                  <a:pt x="569014" y="36575"/>
                </a:lnTo>
                <a:close/>
              </a:path>
              <a:path w="575945" h="78105">
                <a:moveTo>
                  <a:pt x="76210" y="34971"/>
                </a:moveTo>
                <a:lnTo>
                  <a:pt x="63500" y="34971"/>
                </a:lnTo>
                <a:lnTo>
                  <a:pt x="63500" y="41321"/>
                </a:lnTo>
                <a:lnTo>
                  <a:pt x="76189" y="41321"/>
                </a:lnTo>
                <a:lnTo>
                  <a:pt x="76210" y="34971"/>
                </a:lnTo>
                <a:close/>
              </a:path>
            </a:pathLst>
          </a:custGeom>
          <a:solidFill>
            <a:srgbClr val="000000"/>
          </a:solidFill>
        </p:spPr>
        <p:txBody>
          <a:bodyPr wrap="square" lIns="0" tIns="0" rIns="0" bIns="0" rtlCol="0"/>
          <a:lstStyle/>
          <a:p>
            <a:endParaRPr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2235" y="320040"/>
            <a:ext cx="900007" cy="140209"/>
          </a:xfrm>
          <a:prstGeom prst="rect">
            <a:avLst/>
          </a:prstGeom>
        </p:spPr>
        <p:txBody>
          <a:bodyPr vert="horz" wrap="square" lIns="0" tIns="16933" rIns="0" bIns="0" rtlCol="0">
            <a:spAutoFit/>
          </a:bodyPr>
          <a:lstStyle/>
          <a:p>
            <a:pPr marL="16933">
              <a:spcBef>
                <a:spcPts val="133"/>
              </a:spcBef>
            </a:pPr>
            <a:r>
              <a:rPr sz="800" b="1" dirty="0">
                <a:solidFill>
                  <a:srgbClr val="707079"/>
                </a:solidFill>
                <a:latin typeface="Calibri"/>
                <a:cs typeface="Calibri"/>
              </a:rPr>
              <a:t>O</a:t>
            </a:r>
            <a:r>
              <a:rPr sz="800" b="1" spc="-53" dirty="0">
                <a:solidFill>
                  <a:srgbClr val="707079"/>
                </a:solidFill>
                <a:latin typeface="Calibri"/>
                <a:cs typeface="Calibri"/>
              </a:rPr>
              <a:t> </a:t>
            </a:r>
            <a:r>
              <a:rPr sz="800" b="1" dirty="0">
                <a:solidFill>
                  <a:srgbClr val="707079"/>
                </a:solidFill>
                <a:latin typeface="Calibri"/>
                <a:cs typeface="Calibri"/>
              </a:rPr>
              <a:t>U</a:t>
            </a:r>
            <a:r>
              <a:rPr sz="800" b="1" spc="-53" dirty="0">
                <a:solidFill>
                  <a:srgbClr val="707079"/>
                </a:solidFill>
                <a:latin typeface="Calibri"/>
                <a:cs typeface="Calibri"/>
              </a:rPr>
              <a:t> </a:t>
            </a:r>
            <a:r>
              <a:rPr sz="800" b="1" dirty="0">
                <a:solidFill>
                  <a:srgbClr val="707079"/>
                </a:solidFill>
                <a:latin typeface="Calibri"/>
                <a:cs typeface="Calibri"/>
              </a:rPr>
              <a:t>R</a:t>
            </a:r>
            <a:r>
              <a:rPr sz="800" b="1" spc="233" dirty="0">
                <a:solidFill>
                  <a:srgbClr val="707079"/>
                </a:solidFill>
                <a:latin typeface="Calibri"/>
                <a:cs typeface="Calibri"/>
              </a:rPr>
              <a:t> </a:t>
            </a:r>
            <a:r>
              <a:rPr sz="800" b="1" dirty="0">
                <a:solidFill>
                  <a:srgbClr val="707079"/>
                </a:solidFill>
                <a:latin typeface="Calibri"/>
                <a:cs typeface="Calibri"/>
              </a:rPr>
              <a:t>A</a:t>
            </a:r>
            <a:r>
              <a:rPr sz="800" b="1" spc="-53" dirty="0">
                <a:solidFill>
                  <a:srgbClr val="707079"/>
                </a:solidFill>
                <a:latin typeface="Calibri"/>
                <a:cs typeface="Calibri"/>
              </a:rPr>
              <a:t> </a:t>
            </a:r>
            <a:r>
              <a:rPr sz="800" b="1" spc="-13" dirty="0">
                <a:solidFill>
                  <a:srgbClr val="707079"/>
                </a:solidFill>
                <a:latin typeface="Calibri"/>
                <a:cs typeface="Calibri"/>
              </a:rPr>
              <a:t>P</a:t>
            </a:r>
            <a:r>
              <a:rPr sz="800" b="1" spc="-53" dirty="0">
                <a:solidFill>
                  <a:srgbClr val="707079"/>
                </a:solidFill>
                <a:latin typeface="Calibri"/>
                <a:cs typeface="Calibri"/>
              </a:rPr>
              <a:t> </a:t>
            </a:r>
            <a:r>
              <a:rPr sz="800" b="1" spc="-13" dirty="0">
                <a:solidFill>
                  <a:srgbClr val="707079"/>
                </a:solidFill>
                <a:latin typeface="Calibri"/>
                <a:cs typeface="Calibri"/>
              </a:rPr>
              <a:t>P</a:t>
            </a:r>
            <a:r>
              <a:rPr sz="800" b="1" spc="-47" dirty="0">
                <a:solidFill>
                  <a:srgbClr val="707079"/>
                </a:solidFill>
                <a:latin typeface="Calibri"/>
                <a:cs typeface="Calibri"/>
              </a:rPr>
              <a:t> </a:t>
            </a:r>
            <a:r>
              <a:rPr sz="800" b="1" dirty="0">
                <a:solidFill>
                  <a:srgbClr val="707079"/>
                </a:solidFill>
                <a:latin typeface="Calibri"/>
                <a:cs typeface="Calibri"/>
              </a:rPr>
              <a:t>R</a:t>
            </a:r>
            <a:r>
              <a:rPr sz="800" b="1" spc="-60" dirty="0">
                <a:solidFill>
                  <a:srgbClr val="707079"/>
                </a:solidFill>
                <a:latin typeface="Calibri"/>
                <a:cs typeface="Calibri"/>
              </a:rPr>
              <a:t> </a:t>
            </a:r>
            <a:r>
              <a:rPr sz="800" b="1" dirty="0">
                <a:solidFill>
                  <a:srgbClr val="707079"/>
                </a:solidFill>
                <a:latin typeface="Calibri"/>
                <a:cs typeface="Calibri"/>
              </a:rPr>
              <a:t>O</a:t>
            </a:r>
            <a:r>
              <a:rPr sz="800" b="1" spc="-53" dirty="0">
                <a:solidFill>
                  <a:srgbClr val="707079"/>
                </a:solidFill>
                <a:latin typeface="Calibri"/>
                <a:cs typeface="Calibri"/>
              </a:rPr>
              <a:t> </a:t>
            </a:r>
            <a:r>
              <a:rPr sz="800" b="1" dirty="0">
                <a:solidFill>
                  <a:srgbClr val="707079"/>
                </a:solidFill>
                <a:latin typeface="Calibri"/>
                <a:cs typeface="Calibri"/>
              </a:rPr>
              <a:t>A</a:t>
            </a:r>
            <a:r>
              <a:rPr sz="800" b="1" spc="-53" dirty="0">
                <a:solidFill>
                  <a:srgbClr val="707079"/>
                </a:solidFill>
                <a:latin typeface="Calibri"/>
                <a:cs typeface="Calibri"/>
              </a:rPr>
              <a:t> </a:t>
            </a:r>
            <a:r>
              <a:rPr sz="800" b="1" dirty="0">
                <a:solidFill>
                  <a:srgbClr val="707079"/>
                </a:solidFill>
                <a:latin typeface="Calibri"/>
                <a:cs typeface="Calibri"/>
              </a:rPr>
              <a:t>C</a:t>
            </a:r>
            <a:r>
              <a:rPr sz="800" b="1" spc="-67" dirty="0">
                <a:solidFill>
                  <a:srgbClr val="707079"/>
                </a:solidFill>
                <a:latin typeface="Calibri"/>
                <a:cs typeface="Calibri"/>
              </a:rPr>
              <a:t> H</a:t>
            </a:r>
            <a:endParaRPr sz="800">
              <a:latin typeface="Calibri"/>
              <a:cs typeface="Calibri"/>
            </a:endParaRPr>
          </a:p>
        </p:txBody>
      </p:sp>
      <p:sp>
        <p:nvSpPr>
          <p:cNvPr id="3" name="object 3"/>
          <p:cNvSpPr/>
          <p:nvPr/>
        </p:nvSpPr>
        <p:spPr>
          <a:xfrm>
            <a:off x="-263" y="4975352"/>
            <a:ext cx="430953" cy="0"/>
          </a:xfrm>
          <a:custGeom>
            <a:avLst/>
            <a:gdLst/>
            <a:ahLst/>
            <a:cxnLst/>
            <a:rect l="l" t="t" r="r" b="b"/>
            <a:pathLst>
              <a:path w="323215">
                <a:moveTo>
                  <a:pt x="0" y="0"/>
                </a:moveTo>
                <a:lnTo>
                  <a:pt x="322867" y="0"/>
                </a:lnTo>
              </a:path>
            </a:pathLst>
          </a:custGeom>
          <a:ln w="5291">
            <a:solidFill>
              <a:srgbClr val="D2D2D2"/>
            </a:solidFill>
          </a:ln>
        </p:spPr>
        <p:txBody>
          <a:bodyPr wrap="square" lIns="0" tIns="0" rIns="0" bIns="0" rtlCol="0"/>
          <a:lstStyle/>
          <a:p>
            <a:endParaRPr sz="2400"/>
          </a:p>
        </p:txBody>
      </p:sp>
      <p:pic>
        <p:nvPicPr>
          <p:cNvPr id="4" name="object 4" descr="https://pitch-assets-ccb95893-de3f-4266-973c-20049231b248.s3.eu-west-1.amazonaws.com/1735047a-a7d4-4373-951b-623e7fa3b4c6?pitch-bytes=326502&amp;pitch-content-type=image%2Fpng"/>
          <p:cNvPicPr/>
          <p:nvPr/>
        </p:nvPicPr>
        <p:blipFill>
          <a:blip r:embed="rId2" cstate="print"/>
          <a:stretch>
            <a:fillRect/>
          </a:stretch>
        </p:blipFill>
        <p:spPr>
          <a:xfrm>
            <a:off x="538496" y="3307249"/>
            <a:ext cx="1447077" cy="3019639"/>
          </a:xfrm>
          <a:prstGeom prst="rect">
            <a:avLst/>
          </a:prstGeom>
        </p:spPr>
      </p:pic>
      <p:sp>
        <p:nvSpPr>
          <p:cNvPr id="5" name="object 5"/>
          <p:cNvSpPr/>
          <p:nvPr/>
        </p:nvSpPr>
        <p:spPr>
          <a:xfrm>
            <a:off x="6293104" y="741172"/>
            <a:ext cx="0" cy="5740400"/>
          </a:xfrm>
          <a:custGeom>
            <a:avLst/>
            <a:gdLst/>
            <a:ahLst/>
            <a:cxnLst/>
            <a:rect l="l" t="t" r="r" b="b"/>
            <a:pathLst>
              <a:path h="4305300">
                <a:moveTo>
                  <a:pt x="0" y="0"/>
                </a:moveTo>
                <a:lnTo>
                  <a:pt x="0" y="4305249"/>
                </a:lnTo>
              </a:path>
            </a:pathLst>
          </a:custGeom>
          <a:ln w="5291">
            <a:solidFill>
              <a:srgbClr val="D2D2D2"/>
            </a:solidFill>
          </a:ln>
        </p:spPr>
        <p:txBody>
          <a:bodyPr wrap="square" lIns="0" tIns="0" rIns="0" bIns="0" rtlCol="0"/>
          <a:lstStyle/>
          <a:p>
            <a:endParaRPr sz="2400"/>
          </a:p>
        </p:txBody>
      </p:sp>
      <p:sp>
        <p:nvSpPr>
          <p:cNvPr id="6" name="object 6" descr="$PPTXTitle"/>
          <p:cNvSpPr txBox="1">
            <a:spLocks noGrp="1"/>
          </p:cNvSpPr>
          <p:nvPr>
            <p:ph type="title"/>
          </p:nvPr>
        </p:nvSpPr>
        <p:spPr>
          <a:xfrm>
            <a:off x="406400" y="517474"/>
            <a:ext cx="7315200" cy="469296"/>
          </a:xfrm>
          <a:prstGeom prst="rect">
            <a:avLst/>
          </a:prstGeom>
        </p:spPr>
        <p:txBody>
          <a:bodyPr vert="horz" wrap="square" lIns="0" tIns="17780" rIns="0" bIns="0" rtlCol="0" anchor="ctr">
            <a:spAutoFit/>
          </a:bodyPr>
          <a:lstStyle/>
          <a:p>
            <a:pPr marL="16933">
              <a:spcBef>
                <a:spcPts val="140"/>
              </a:spcBef>
            </a:pPr>
            <a:r>
              <a:rPr dirty="0"/>
              <a:t>Differentiate</a:t>
            </a:r>
            <a:r>
              <a:rPr spc="-113" dirty="0"/>
              <a:t> </a:t>
            </a:r>
            <a:r>
              <a:rPr dirty="0"/>
              <a:t>through</a:t>
            </a:r>
            <a:r>
              <a:rPr spc="-133" dirty="0"/>
              <a:t> </a:t>
            </a:r>
            <a:r>
              <a:rPr spc="-13" dirty="0"/>
              <a:t>demonstration</a:t>
            </a:r>
          </a:p>
        </p:txBody>
      </p:sp>
      <p:sp>
        <p:nvSpPr>
          <p:cNvPr id="7" name="object 7"/>
          <p:cNvSpPr txBox="1"/>
          <p:nvPr/>
        </p:nvSpPr>
        <p:spPr>
          <a:xfrm>
            <a:off x="882837" y="1302680"/>
            <a:ext cx="5069839" cy="1099810"/>
          </a:xfrm>
          <a:prstGeom prst="rect">
            <a:avLst/>
          </a:prstGeom>
        </p:spPr>
        <p:txBody>
          <a:bodyPr vert="horz" wrap="square" lIns="0" tIns="13547" rIns="0" bIns="0" rtlCol="0">
            <a:spAutoFit/>
          </a:bodyPr>
          <a:lstStyle/>
          <a:p>
            <a:pPr marL="16933" marR="382684">
              <a:lnSpc>
                <a:spcPct val="101800"/>
              </a:lnSpc>
              <a:spcBef>
                <a:spcPts val="107"/>
              </a:spcBef>
            </a:pPr>
            <a:r>
              <a:rPr sz="1200" dirty="0">
                <a:solidFill>
                  <a:srgbClr val="525253"/>
                </a:solidFill>
                <a:latin typeface="Calibri"/>
                <a:cs typeface="Calibri"/>
              </a:rPr>
              <a:t>Between</a:t>
            </a:r>
            <a:r>
              <a:rPr sz="1200" spc="-47" dirty="0">
                <a:solidFill>
                  <a:srgbClr val="525253"/>
                </a:solidFill>
                <a:latin typeface="Calibri"/>
                <a:cs typeface="Calibri"/>
              </a:rPr>
              <a:t> </a:t>
            </a:r>
            <a:r>
              <a:rPr sz="1200" b="1" dirty="0">
                <a:solidFill>
                  <a:srgbClr val="525253"/>
                </a:solidFill>
                <a:latin typeface="Calibri"/>
                <a:cs typeface="Calibri"/>
              </a:rPr>
              <a:t>electrically</a:t>
            </a:r>
            <a:r>
              <a:rPr sz="1200" b="1" spc="13" dirty="0">
                <a:solidFill>
                  <a:srgbClr val="525253"/>
                </a:solidFill>
                <a:latin typeface="Calibri"/>
                <a:cs typeface="Calibri"/>
              </a:rPr>
              <a:t> </a:t>
            </a:r>
            <a:r>
              <a:rPr sz="1200" b="1" dirty="0">
                <a:solidFill>
                  <a:srgbClr val="525253"/>
                </a:solidFill>
                <a:latin typeface="Calibri"/>
                <a:cs typeface="Calibri"/>
              </a:rPr>
              <a:t>heated</a:t>
            </a:r>
            <a:r>
              <a:rPr sz="1200" b="1" spc="-33" dirty="0">
                <a:solidFill>
                  <a:srgbClr val="525253"/>
                </a:solidFill>
                <a:latin typeface="Calibri"/>
                <a:cs typeface="Calibri"/>
              </a:rPr>
              <a:t> </a:t>
            </a:r>
            <a:r>
              <a:rPr sz="1200" dirty="0">
                <a:solidFill>
                  <a:srgbClr val="525253"/>
                </a:solidFill>
                <a:latin typeface="Calibri"/>
                <a:cs typeface="Calibri"/>
              </a:rPr>
              <a:t>systems</a:t>
            </a:r>
            <a:r>
              <a:rPr sz="1200" spc="-20" dirty="0">
                <a:solidFill>
                  <a:srgbClr val="525253"/>
                </a:solidFill>
                <a:latin typeface="Calibri"/>
                <a:cs typeface="Calibri"/>
              </a:rPr>
              <a:t> </a:t>
            </a:r>
            <a:r>
              <a:rPr sz="1200" dirty="0">
                <a:solidFill>
                  <a:srgbClr val="525253"/>
                </a:solidFill>
                <a:latin typeface="Calibri"/>
                <a:cs typeface="Calibri"/>
              </a:rPr>
              <a:t>and</a:t>
            </a:r>
            <a:r>
              <a:rPr sz="1200" spc="-40" dirty="0">
                <a:solidFill>
                  <a:srgbClr val="525253"/>
                </a:solidFill>
                <a:latin typeface="Calibri"/>
                <a:cs typeface="Calibri"/>
              </a:rPr>
              <a:t> </a:t>
            </a:r>
            <a:r>
              <a:rPr sz="1200" b="1" dirty="0">
                <a:solidFill>
                  <a:srgbClr val="525253"/>
                </a:solidFill>
                <a:latin typeface="Calibri"/>
                <a:cs typeface="Calibri"/>
              </a:rPr>
              <a:t>full</a:t>
            </a:r>
            <a:r>
              <a:rPr sz="1200" b="1" spc="-20" dirty="0">
                <a:solidFill>
                  <a:srgbClr val="525253"/>
                </a:solidFill>
                <a:latin typeface="Calibri"/>
                <a:cs typeface="Calibri"/>
              </a:rPr>
              <a:t> </a:t>
            </a:r>
            <a:r>
              <a:rPr sz="1200" b="1" dirty="0">
                <a:solidFill>
                  <a:srgbClr val="525253"/>
                </a:solidFill>
                <a:latin typeface="Calibri"/>
                <a:cs typeface="Calibri"/>
              </a:rPr>
              <a:t>nuclear</a:t>
            </a:r>
            <a:r>
              <a:rPr sz="1200" b="1" spc="-7" dirty="0">
                <a:solidFill>
                  <a:srgbClr val="525253"/>
                </a:solidFill>
                <a:latin typeface="Calibri"/>
                <a:cs typeface="Calibri"/>
              </a:rPr>
              <a:t> </a:t>
            </a:r>
            <a:r>
              <a:rPr sz="1200" b="1" spc="-13" dirty="0">
                <a:solidFill>
                  <a:srgbClr val="525253"/>
                </a:solidFill>
                <a:latin typeface="Calibri"/>
                <a:cs typeface="Calibri"/>
              </a:rPr>
              <a:t>demonstration</a:t>
            </a:r>
            <a:r>
              <a:rPr sz="1200" b="1" spc="20" dirty="0">
                <a:solidFill>
                  <a:srgbClr val="525253"/>
                </a:solidFill>
                <a:latin typeface="Calibri"/>
                <a:cs typeface="Calibri"/>
              </a:rPr>
              <a:t> </a:t>
            </a:r>
            <a:r>
              <a:rPr sz="1200" spc="-13" dirty="0">
                <a:solidFill>
                  <a:srgbClr val="525253"/>
                </a:solidFill>
                <a:latin typeface="Calibri"/>
                <a:cs typeface="Calibri"/>
              </a:rPr>
              <a:t>units,</a:t>
            </a:r>
            <a:r>
              <a:rPr sz="1200" spc="667" dirty="0">
                <a:solidFill>
                  <a:srgbClr val="525253"/>
                </a:solidFill>
                <a:latin typeface="Calibri"/>
                <a:cs typeface="Calibri"/>
              </a:rPr>
              <a:t> </a:t>
            </a:r>
            <a:r>
              <a:rPr sz="1200" dirty="0">
                <a:solidFill>
                  <a:srgbClr val="525253"/>
                </a:solidFill>
                <a:latin typeface="Calibri"/>
                <a:cs typeface="Calibri"/>
              </a:rPr>
              <a:t>Antares</a:t>
            </a:r>
            <a:r>
              <a:rPr sz="1200" spc="-33" dirty="0">
                <a:solidFill>
                  <a:srgbClr val="525253"/>
                </a:solidFill>
                <a:latin typeface="Calibri"/>
                <a:cs typeface="Calibri"/>
              </a:rPr>
              <a:t> </a:t>
            </a:r>
            <a:r>
              <a:rPr sz="1200" dirty="0">
                <a:solidFill>
                  <a:srgbClr val="525253"/>
                </a:solidFill>
                <a:latin typeface="Calibri"/>
                <a:cs typeface="Calibri"/>
              </a:rPr>
              <a:t>intends</a:t>
            </a:r>
            <a:r>
              <a:rPr sz="1200" spc="-7" dirty="0">
                <a:solidFill>
                  <a:srgbClr val="525253"/>
                </a:solidFill>
                <a:latin typeface="Calibri"/>
                <a:cs typeface="Calibri"/>
              </a:rPr>
              <a:t> </a:t>
            </a:r>
            <a:r>
              <a:rPr sz="1200" dirty="0">
                <a:solidFill>
                  <a:srgbClr val="525253"/>
                </a:solidFill>
                <a:latin typeface="Calibri"/>
                <a:cs typeface="Calibri"/>
              </a:rPr>
              <a:t>on</a:t>
            </a:r>
            <a:r>
              <a:rPr sz="1200" spc="-47" dirty="0">
                <a:solidFill>
                  <a:srgbClr val="525253"/>
                </a:solidFill>
                <a:latin typeface="Calibri"/>
                <a:cs typeface="Calibri"/>
              </a:rPr>
              <a:t> </a:t>
            </a:r>
            <a:r>
              <a:rPr sz="1200" spc="-13" dirty="0">
                <a:solidFill>
                  <a:srgbClr val="525253"/>
                </a:solidFill>
                <a:latin typeface="Calibri"/>
                <a:cs typeface="Calibri"/>
              </a:rPr>
              <a:t>building</a:t>
            </a:r>
            <a:r>
              <a:rPr sz="1200" spc="7" dirty="0">
                <a:solidFill>
                  <a:srgbClr val="525253"/>
                </a:solidFill>
                <a:latin typeface="Calibri"/>
                <a:cs typeface="Calibri"/>
              </a:rPr>
              <a:t> </a:t>
            </a:r>
            <a:r>
              <a:rPr sz="1200" dirty="0">
                <a:solidFill>
                  <a:srgbClr val="525253"/>
                </a:solidFill>
                <a:latin typeface="Calibri"/>
                <a:cs typeface="Calibri"/>
              </a:rPr>
              <a:t>multiple</a:t>
            </a:r>
            <a:r>
              <a:rPr sz="1200" spc="13" dirty="0">
                <a:solidFill>
                  <a:srgbClr val="525253"/>
                </a:solidFill>
                <a:latin typeface="Calibri"/>
                <a:cs typeface="Calibri"/>
              </a:rPr>
              <a:t> </a:t>
            </a:r>
            <a:r>
              <a:rPr sz="1200" spc="-13" dirty="0">
                <a:solidFill>
                  <a:srgbClr val="525253"/>
                </a:solidFill>
                <a:latin typeface="Calibri"/>
                <a:cs typeface="Calibri"/>
              </a:rPr>
              <a:t>prototypes</a:t>
            </a:r>
            <a:r>
              <a:rPr sz="1200" spc="-33" dirty="0">
                <a:solidFill>
                  <a:srgbClr val="525253"/>
                </a:solidFill>
                <a:latin typeface="Calibri"/>
                <a:cs typeface="Calibri"/>
              </a:rPr>
              <a:t> </a:t>
            </a:r>
            <a:r>
              <a:rPr sz="1200" dirty="0">
                <a:solidFill>
                  <a:srgbClr val="525253"/>
                </a:solidFill>
                <a:latin typeface="Calibri"/>
                <a:cs typeface="Calibri"/>
              </a:rPr>
              <a:t>prior</a:t>
            </a:r>
            <a:r>
              <a:rPr sz="1200" spc="-33" dirty="0">
                <a:solidFill>
                  <a:srgbClr val="525253"/>
                </a:solidFill>
                <a:latin typeface="Calibri"/>
                <a:cs typeface="Calibri"/>
              </a:rPr>
              <a:t> </a:t>
            </a:r>
            <a:r>
              <a:rPr sz="1200" dirty="0">
                <a:solidFill>
                  <a:srgbClr val="525253"/>
                </a:solidFill>
                <a:latin typeface="Calibri"/>
                <a:cs typeface="Calibri"/>
              </a:rPr>
              <a:t>to</a:t>
            </a:r>
            <a:r>
              <a:rPr sz="1200" spc="-47" dirty="0">
                <a:solidFill>
                  <a:srgbClr val="525253"/>
                </a:solidFill>
                <a:latin typeface="Calibri"/>
                <a:cs typeface="Calibri"/>
              </a:rPr>
              <a:t> </a:t>
            </a:r>
            <a:r>
              <a:rPr sz="1200" dirty="0">
                <a:solidFill>
                  <a:srgbClr val="525253"/>
                </a:solidFill>
                <a:latin typeface="Calibri"/>
                <a:cs typeface="Calibri"/>
              </a:rPr>
              <a:t>fielding</a:t>
            </a:r>
            <a:r>
              <a:rPr sz="1200" spc="7" dirty="0">
                <a:solidFill>
                  <a:srgbClr val="525253"/>
                </a:solidFill>
                <a:latin typeface="Calibri"/>
                <a:cs typeface="Calibri"/>
              </a:rPr>
              <a:t> </a:t>
            </a:r>
            <a:r>
              <a:rPr sz="1200" dirty="0">
                <a:solidFill>
                  <a:srgbClr val="525253"/>
                </a:solidFill>
                <a:latin typeface="Calibri"/>
                <a:cs typeface="Calibri"/>
              </a:rPr>
              <a:t>the</a:t>
            </a:r>
            <a:r>
              <a:rPr sz="1200" spc="-33" dirty="0">
                <a:solidFill>
                  <a:srgbClr val="525253"/>
                </a:solidFill>
                <a:latin typeface="Calibri"/>
                <a:cs typeface="Calibri"/>
              </a:rPr>
              <a:t> </a:t>
            </a:r>
            <a:r>
              <a:rPr sz="1200" spc="-13" dirty="0">
                <a:solidFill>
                  <a:srgbClr val="525253"/>
                </a:solidFill>
                <a:latin typeface="Calibri"/>
                <a:cs typeface="Calibri"/>
              </a:rPr>
              <a:t>first</a:t>
            </a:r>
            <a:r>
              <a:rPr sz="1200" spc="667" dirty="0">
                <a:solidFill>
                  <a:srgbClr val="525253"/>
                </a:solidFill>
                <a:latin typeface="Calibri"/>
                <a:cs typeface="Calibri"/>
              </a:rPr>
              <a:t> </a:t>
            </a:r>
            <a:r>
              <a:rPr sz="1200" dirty="0">
                <a:solidFill>
                  <a:srgbClr val="525253"/>
                </a:solidFill>
                <a:latin typeface="Calibri"/>
                <a:cs typeface="Calibri"/>
              </a:rPr>
              <a:t>production</a:t>
            </a:r>
            <a:r>
              <a:rPr sz="1200" spc="-67" dirty="0">
                <a:solidFill>
                  <a:srgbClr val="525253"/>
                </a:solidFill>
                <a:latin typeface="Calibri"/>
                <a:cs typeface="Calibri"/>
              </a:rPr>
              <a:t> </a:t>
            </a:r>
            <a:r>
              <a:rPr sz="1200" spc="-13" dirty="0">
                <a:solidFill>
                  <a:srgbClr val="525253"/>
                </a:solidFill>
                <a:latin typeface="Calibri"/>
                <a:cs typeface="Calibri"/>
              </a:rPr>
              <a:t>unit.</a:t>
            </a:r>
            <a:endParaRPr sz="1200">
              <a:latin typeface="Calibri"/>
              <a:cs typeface="Calibri"/>
            </a:endParaRPr>
          </a:p>
          <a:p>
            <a:pPr marL="16933" marR="6773">
              <a:lnSpc>
                <a:spcPct val="101099"/>
              </a:lnSpc>
              <a:spcBef>
                <a:spcPts val="1213"/>
              </a:spcBef>
            </a:pPr>
            <a:r>
              <a:rPr sz="1200" dirty="0">
                <a:solidFill>
                  <a:srgbClr val="525253"/>
                </a:solidFill>
                <a:latin typeface="Calibri"/>
                <a:cs typeface="Calibri"/>
              </a:rPr>
              <a:t>A</a:t>
            </a:r>
            <a:r>
              <a:rPr sz="1200" spc="-33" dirty="0">
                <a:solidFill>
                  <a:srgbClr val="525253"/>
                </a:solidFill>
                <a:latin typeface="Calibri"/>
                <a:cs typeface="Calibri"/>
              </a:rPr>
              <a:t> </a:t>
            </a:r>
            <a:r>
              <a:rPr sz="1200" dirty="0">
                <a:solidFill>
                  <a:srgbClr val="525253"/>
                </a:solidFill>
                <a:latin typeface="Calibri"/>
                <a:cs typeface="Calibri"/>
              </a:rPr>
              <a:t>subscale</a:t>
            </a:r>
            <a:r>
              <a:rPr sz="1200" spc="-7" dirty="0">
                <a:solidFill>
                  <a:srgbClr val="525253"/>
                </a:solidFill>
                <a:latin typeface="Calibri"/>
                <a:cs typeface="Calibri"/>
              </a:rPr>
              <a:t> </a:t>
            </a:r>
            <a:r>
              <a:rPr sz="1200" b="1" spc="-13" dirty="0">
                <a:solidFill>
                  <a:srgbClr val="525253"/>
                </a:solidFill>
                <a:latin typeface="Calibri"/>
                <a:cs typeface="Calibri"/>
              </a:rPr>
              <a:t>electrically-</a:t>
            </a:r>
            <a:r>
              <a:rPr sz="1200" b="1" dirty="0">
                <a:solidFill>
                  <a:srgbClr val="525253"/>
                </a:solidFill>
                <a:latin typeface="Calibri"/>
                <a:cs typeface="Calibri"/>
              </a:rPr>
              <a:t>heated</a:t>
            </a:r>
            <a:r>
              <a:rPr sz="1200" b="1" spc="27" dirty="0">
                <a:solidFill>
                  <a:srgbClr val="525253"/>
                </a:solidFill>
                <a:latin typeface="Calibri"/>
                <a:cs typeface="Calibri"/>
              </a:rPr>
              <a:t> </a:t>
            </a:r>
            <a:r>
              <a:rPr sz="1200" b="1" dirty="0">
                <a:solidFill>
                  <a:srgbClr val="525253"/>
                </a:solidFill>
                <a:latin typeface="Calibri"/>
                <a:cs typeface="Calibri"/>
              </a:rPr>
              <a:t>reactor</a:t>
            </a:r>
            <a:r>
              <a:rPr sz="1200" b="1" spc="-7" dirty="0">
                <a:solidFill>
                  <a:srgbClr val="525253"/>
                </a:solidFill>
                <a:latin typeface="Calibri"/>
                <a:cs typeface="Calibri"/>
              </a:rPr>
              <a:t> </a:t>
            </a:r>
            <a:r>
              <a:rPr sz="1200" b="1" dirty="0">
                <a:solidFill>
                  <a:srgbClr val="525253"/>
                </a:solidFill>
                <a:latin typeface="Calibri"/>
                <a:cs typeface="Calibri"/>
              </a:rPr>
              <a:t>core</a:t>
            </a:r>
            <a:r>
              <a:rPr sz="1200" b="1" spc="-13" dirty="0">
                <a:solidFill>
                  <a:srgbClr val="525253"/>
                </a:solidFill>
                <a:latin typeface="Calibri"/>
                <a:cs typeface="Calibri"/>
              </a:rPr>
              <a:t> </a:t>
            </a:r>
            <a:r>
              <a:rPr sz="1200" b="1" dirty="0">
                <a:solidFill>
                  <a:srgbClr val="525253"/>
                </a:solidFill>
                <a:latin typeface="Calibri"/>
                <a:cs typeface="Calibri"/>
              </a:rPr>
              <a:t>+</a:t>
            </a:r>
            <a:r>
              <a:rPr sz="1200" b="1" spc="-20" dirty="0">
                <a:solidFill>
                  <a:srgbClr val="525253"/>
                </a:solidFill>
                <a:latin typeface="Calibri"/>
                <a:cs typeface="Calibri"/>
              </a:rPr>
              <a:t> </a:t>
            </a:r>
            <a:r>
              <a:rPr sz="1200" b="1" dirty="0">
                <a:solidFill>
                  <a:srgbClr val="525253"/>
                </a:solidFill>
                <a:latin typeface="Calibri"/>
                <a:cs typeface="Calibri"/>
              </a:rPr>
              <a:t>heat</a:t>
            </a:r>
            <a:r>
              <a:rPr sz="1200" b="1" spc="-7" dirty="0">
                <a:solidFill>
                  <a:srgbClr val="525253"/>
                </a:solidFill>
                <a:latin typeface="Calibri"/>
                <a:cs typeface="Calibri"/>
              </a:rPr>
              <a:t> </a:t>
            </a:r>
            <a:r>
              <a:rPr sz="1200" b="1" dirty="0">
                <a:solidFill>
                  <a:srgbClr val="525253"/>
                </a:solidFill>
                <a:latin typeface="Calibri"/>
                <a:cs typeface="Calibri"/>
              </a:rPr>
              <a:t>exchanger</a:t>
            </a:r>
            <a:r>
              <a:rPr sz="1200" b="1" spc="7" dirty="0">
                <a:solidFill>
                  <a:srgbClr val="525253"/>
                </a:solidFill>
                <a:latin typeface="Calibri"/>
                <a:cs typeface="Calibri"/>
              </a:rPr>
              <a:t> </a:t>
            </a:r>
            <a:r>
              <a:rPr sz="1200" spc="-13" dirty="0">
                <a:solidFill>
                  <a:srgbClr val="525253"/>
                </a:solidFill>
                <a:latin typeface="Calibri"/>
                <a:cs typeface="Calibri"/>
              </a:rPr>
              <a:t>prototype </a:t>
            </a:r>
            <a:r>
              <a:rPr sz="1200" dirty="0">
                <a:solidFill>
                  <a:srgbClr val="525253"/>
                </a:solidFill>
                <a:latin typeface="Calibri"/>
                <a:cs typeface="Calibri"/>
              </a:rPr>
              <a:t>has</a:t>
            </a:r>
            <a:r>
              <a:rPr sz="1200" spc="-20" dirty="0">
                <a:solidFill>
                  <a:srgbClr val="525253"/>
                </a:solidFill>
                <a:latin typeface="Calibri"/>
                <a:cs typeface="Calibri"/>
              </a:rPr>
              <a:t> </a:t>
            </a:r>
            <a:r>
              <a:rPr sz="1200" spc="-27" dirty="0">
                <a:solidFill>
                  <a:srgbClr val="525253"/>
                </a:solidFill>
                <a:latin typeface="Calibri"/>
                <a:cs typeface="Calibri"/>
              </a:rPr>
              <a:t>been</a:t>
            </a:r>
            <a:r>
              <a:rPr sz="1200" spc="667" dirty="0">
                <a:solidFill>
                  <a:srgbClr val="525253"/>
                </a:solidFill>
                <a:latin typeface="Calibri"/>
                <a:cs typeface="Calibri"/>
              </a:rPr>
              <a:t> </a:t>
            </a:r>
            <a:r>
              <a:rPr sz="1200" dirty="0">
                <a:solidFill>
                  <a:srgbClr val="525253"/>
                </a:solidFill>
                <a:latin typeface="Calibri"/>
                <a:cs typeface="Calibri"/>
              </a:rPr>
              <a:t>demonstrated</a:t>
            </a:r>
            <a:r>
              <a:rPr sz="1200" spc="-27" dirty="0">
                <a:solidFill>
                  <a:srgbClr val="525253"/>
                </a:solidFill>
                <a:latin typeface="Calibri"/>
                <a:cs typeface="Calibri"/>
              </a:rPr>
              <a:t> </a:t>
            </a:r>
            <a:r>
              <a:rPr sz="1200" dirty="0">
                <a:solidFill>
                  <a:srgbClr val="525253"/>
                </a:solidFill>
                <a:latin typeface="Calibri"/>
                <a:cs typeface="Calibri"/>
              </a:rPr>
              <a:t>up</a:t>
            </a:r>
            <a:r>
              <a:rPr sz="1200" spc="-27" dirty="0">
                <a:solidFill>
                  <a:srgbClr val="525253"/>
                </a:solidFill>
                <a:latin typeface="Calibri"/>
                <a:cs typeface="Calibri"/>
              </a:rPr>
              <a:t> </a:t>
            </a:r>
            <a:r>
              <a:rPr sz="1200" dirty="0">
                <a:solidFill>
                  <a:srgbClr val="525253"/>
                </a:solidFill>
                <a:latin typeface="Calibri"/>
                <a:cs typeface="Calibri"/>
              </a:rPr>
              <a:t>to</a:t>
            </a:r>
            <a:r>
              <a:rPr sz="1200" spc="-53" dirty="0">
                <a:solidFill>
                  <a:srgbClr val="525253"/>
                </a:solidFill>
                <a:latin typeface="Calibri"/>
                <a:cs typeface="Calibri"/>
              </a:rPr>
              <a:t> </a:t>
            </a:r>
            <a:r>
              <a:rPr sz="1200" dirty="0">
                <a:solidFill>
                  <a:srgbClr val="525253"/>
                </a:solidFill>
                <a:latin typeface="Calibri"/>
                <a:cs typeface="Calibri"/>
              </a:rPr>
              <a:t>800</a:t>
            </a:r>
            <a:r>
              <a:rPr sz="1200" spc="-67" dirty="0">
                <a:solidFill>
                  <a:srgbClr val="525253"/>
                </a:solidFill>
                <a:latin typeface="Calibri"/>
                <a:cs typeface="Calibri"/>
              </a:rPr>
              <a:t> </a:t>
            </a:r>
            <a:r>
              <a:rPr sz="1200" dirty="0">
                <a:solidFill>
                  <a:srgbClr val="525253"/>
                </a:solidFill>
                <a:latin typeface="Calibri"/>
                <a:cs typeface="Calibri"/>
              </a:rPr>
              <a:t>°C.</a:t>
            </a:r>
            <a:r>
              <a:rPr sz="1200" spc="-53" dirty="0">
                <a:solidFill>
                  <a:srgbClr val="525253"/>
                </a:solidFill>
                <a:latin typeface="Calibri"/>
                <a:cs typeface="Calibri"/>
              </a:rPr>
              <a:t> </a:t>
            </a:r>
            <a:r>
              <a:rPr sz="1200" dirty="0">
                <a:solidFill>
                  <a:srgbClr val="525253"/>
                </a:solidFill>
                <a:latin typeface="Calibri"/>
                <a:cs typeface="Calibri"/>
              </a:rPr>
              <a:t>Additional</a:t>
            </a:r>
            <a:r>
              <a:rPr sz="1200" spc="13" dirty="0">
                <a:solidFill>
                  <a:srgbClr val="525253"/>
                </a:solidFill>
                <a:latin typeface="Calibri"/>
                <a:cs typeface="Calibri"/>
              </a:rPr>
              <a:t> </a:t>
            </a:r>
            <a:r>
              <a:rPr sz="1200" dirty="0">
                <a:solidFill>
                  <a:srgbClr val="525253"/>
                </a:solidFill>
                <a:latin typeface="Calibri"/>
                <a:cs typeface="Calibri"/>
              </a:rPr>
              <a:t>tests</a:t>
            </a:r>
            <a:r>
              <a:rPr sz="1200" spc="-47" dirty="0">
                <a:solidFill>
                  <a:srgbClr val="525253"/>
                </a:solidFill>
                <a:latin typeface="Calibri"/>
                <a:cs typeface="Calibri"/>
              </a:rPr>
              <a:t> </a:t>
            </a:r>
            <a:r>
              <a:rPr sz="1200" dirty="0">
                <a:solidFill>
                  <a:srgbClr val="525253"/>
                </a:solidFill>
                <a:latin typeface="Calibri"/>
                <a:cs typeface="Calibri"/>
              </a:rPr>
              <a:t>will</a:t>
            </a:r>
            <a:r>
              <a:rPr sz="1200" spc="-33" dirty="0">
                <a:solidFill>
                  <a:srgbClr val="525253"/>
                </a:solidFill>
                <a:latin typeface="Calibri"/>
                <a:cs typeface="Calibri"/>
              </a:rPr>
              <a:t> </a:t>
            </a:r>
            <a:r>
              <a:rPr sz="1200" dirty="0">
                <a:solidFill>
                  <a:srgbClr val="525253"/>
                </a:solidFill>
                <a:latin typeface="Calibri"/>
                <a:cs typeface="Calibri"/>
              </a:rPr>
              <a:t>continue</a:t>
            </a:r>
            <a:r>
              <a:rPr sz="1200" spc="-33" dirty="0">
                <a:solidFill>
                  <a:srgbClr val="525253"/>
                </a:solidFill>
                <a:latin typeface="Calibri"/>
                <a:cs typeface="Calibri"/>
              </a:rPr>
              <a:t> </a:t>
            </a:r>
            <a:r>
              <a:rPr sz="1200" dirty="0">
                <a:solidFill>
                  <a:srgbClr val="525253"/>
                </a:solidFill>
                <a:latin typeface="Calibri"/>
                <a:cs typeface="Calibri"/>
              </a:rPr>
              <a:t>through</a:t>
            </a:r>
            <a:r>
              <a:rPr sz="1200" spc="-20" dirty="0">
                <a:solidFill>
                  <a:srgbClr val="525253"/>
                </a:solidFill>
                <a:latin typeface="Calibri"/>
                <a:cs typeface="Calibri"/>
              </a:rPr>
              <a:t> </a:t>
            </a:r>
            <a:r>
              <a:rPr sz="1200" spc="-13" dirty="0">
                <a:solidFill>
                  <a:srgbClr val="525253"/>
                </a:solidFill>
                <a:latin typeface="Calibri"/>
                <a:cs typeface="Calibri"/>
              </a:rPr>
              <a:t>2029.</a:t>
            </a:r>
            <a:endParaRPr sz="1200">
              <a:latin typeface="Calibri"/>
              <a:cs typeface="Calibri"/>
            </a:endParaRPr>
          </a:p>
        </p:txBody>
      </p:sp>
      <p:pic>
        <p:nvPicPr>
          <p:cNvPr id="8" name="object 8"/>
          <p:cNvPicPr/>
          <p:nvPr/>
        </p:nvPicPr>
        <p:blipFill>
          <a:blip r:embed="rId3" cstate="print"/>
          <a:stretch>
            <a:fillRect/>
          </a:stretch>
        </p:blipFill>
        <p:spPr>
          <a:xfrm>
            <a:off x="4468028" y="3230151"/>
            <a:ext cx="1677483" cy="3394861"/>
          </a:xfrm>
          <a:prstGeom prst="rect">
            <a:avLst/>
          </a:prstGeom>
        </p:spPr>
      </p:pic>
      <p:pic>
        <p:nvPicPr>
          <p:cNvPr id="9" name="object 9" descr="https://pitch-assets-ccb95893-de3f-4266-973c-20049231b248.s3.eu-west-1.amazonaws.com/6aa23a3b-6575-4331-8ae8-8cc3f7b0d6c3?pitch-bytes=1018797&amp;pitch-content-type=image%2Fpng"/>
          <p:cNvPicPr/>
          <p:nvPr/>
        </p:nvPicPr>
        <p:blipFill>
          <a:blip r:embed="rId4" cstate="print"/>
          <a:stretch>
            <a:fillRect/>
          </a:stretch>
        </p:blipFill>
        <p:spPr>
          <a:xfrm>
            <a:off x="2139018" y="3234774"/>
            <a:ext cx="2074164" cy="1696889"/>
          </a:xfrm>
          <a:prstGeom prst="rect">
            <a:avLst/>
          </a:prstGeom>
        </p:spPr>
      </p:pic>
      <p:sp>
        <p:nvSpPr>
          <p:cNvPr id="10" name="object 10"/>
          <p:cNvSpPr txBox="1"/>
          <p:nvPr/>
        </p:nvSpPr>
        <p:spPr>
          <a:xfrm>
            <a:off x="1099447" y="2884763"/>
            <a:ext cx="458893" cy="201764"/>
          </a:xfrm>
          <a:prstGeom prst="rect">
            <a:avLst/>
          </a:prstGeom>
        </p:spPr>
        <p:txBody>
          <a:bodyPr vert="horz" wrap="square" lIns="0" tIns="16933" rIns="0" bIns="0" rtlCol="0">
            <a:spAutoFit/>
          </a:bodyPr>
          <a:lstStyle/>
          <a:p>
            <a:pPr marL="16933">
              <a:spcBef>
                <a:spcPts val="133"/>
              </a:spcBef>
            </a:pPr>
            <a:r>
              <a:rPr sz="1200" b="1" spc="-13" dirty="0">
                <a:solidFill>
                  <a:srgbClr val="27272A"/>
                </a:solidFill>
                <a:latin typeface="Calibri"/>
                <a:cs typeface="Calibri"/>
              </a:rPr>
              <a:t>Design</a:t>
            </a:r>
            <a:endParaRPr sz="1200">
              <a:latin typeface="Calibri"/>
              <a:cs typeface="Calibri"/>
            </a:endParaRPr>
          </a:p>
        </p:txBody>
      </p:sp>
      <p:sp>
        <p:nvSpPr>
          <p:cNvPr id="11" name="object 11"/>
          <p:cNvSpPr txBox="1"/>
          <p:nvPr/>
        </p:nvSpPr>
        <p:spPr>
          <a:xfrm>
            <a:off x="2975017" y="2881036"/>
            <a:ext cx="355600" cy="201764"/>
          </a:xfrm>
          <a:prstGeom prst="rect">
            <a:avLst/>
          </a:prstGeom>
        </p:spPr>
        <p:txBody>
          <a:bodyPr vert="horz" wrap="square" lIns="0" tIns="16933" rIns="0" bIns="0" rtlCol="0">
            <a:spAutoFit/>
          </a:bodyPr>
          <a:lstStyle/>
          <a:p>
            <a:pPr marL="16933">
              <a:spcBef>
                <a:spcPts val="133"/>
              </a:spcBef>
            </a:pPr>
            <a:r>
              <a:rPr sz="1200" b="1" spc="-13" dirty="0">
                <a:solidFill>
                  <a:srgbClr val="27272A"/>
                </a:solidFill>
                <a:latin typeface="Calibri"/>
                <a:cs typeface="Calibri"/>
              </a:rPr>
              <a:t>Build</a:t>
            </a:r>
            <a:endParaRPr sz="1200">
              <a:latin typeface="Calibri"/>
              <a:cs typeface="Calibri"/>
            </a:endParaRPr>
          </a:p>
        </p:txBody>
      </p:sp>
      <p:sp>
        <p:nvSpPr>
          <p:cNvPr id="12" name="object 12"/>
          <p:cNvSpPr txBox="1"/>
          <p:nvPr/>
        </p:nvSpPr>
        <p:spPr>
          <a:xfrm>
            <a:off x="5040714" y="2887640"/>
            <a:ext cx="300567" cy="201764"/>
          </a:xfrm>
          <a:prstGeom prst="rect">
            <a:avLst/>
          </a:prstGeom>
        </p:spPr>
        <p:txBody>
          <a:bodyPr vert="horz" wrap="square" lIns="0" tIns="16933" rIns="0" bIns="0" rtlCol="0">
            <a:spAutoFit/>
          </a:bodyPr>
          <a:lstStyle/>
          <a:p>
            <a:pPr marL="16933">
              <a:spcBef>
                <a:spcPts val="133"/>
              </a:spcBef>
            </a:pPr>
            <a:r>
              <a:rPr sz="1200" b="1" spc="-27" dirty="0">
                <a:solidFill>
                  <a:srgbClr val="27272A"/>
                </a:solidFill>
                <a:latin typeface="Calibri"/>
                <a:cs typeface="Calibri"/>
              </a:rPr>
              <a:t>Test</a:t>
            </a:r>
            <a:endParaRPr sz="1200">
              <a:latin typeface="Calibri"/>
              <a:cs typeface="Calibri"/>
            </a:endParaRPr>
          </a:p>
        </p:txBody>
      </p:sp>
      <p:pic>
        <p:nvPicPr>
          <p:cNvPr id="13" name="object 13" descr="https://pitch-assets-ccb95893-de3f-4266-973c-20049231b248.s3.eu-west-1.amazonaws.com/d8ceba6f-2fcb-4f07-b377-a9b19feb01f3?pitch-bytes=1052724&amp;pitch-content-type=image%2Fpng"/>
          <p:cNvPicPr/>
          <p:nvPr/>
        </p:nvPicPr>
        <p:blipFill>
          <a:blip r:embed="rId5" cstate="print"/>
          <a:stretch>
            <a:fillRect/>
          </a:stretch>
        </p:blipFill>
        <p:spPr>
          <a:xfrm>
            <a:off x="2133938" y="5041189"/>
            <a:ext cx="2079244" cy="1583825"/>
          </a:xfrm>
          <a:prstGeom prst="rect">
            <a:avLst/>
          </a:prstGeom>
        </p:spPr>
      </p:pic>
      <p:pic>
        <p:nvPicPr>
          <p:cNvPr id="14" name="object 14" descr="https://pitch-assets-ccb95893-de3f-4266-973c-20049231b248.s3.eu-west-1.amazonaws.com/56e3e6b9-63f6-4199-ac1b-7b6f424c363d?pitch-bytes=5289640&amp;pitch-content-type=image%2Fpng"/>
          <p:cNvPicPr/>
          <p:nvPr/>
        </p:nvPicPr>
        <p:blipFill>
          <a:blip r:embed="rId6" cstate="print"/>
          <a:stretch>
            <a:fillRect/>
          </a:stretch>
        </p:blipFill>
        <p:spPr>
          <a:xfrm>
            <a:off x="7034106" y="269409"/>
            <a:ext cx="3941572" cy="2647864"/>
          </a:xfrm>
          <a:prstGeom prst="rect">
            <a:avLst/>
          </a:prstGeom>
        </p:spPr>
      </p:pic>
      <p:sp>
        <p:nvSpPr>
          <p:cNvPr id="15" name="object 15"/>
          <p:cNvSpPr txBox="1">
            <a:spLocks noGrp="1"/>
          </p:cNvSpPr>
          <p:nvPr>
            <p:ph type="body" idx="1"/>
          </p:nvPr>
        </p:nvSpPr>
        <p:spPr>
          <a:xfrm>
            <a:off x="406400" y="1422400"/>
            <a:ext cx="7315200" cy="5851581"/>
          </a:xfrm>
          <a:prstGeom prst="rect">
            <a:avLst/>
          </a:prstGeom>
        </p:spPr>
        <p:txBody>
          <a:bodyPr vert="horz" wrap="square" lIns="0" tIns="16933" rIns="0" bIns="0" rtlCol="0">
            <a:spAutoFit/>
          </a:bodyPr>
          <a:lstStyle/>
          <a:p>
            <a:pPr marL="16933">
              <a:spcBef>
                <a:spcPts val="133"/>
              </a:spcBef>
            </a:pPr>
            <a:r>
              <a:rPr dirty="0"/>
              <a:t>A</a:t>
            </a:r>
            <a:r>
              <a:rPr spc="-40" dirty="0"/>
              <a:t> </a:t>
            </a:r>
            <a:r>
              <a:rPr b="1" dirty="0">
                <a:latin typeface="Calibri"/>
                <a:cs typeface="Calibri"/>
              </a:rPr>
              <a:t>nuclear</a:t>
            </a:r>
            <a:r>
              <a:rPr b="1" spc="7" dirty="0">
                <a:latin typeface="Calibri"/>
                <a:cs typeface="Calibri"/>
              </a:rPr>
              <a:t> </a:t>
            </a:r>
            <a:r>
              <a:rPr b="1" dirty="0">
                <a:latin typeface="Calibri"/>
                <a:cs typeface="Calibri"/>
              </a:rPr>
              <a:t>pilot</a:t>
            </a:r>
            <a:r>
              <a:rPr b="1" spc="13" dirty="0">
                <a:latin typeface="Calibri"/>
                <a:cs typeface="Calibri"/>
              </a:rPr>
              <a:t> </a:t>
            </a:r>
            <a:r>
              <a:rPr b="1" dirty="0">
                <a:latin typeface="Calibri"/>
                <a:cs typeface="Calibri"/>
              </a:rPr>
              <a:t>reactor </a:t>
            </a:r>
            <a:r>
              <a:rPr dirty="0"/>
              <a:t>will</a:t>
            </a:r>
            <a:r>
              <a:rPr spc="-20" dirty="0"/>
              <a:t> </a:t>
            </a:r>
            <a:r>
              <a:rPr dirty="0"/>
              <a:t>be</a:t>
            </a:r>
            <a:r>
              <a:rPr spc="-33" dirty="0"/>
              <a:t> </a:t>
            </a:r>
            <a:r>
              <a:rPr dirty="0"/>
              <a:t>deployed</a:t>
            </a:r>
            <a:r>
              <a:rPr spc="7" dirty="0"/>
              <a:t> </a:t>
            </a:r>
            <a:r>
              <a:rPr dirty="0"/>
              <a:t>at</a:t>
            </a:r>
            <a:r>
              <a:rPr spc="-40" dirty="0"/>
              <a:t> </a:t>
            </a:r>
            <a:r>
              <a:rPr dirty="0"/>
              <a:t>Idaho</a:t>
            </a:r>
            <a:r>
              <a:rPr spc="-27" dirty="0"/>
              <a:t> </a:t>
            </a:r>
            <a:r>
              <a:rPr dirty="0"/>
              <a:t>National</a:t>
            </a:r>
            <a:r>
              <a:rPr spc="-27" dirty="0"/>
              <a:t> </a:t>
            </a:r>
            <a:r>
              <a:rPr spc="-13" dirty="0"/>
              <a:t>Laboratory</a:t>
            </a:r>
            <a:r>
              <a:rPr spc="-53" dirty="0"/>
              <a:t> </a:t>
            </a:r>
            <a:r>
              <a:rPr dirty="0"/>
              <a:t>in</a:t>
            </a:r>
            <a:r>
              <a:rPr spc="-7" dirty="0"/>
              <a:t> </a:t>
            </a:r>
            <a:r>
              <a:rPr b="1" spc="-13" dirty="0">
                <a:latin typeface="Calibri"/>
                <a:cs typeface="Calibri"/>
              </a:rPr>
              <a:t>2026.</a:t>
            </a:r>
          </a:p>
          <a:p>
            <a:pPr marL="270927" indent="-253994">
              <a:spcBef>
                <a:spcPts val="1213"/>
              </a:spcBef>
              <a:tabLst>
                <a:tab pos="270927" algn="l"/>
              </a:tabLst>
            </a:pPr>
            <a:r>
              <a:rPr dirty="0"/>
              <a:t>Funded by</a:t>
            </a:r>
            <a:r>
              <a:rPr spc="-27" dirty="0"/>
              <a:t> </a:t>
            </a:r>
            <a:r>
              <a:rPr dirty="0"/>
              <a:t>Antares</a:t>
            </a:r>
            <a:r>
              <a:rPr spc="-13" dirty="0"/>
              <a:t> </a:t>
            </a:r>
            <a:r>
              <a:rPr dirty="0"/>
              <a:t>under</a:t>
            </a:r>
            <a:r>
              <a:rPr spc="-7" dirty="0"/>
              <a:t> </a:t>
            </a:r>
            <a:r>
              <a:rPr dirty="0"/>
              <a:t>$40M</a:t>
            </a:r>
            <a:r>
              <a:rPr spc="-67" dirty="0"/>
              <a:t> </a:t>
            </a:r>
            <a:r>
              <a:rPr dirty="0"/>
              <a:t>contract</a:t>
            </a:r>
            <a:r>
              <a:rPr spc="-67" dirty="0"/>
              <a:t> </a:t>
            </a:r>
            <a:r>
              <a:rPr dirty="0"/>
              <a:t>to</a:t>
            </a:r>
            <a:r>
              <a:rPr spc="-40" dirty="0"/>
              <a:t> </a:t>
            </a:r>
            <a:r>
              <a:rPr spc="-33" dirty="0"/>
              <a:t>INL</a:t>
            </a:r>
          </a:p>
          <a:p>
            <a:pPr marL="270927" indent="-253994">
              <a:spcBef>
                <a:spcPts val="1233"/>
              </a:spcBef>
              <a:tabLst>
                <a:tab pos="270927" algn="l"/>
              </a:tabLst>
            </a:pPr>
            <a:r>
              <a:rPr dirty="0"/>
              <a:t>HALEU</a:t>
            </a:r>
            <a:r>
              <a:rPr spc="-33" dirty="0"/>
              <a:t> </a:t>
            </a:r>
            <a:r>
              <a:rPr dirty="0"/>
              <a:t>allocated</a:t>
            </a:r>
            <a:r>
              <a:rPr spc="-27" dirty="0"/>
              <a:t> </a:t>
            </a:r>
            <a:r>
              <a:rPr dirty="0"/>
              <a:t>by</a:t>
            </a:r>
            <a:r>
              <a:rPr spc="-7" dirty="0"/>
              <a:t> </a:t>
            </a:r>
            <a:r>
              <a:rPr dirty="0"/>
              <a:t>DOE;</a:t>
            </a:r>
            <a:r>
              <a:rPr spc="-33" dirty="0"/>
              <a:t> </a:t>
            </a:r>
            <a:r>
              <a:rPr dirty="0"/>
              <a:t>TRISO</a:t>
            </a:r>
            <a:r>
              <a:rPr spc="-20" dirty="0"/>
              <a:t> </a:t>
            </a:r>
            <a:r>
              <a:rPr dirty="0"/>
              <a:t>fuel</a:t>
            </a:r>
            <a:r>
              <a:rPr spc="-7" dirty="0"/>
              <a:t> </a:t>
            </a:r>
            <a:r>
              <a:rPr spc="-13" dirty="0"/>
              <a:t>fabrication</a:t>
            </a:r>
            <a:r>
              <a:rPr spc="-27" dirty="0"/>
              <a:t> </a:t>
            </a:r>
            <a:r>
              <a:rPr spc="-13" dirty="0"/>
              <a:t>underway</a:t>
            </a:r>
          </a:p>
          <a:p>
            <a:pPr marL="270927" indent="-253994">
              <a:spcBef>
                <a:spcPts val="1233"/>
              </a:spcBef>
              <a:tabLst>
                <a:tab pos="270927" algn="l"/>
              </a:tabLst>
            </a:pPr>
            <a:r>
              <a:rPr dirty="0"/>
              <a:t>Preliminary</a:t>
            </a:r>
            <a:r>
              <a:rPr spc="-40" dirty="0"/>
              <a:t> </a:t>
            </a:r>
            <a:r>
              <a:rPr dirty="0"/>
              <a:t>design</a:t>
            </a:r>
            <a:r>
              <a:rPr spc="-53" dirty="0"/>
              <a:t> </a:t>
            </a:r>
            <a:r>
              <a:rPr dirty="0"/>
              <a:t>reviews</a:t>
            </a:r>
            <a:r>
              <a:rPr spc="-60" dirty="0"/>
              <a:t> </a:t>
            </a:r>
            <a:r>
              <a:rPr dirty="0"/>
              <a:t>completed</a:t>
            </a:r>
            <a:r>
              <a:rPr spc="-47" dirty="0"/>
              <a:t> </a:t>
            </a:r>
            <a:r>
              <a:rPr dirty="0"/>
              <a:t>with</a:t>
            </a:r>
            <a:r>
              <a:rPr spc="-67" dirty="0"/>
              <a:t> </a:t>
            </a:r>
            <a:r>
              <a:rPr spc="-33" dirty="0"/>
              <a:t>INL</a:t>
            </a:r>
          </a:p>
          <a:p>
            <a:pPr marL="270927" indent="-253994">
              <a:spcBef>
                <a:spcPts val="1220"/>
              </a:spcBef>
              <a:tabLst>
                <a:tab pos="270927" algn="l"/>
              </a:tabLst>
            </a:pPr>
            <a:r>
              <a:rPr dirty="0"/>
              <a:t>Preliminary</a:t>
            </a:r>
            <a:r>
              <a:rPr spc="-27" dirty="0"/>
              <a:t> </a:t>
            </a:r>
            <a:r>
              <a:rPr dirty="0"/>
              <a:t>Documented</a:t>
            </a:r>
            <a:r>
              <a:rPr spc="-53" dirty="0"/>
              <a:t> </a:t>
            </a:r>
            <a:r>
              <a:rPr dirty="0"/>
              <a:t>Safety</a:t>
            </a:r>
            <a:r>
              <a:rPr spc="-60" dirty="0"/>
              <a:t> </a:t>
            </a:r>
            <a:r>
              <a:rPr dirty="0"/>
              <a:t>Analysis</a:t>
            </a:r>
            <a:r>
              <a:rPr spc="-27" dirty="0"/>
              <a:t> </a:t>
            </a:r>
            <a:r>
              <a:rPr dirty="0"/>
              <a:t>(PDSA)</a:t>
            </a:r>
            <a:r>
              <a:rPr spc="-60" dirty="0"/>
              <a:t> </a:t>
            </a:r>
            <a:r>
              <a:rPr dirty="0"/>
              <a:t>Approved</a:t>
            </a:r>
            <a:r>
              <a:rPr spc="-33" dirty="0"/>
              <a:t> </a:t>
            </a:r>
            <a:r>
              <a:rPr dirty="0"/>
              <a:t>by</a:t>
            </a:r>
            <a:r>
              <a:rPr spc="-60" dirty="0"/>
              <a:t> </a:t>
            </a:r>
            <a:r>
              <a:rPr spc="-33" dirty="0"/>
              <a:t>DOE</a:t>
            </a:r>
          </a:p>
          <a:p>
            <a:pPr marL="16933">
              <a:spcBef>
                <a:spcPts val="1233"/>
              </a:spcBef>
            </a:pPr>
            <a:r>
              <a:rPr dirty="0"/>
              <a:t>A</a:t>
            </a:r>
            <a:r>
              <a:rPr spc="-53" dirty="0"/>
              <a:t> </a:t>
            </a:r>
            <a:r>
              <a:rPr dirty="0"/>
              <a:t>full</a:t>
            </a:r>
            <a:r>
              <a:rPr spc="-13" dirty="0"/>
              <a:t> </a:t>
            </a:r>
            <a:r>
              <a:rPr b="1" dirty="0">
                <a:latin typeface="Calibri"/>
                <a:cs typeface="Calibri"/>
              </a:rPr>
              <a:t>power</a:t>
            </a:r>
            <a:r>
              <a:rPr b="1" spc="-33" dirty="0">
                <a:latin typeface="Calibri"/>
                <a:cs typeface="Calibri"/>
              </a:rPr>
              <a:t> </a:t>
            </a:r>
            <a:r>
              <a:rPr b="1" dirty="0">
                <a:latin typeface="Calibri"/>
                <a:cs typeface="Calibri"/>
              </a:rPr>
              <a:t>reactor</a:t>
            </a:r>
            <a:r>
              <a:rPr b="1" spc="-40" dirty="0">
                <a:latin typeface="Calibri"/>
                <a:cs typeface="Calibri"/>
              </a:rPr>
              <a:t> </a:t>
            </a:r>
            <a:r>
              <a:rPr b="1" dirty="0">
                <a:latin typeface="Calibri"/>
                <a:cs typeface="Calibri"/>
              </a:rPr>
              <a:t>producing</a:t>
            </a:r>
            <a:r>
              <a:rPr b="1" spc="13" dirty="0">
                <a:latin typeface="Calibri"/>
                <a:cs typeface="Calibri"/>
              </a:rPr>
              <a:t> </a:t>
            </a:r>
            <a:r>
              <a:rPr b="1" dirty="0">
                <a:latin typeface="Calibri"/>
                <a:cs typeface="Calibri"/>
              </a:rPr>
              <a:t>electricity</a:t>
            </a:r>
            <a:r>
              <a:rPr b="1" spc="-27" dirty="0">
                <a:latin typeface="Calibri"/>
                <a:cs typeface="Calibri"/>
              </a:rPr>
              <a:t> </a:t>
            </a:r>
            <a:r>
              <a:rPr b="1" dirty="0">
                <a:latin typeface="Calibri"/>
                <a:cs typeface="Calibri"/>
              </a:rPr>
              <a:t>from</a:t>
            </a:r>
            <a:r>
              <a:rPr b="1" spc="-27" dirty="0">
                <a:latin typeface="Calibri"/>
                <a:cs typeface="Calibri"/>
              </a:rPr>
              <a:t> </a:t>
            </a:r>
            <a:r>
              <a:rPr b="1" dirty="0">
                <a:latin typeface="Calibri"/>
                <a:cs typeface="Calibri"/>
              </a:rPr>
              <a:t>nuclear</a:t>
            </a:r>
            <a:r>
              <a:rPr b="1" spc="-13" dirty="0">
                <a:latin typeface="Calibri"/>
                <a:cs typeface="Calibri"/>
              </a:rPr>
              <a:t> </a:t>
            </a:r>
            <a:r>
              <a:rPr b="1" dirty="0">
                <a:latin typeface="Calibri"/>
                <a:cs typeface="Calibri"/>
              </a:rPr>
              <a:t>energy</a:t>
            </a:r>
            <a:r>
              <a:rPr b="1" spc="-33" dirty="0">
                <a:latin typeface="Calibri"/>
                <a:cs typeface="Calibri"/>
              </a:rPr>
              <a:t> </a:t>
            </a:r>
            <a:r>
              <a:rPr dirty="0"/>
              <a:t>will</a:t>
            </a:r>
            <a:r>
              <a:rPr spc="-33" dirty="0"/>
              <a:t> </a:t>
            </a:r>
            <a:r>
              <a:rPr dirty="0"/>
              <a:t>be</a:t>
            </a:r>
            <a:r>
              <a:rPr spc="-47" dirty="0"/>
              <a:t> </a:t>
            </a:r>
            <a:r>
              <a:rPr dirty="0"/>
              <a:t>operated</a:t>
            </a:r>
            <a:r>
              <a:rPr spc="-40" dirty="0"/>
              <a:t> </a:t>
            </a:r>
            <a:r>
              <a:rPr dirty="0"/>
              <a:t>in</a:t>
            </a:r>
            <a:r>
              <a:rPr spc="-27" dirty="0"/>
              <a:t> </a:t>
            </a:r>
            <a:r>
              <a:rPr b="1" spc="-13" dirty="0">
                <a:latin typeface="Calibri"/>
                <a:cs typeface="Calibri"/>
              </a:rPr>
              <a:t>2027.</a:t>
            </a:r>
          </a:p>
          <a:p>
            <a:pPr marL="270927" indent="-253994">
              <a:spcBef>
                <a:spcPts val="1225"/>
              </a:spcBef>
              <a:tabLst>
                <a:tab pos="270927" algn="l"/>
              </a:tabLst>
            </a:pPr>
            <a:r>
              <a:rPr dirty="0"/>
              <a:t>Conceptual</a:t>
            </a:r>
            <a:r>
              <a:rPr spc="-53" dirty="0"/>
              <a:t> </a:t>
            </a:r>
            <a:r>
              <a:rPr dirty="0"/>
              <a:t>design</a:t>
            </a:r>
            <a:r>
              <a:rPr spc="-13" dirty="0"/>
              <a:t> </a:t>
            </a:r>
            <a:r>
              <a:rPr dirty="0"/>
              <a:t>accepted</a:t>
            </a:r>
            <a:r>
              <a:rPr spc="-53" dirty="0"/>
              <a:t> </a:t>
            </a:r>
            <a:r>
              <a:rPr dirty="0"/>
              <a:t>by</a:t>
            </a:r>
            <a:r>
              <a:rPr spc="-47" dirty="0"/>
              <a:t> </a:t>
            </a:r>
            <a:r>
              <a:rPr spc="-33" dirty="0"/>
              <a:t>INL</a:t>
            </a:r>
          </a:p>
          <a:p>
            <a:pPr marL="270927" indent="-253994">
              <a:spcBef>
                <a:spcPts val="1220"/>
              </a:spcBef>
              <a:tabLst>
                <a:tab pos="270927" algn="l"/>
              </a:tabLst>
            </a:pPr>
            <a:r>
              <a:rPr dirty="0"/>
              <a:t>Power</a:t>
            </a:r>
            <a:r>
              <a:rPr spc="-47" dirty="0"/>
              <a:t> </a:t>
            </a:r>
            <a:r>
              <a:rPr spc="-13" dirty="0"/>
              <a:t>conversion</a:t>
            </a:r>
            <a:r>
              <a:rPr dirty="0"/>
              <a:t> system</a:t>
            </a:r>
            <a:r>
              <a:rPr spc="13" dirty="0"/>
              <a:t> </a:t>
            </a:r>
            <a:r>
              <a:rPr dirty="0"/>
              <a:t>in </a:t>
            </a:r>
            <a:r>
              <a:rPr spc="-13" dirty="0"/>
              <a:t>development</a:t>
            </a:r>
          </a:p>
          <a:p>
            <a:pPr marL="16933" marR="204888">
              <a:lnSpc>
                <a:spcPct val="102200"/>
              </a:lnSpc>
              <a:spcBef>
                <a:spcPts val="1200"/>
              </a:spcBef>
            </a:pPr>
            <a:r>
              <a:rPr dirty="0"/>
              <a:t>We</a:t>
            </a:r>
            <a:r>
              <a:rPr spc="-40" dirty="0"/>
              <a:t> </a:t>
            </a:r>
            <a:r>
              <a:rPr dirty="0"/>
              <a:t>are</a:t>
            </a:r>
            <a:r>
              <a:rPr spc="-53" dirty="0"/>
              <a:t> </a:t>
            </a:r>
            <a:r>
              <a:rPr dirty="0"/>
              <a:t>exercising</a:t>
            </a:r>
            <a:r>
              <a:rPr spc="7" dirty="0"/>
              <a:t> </a:t>
            </a:r>
            <a:r>
              <a:rPr dirty="0"/>
              <a:t>the</a:t>
            </a:r>
            <a:r>
              <a:rPr spc="-20" dirty="0"/>
              <a:t> </a:t>
            </a:r>
            <a:r>
              <a:rPr b="1" spc="-13" dirty="0">
                <a:latin typeface="Calibri"/>
                <a:cs typeface="Calibri"/>
              </a:rPr>
              <a:t>Department</a:t>
            </a:r>
            <a:r>
              <a:rPr b="1" spc="-20" dirty="0">
                <a:latin typeface="Calibri"/>
                <a:cs typeface="Calibri"/>
              </a:rPr>
              <a:t> </a:t>
            </a:r>
            <a:r>
              <a:rPr b="1" dirty="0">
                <a:latin typeface="Calibri"/>
                <a:cs typeface="Calibri"/>
              </a:rPr>
              <a:t>of</a:t>
            </a:r>
            <a:r>
              <a:rPr b="1" spc="-27" dirty="0">
                <a:latin typeface="Calibri"/>
                <a:cs typeface="Calibri"/>
              </a:rPr>
              <a:t> </a:t>
            </a:r>
            <a:r>
              <a:rPr b="1" dirty="0">
                <a:latin typeface="Calibri"/>
                <a:cs typeface="Calibri"/>
              </a:rPr>
              <a:t>Energy</a:t>
            </a:r>
            <a:r>
              <a:rPr b="1" spc="-53" dirty="0">
                <a:latin typeface="Calibri"/>
                <a:cs typeface="Calibri"/>
              </a:rPr>
              <a:t> </a:t>
            </a:r>
            <a:r>
              <a:rPr b="1" dirty="0">
                <a:latin typeface="Calibri"/>
                <a:cs typeface="Calibri"/>
              </a:rPr>
              <a:t>licensing</a:t>
            </a:r>
            <a:r>
              <a:rPr b="1" spc="33" dirty="0">
                <a:latin typeface="Calibri"/>
                <a:cs typeface="Calibri"/>
              </a:rPr>
              <a:t> </a:t>
            </a:r>
            <a:r>
              <a:rPr dirty="0"/>
              <a:t>pathway,</a:t>
            </a:r>
            <a:r>
              <a:rPr spc="-40" dirty="0"/>
              <a:t> </a:t>
            </a:r>
            <a:r>
              <a:rPr dirty="0"/>
              <a:t>which</a:t>
            </a:r>
            <a:r>
              <a:rPr spc="-40" dirty="0"/>
              <a:t> </a:t>
            </a:r>
            <a:r>
              <a:rPr dirty="0"/>
              <a:t>will</a:t>
            </a:r>
            <a:r>
              <a:rPr spc="-27" dirty="0"/>
              <a:t> </a:t>
            </a:r>
            <a:r>
              <a:rPr spc="-13" dirty="0"/>
              <a:t>accelerate</a:t>
            </a:r>
            <a:r>
              <a:rPr spc="667" dirty="0"/>
              <a:t> </a:t>
            </a:r>
            <a:r>
              <a:rPr spc="-13" dirty="0"/>
              <a:t>regulatory</a:t>
            </a:r>
            <a:r>
              <a:rPr dirty="0"/>
              <a:t> review</a:t>
            </a:r>
            <a:r>
              <a:rPr spc="7" dirty="0"/>
              <a:t> </a:t>
            </a:r>
            <a:r>
              <a:rPr dirty="0"/>
              <a:t>for</a:t>
            </a:r>
            <a:r>
              <a:rPr spc="-27" dirty="0"/>
              <a:t> </a:t>
            </a:r>
            <a:r>
              <a:rPr dirty="0"/>
              <a:t>Department</a:t>
            </a:r>
            <a:r>
              <a:rPr spc="13" dirty="0"/>
              <a:t> </a:t>
            </a:r>
            <a:r>
              <a:rPr dirty="0"/>
              <a:t>of</a:t>
            </a:r>
            <a:r>
              <a:rPr spc="-27" dirty="0"/>
              <a:t> </a:t>
            </a:r>
            <a:r>
              <a:rPr dirty="0"/>
              <a:t>War</a:t>
            </a:r>
            <a:r>
              <a:rPr spc="-33" dirty="0"/>
              <a:t> </a:t>
            </a:r>
            <a:r>
              <a:rPr dirty="0"/>
              <a:t>and</a:t>
            </a:r>
            <a:r>
              <a:rPr spc="-13" dirty="0"/>
              <a:t> </a:t>
            </a:r>
            <a:r>
              <a:rPr dirty="0"/>
              <a:t>Nuclear</a:t>
            </a:r>
            <a:r>
              <a:rPr spc="-13" dirty="0"/>
              <a:t> Regulatory</a:t>
            </a:r>
            <a:r>
              <a:rPr spc="7" dirty="0"/>
              <a:t> </a:t>
            </a:r>
            <a:r>
              <a:rPr spc="-13" dirty="0"/>
              <a:t>Commission.</a:t>
            </a:r>
          </a:p>
        </p:txBody>
      </p:sp>
      <p:sp>
        <p:nvSpPr>
          <p:cNvPr id="16" name="object 16"/>
          <p:cNvSpPr txBox="1"/>
          <p:nvPr/>
        </p:nvSpPr>
        <p:spPr>
          <a:xfrm>
            <a:off x="6477001" y="6436698"/>
            <a:ext cx="3265593" cy="201764"/>
          </a:xfrm>
          <a:prstGeom prst="rect">
            <a:avLst/>
          </a:prstGeom>
        </p:spPr>
        <p:txBody>
          <a:bodyPr vert="horz" wrap="square" lIns="0" tIns="16933" rIns="0" bIns="0" rtlCol="0">
            <a:spAutoFit/>
          </a:bodyPr>
          <a:lstStyle/>
          <a:p>
            <a:pPr marL="16933">
              <a:spcBef>
                <a:spcPts val="133"/>
              </a:spcBef>
            </a:pPr>
            <a:r>
              <a:rPr sz="1200" dirty="0">
                <a:solidFill>
                  <a:srgbClr val="525253"/>
                </a:solidFill>
                <a:latin typeface="Calibri"/>
                <a:cs typeface="Calibri"/>
              </a:rPr>
              <a:t>Low-rate</a:t>
            </a:r>
            <a:r>
              <a:rPr sz="1200" spc="-67" dirty="0">
                <a:solidFill>
                  <a:srgbClr val="525253"/>
                </a:solidFill>
                <a:latin typeface="Calibri"/>
                <a:cs typeface="Calibri"/>
              </a:rPr>
              <a:t> </a:t>
            </a:r>
            <a:r>
              <a:rPr sz="1200" b="1" dirty="0">
                <a:solidFill>
                  <a:srgbClr val="525253"/>
                </a:solidFill>
                <a:latin typeface="Calibri"/>
                <a:cs typeface="Calibri"/>
              </a:rPr>
              <a:t>production units</a:t>
            </a:r>
            <a:r>
              <a:rPr sz="1200" b="1" spc="-7" dirty="0">
                <a:solidFill>
                  <a:srgbClr val="525253"/>
                </a:solidFill>
                <a:latin typeface="Calibri"/>
                <a:cs typeface="Calibri"/>
              </a:rPr>
              <a:t> </a:t>
            </a:r>
            <a:r>
              <a:rPr sz="1200" dirty="0">
                <a:solidFill>
                  <a:srgbClr val="525253"/>
                </a:solidFill>
                <a:latin typeface="Calibri"/>
                <a:cs typeface="Calibri"/>
              </a:rPr>
              <a:t>will</a:t>
            </a:r>
            <a:r>
              <a:rPr sz="1200" spc="-33" dirty="0">
                <a:solidFill>
                  <a:srgbClr val="525253"/>
                </a:solidFill>
                <a:latin typeface="Calibri"/>
                <a:cs typeface="Calibri"/>
              </a:rPr>
              <a:t> </a:t>
            </a:r>
            <a:r>
              <a:rPr sz="1200" dirty="0">
                <a:solidFill>
                  <a:srgbClr val="525253"/>
                </a:solidFill>
                <a:latin typeface="Calibri"/>
                <a:cs typeface="Calibri"/>
              </a:rPr>
              <a:t>be</a:t>
            </a:r>
            <a:r>
              <a:rPr sz="1200" spc="-33" dirty="0">
                <a:solidFill>
                  <a:srgbClr val="525253"/>
                </a:solidFill>
                <a:latin typeface="Calibri"/>
                <a:cs typeface="Calibri"/>
              </a:rPr>
              <a:t> </a:t>
            </a:r>
            <a:r>
              <a:rPr sz="1200" dirty="0">
                <a:solidFill>
                  <a:srgbClr val="525253"/>
                </a:solidFill>
                <a:latin typeface="Calibri"/>
                <a:cs typeface="Calibri"/>
              </a:rPr>
              <a:t>available</a:t>
            </a:r>
            <a:r>
              <a:rPr sz="1200" spc="-33" dirty="0">
                <a:solidFill>
                  <a:srgbClr val="525253"/>
                </a:solidFill>
                <a:latin typeface="Calibri"/>
                <a:cs typeface="Calibri"/>
              </a:rPr>
              <a:t> </a:t>
            </a:r>
            <a:r>
              <a:rPr sz="1200" dirty="0">
                <a:solidFill>
                  <a:srgbClr val="525253"/>
                </a:solidFill>
                <a:latin typeface="Calibri"/>
                <a:cs typeface="Calibri"/>
              </a:rPr>
              <a:t>by</a:t>
            </a:r>
            <a:r>
              <a:rPr sz="1200" spc="-27" dirty="0">
                <a:solidFill>
                  <a:srgbClr val="525253"/>
                </a:solidFill>
                <a:latin typeface="Calibri"/>
                <a:cs typeface="Calibri"/>
              </a:rPr>
              <a:t> </a:t>
            </a:r>
            <a:r>
              <a:rPr sz="1200" b="1" spc="-13" dirty="0">
                <a:solidFill>
                  <a:srgbClr val="525253"/>
                </a:solidFill>
                <a:latin typeface="Calibri"/>
                <a:cs typeface="Calibri"/>
              </a:rPr>
              <a:t>2028</a:t>
            </a:r>
            <a:r>
              <a:rPr sz="1200" spc="-13" dirty="0">
                <a:solidFill>
                  <a:srgbClr val="525253"/>
                </a:solidFill>
                <a:latin typeface="Calibri"/>
                <a:cs typeface="Calibri"/>
              </a:rPr>
              <a:t>.</a:t>
            </a:r>
            <a:endParaRPr sz="1200">
              <a:latin typeface="Calibri"/>
              <a:cs typeface="Calibri"/>
            </a:endParaRPr>
          </a:p>
        </p:txBody>
      </p:sp>
      <p:sp>
        <p:nvSpPr>
          <p:cNvPr id="17" name="object 17"/>
          <p:cNvSpPr txBox="1"/>
          <p:nvPr/>
        </p:nvSpPr>
        <p:spPr>
          <a:xfrm>
            <a:off x="11811000" y="6371674"/>
            <a:ext cx="145627" cy="282920"/>
          </a:xfrm>
          <a:prstGeom prst="rect">
            <a:avLst/>
          </a:prstGeom>
        </p:spPr>
        <p:txBody>
          <a:bodyPr vert="horz" wrap="square" lIns="0" tIns="16087" rIns="0" bIns="0" rtlCol="0">
            <a:spAutoFit/>
          </a:bodyPr>
          <a:lstStyle/>
          <a:p>
            <a:pPr marL="16933">
              <a:spcBef>
                <a:spcPts val="127"/>
              </a:spcBef>
            </a:pPr>
            <a:r>
              <a:rPr sz="1733" spc="-67" dirty="0">
                <a:solidFill>
                  <a:srgbClr val="707079"/>
                </a:solidFill>
                <a:latin typeface="Calibri"/>
                <a:cs typeface="Calibri"/>
              </a:rPr>
              <a:t>6</a:t>
            </a:r>
            <a:endParaRPr sz="1733">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74" y="-3978"/>
            <a:ext cx="12196233" cy="6865620"/>
            <a:chOff x="-3056" y="-2984"/>
            <a:chExt cx="9147175" cy="5149215"/>
          </a:xfrm>
        </p:grpSpPr>
        <p:pic>
          <p:nvPicPr>
            <p:cNvPr id="3" name="object 3" descr="https://pitch-assets-ccb95893-de3f-4266-973c-20049231b248.s3.eu-west-1.amazonaws.com/e1b74487-c1da-4b84-bdf9-185e451c3f4e?pitch-bytes=786028&amp;pitch-content-type=image%2Fjpeg"/>
            <p:cNvPicPr/>
            <p:nvPr/>
          </p:nvPicPr>
          <p:blipFill>
            <a:blip r:embed="rId2" cstate="print"/>
            <a:stretch>
              <a:fillRect/>
            </a:stretch>
          </p:blipFill>
          <p:spPr>
            <a:xfrm>
              <a:off x="0" y="0"/>
              <a:ext cx="9144000" cy="5143499"/>
            </a:xfrm>
            <a:prstGeom prst="rect">
              <a:avLst/>
            </a:prstGeom>
          </p:spPr>
        </p:pic>
        <p:sp>
          <p:nvSpPr>
            <p:cNvPr id="4" name="object 4"/>
            <p:cNvSpPr/>
            <p:nvPr/>
          </p:nvSpPr>
          <p:spPr>
            <a:xfrm>
              <a:off x="326580" y="-127"/>
              <a:ext cx="0" cy="5143500"/>
            </a:xfrm>
            <a:custGeom>
              <a:avLst/>
              <a:gdLst/>
              <a:ahLst/>
              <a:cxnLst/>
              <a:rect l="l" t="t" r="r" b="b"/>
              <a:pathLst>
                <a:path h="5143500">
                  <a:moveTo>
                    <a:pt x="0" y="5143424"/>
                  </a:moveTo>
                  <a:lnTo>
                    <a:pt x="0" y="0"/>
                  </a:lnTo>
                </a:path>
              </a:pathLst>
            </a:custGeom>
            <a:ln w="5291">
              <a:solidFill>
                <a:srgbClr val="E60040"/>
              </a:solidFill>
            </a:ln>
          </p:spPr>
          <p:txBody>
            <a:bodyPr wrap="square" lIns="0" tIns="0" rIns="0" bIns="0" rtlCol="0"/>
            <a:lstStyle/>
            <a:p>
              <a:endParaRPr sz="2400"/>
            </a:p>
          </p:txBody>
        </p:sp>
        <p:pic>
          <p:nvPicPr>
            <p:cNvPr id="5" name="object 5"/>
            <p:cNvPicPr/>
            <p:nvPr/>
          </p:nvPicPr>
          <p:blipFill>
            <a:blip r:embed="rId3" cstate="print"/>
            <a:stretch>
              <a:fillRect/>
            </a:stretch>
          </p:blipFill>
          <p:spPr>
            <a:xfrm>
              <a:off x="67304" y="226982"/>
              <a:ext cx="193010" cy="112651"/>
            </a:xfrm>
            <a:prstGeom prst="rect">
              <a:avLst/>
            </a:prstGeom>
          </p:spPr>
        </p:pic>
        <p:sp>
          <p:nvSpPr>
            <p:cNvPr id="6" name="object 6"/>
            <p:cNvSpPr/>
            <p:nvPr/>
          </p:nvSpPr>
          <p:spPr>
            <a:xfrm>
              <a:off x="-198" y="3731513"/>
              <a:ext cx="323215" cy="0"/>
            </a:xfrm>
            <a:custGeom>
              <a:avLst/>
              <a:gdLst/>
              <a:ahLst/>
              <a:cxnLst/>
              <a:rect l="l" t="t" r="r" b="b"/>
              <a:pathLst>
                <a:path w="323215">
                  <a:moveTo>
                    <a:pt x="0" y="0"/>
                  </a:moveTo>
                  <a:lnTo>
                    <a:pt x="322867" y="0"/>
                  </a:lnTo>
                </a:path>
              </a:pathLst>
            </a:custGeom>
            <a:ln w="5291">
              <a:solidFill>
                <a:srgbClr val="E60040"/>
              </a:solidFill>
            </a:ln>
          </p:spPr>
          <p:txBody>
            <a:bodyPr wrap="square" lIns="0" tIns="0" rIns="0" bIns="0" rtlCol="0"/>
            <a:lstStyle/>
            <a:p>
              <a:endParaRPr sz="2400"/>
            </a:p>
          </p:txBody>
        </p:sp>
        <p:pic>
          <p:nvPicPr>
            <p:cNvPr id="7" name="object 7"/>
            <p:cNvPicPr/>
            <p:nvPr/>
          </p:nvPicPr>
          <p:blipFill>
            <a:blip r:embed="rId4" cstate="print"/>
            <a:stretch>
              <a:fillRect/>
            </a:stretch>
          </p:blipFill>
          <p:spPr>
            <a:xfrm>
              <a:off x="159956" y="565784"/>
              <a:ext cx="55194" cy="499110"/>
            </a:xfrm>
            <a:prstGeom prst="rect">
              <a:avLst/>
            </a:prstGeom>
          </p:spPr>
        </p:pic>
      </p:grpSp>
      <p:sp>
        <p:nvSpPr>
          <p:cNvPr id="8" name="object 8"/>
          <p:cNvSpPr txBox="1"/>
          <p:nvPr/>
        </p:nvSpPr>
        <p:spPr>
          <a:xfrm>
            <a:off x="615017" y="135127"/>
            <a:ext cx="592667" cy="366832"/>
          </a:xfrm>
          <a:prstGeom prst="rect">
            <a:avLst/>
          </a:prstGeom>
        </p:spPr>
        <p:txBody>
          <a:bodyPr vert="horz" wrap="square" lIns="0" tIns="17780" rIns="0" bIns="0" rtlCol="0">
            <a:spAutoFit/>
          </a:bodyPr>
          <a:lstStyle/>
          <a:p>
            <a:pPr marL="16933">
              <a:spcBef>
                <a:spcPts val="140"/>
              </a:spcBef>
            </a:pPr>
            <a:r>
              <a:rPr sz="2267" spc="-33" dirty="0">
                <a:solidFill>
                  <a:srgbClr val="E60040"/>
                </a:solidFill>
                <a:latin typeface="Calibri"/>
                <a:cs typeface="Calibri"/>
              </a:rPr>
              <a:t>Q&amp;A</a:t>
            </a:r>
            <a:endParaRPr sz="2267">
              <a:latin typeface="Calibri"/>
              <a:cs typeface="Calibri"/>
            </a:endParaRPr>
          </a:p>
        </p:txBody>
      </p:sp>
      <p:pic>
        <p:nvPicPr>
          <p:cNvPr id="9" name="object 9"/>
          <p:cNvPicPr/>
          <p:nvPr/>
        </p:nvPicPr>
        <p:blipFill>
          <a:blip r:embed="rId5" cstate="print"/>
          <a:stretch>
            <a:fillRect/>
          </a:stretch>
        </p:blipFill>
        <p:spPr>
          <a:xfrm>
            <a:off x="777443" y="3879764"/>
            <a:ext cx="2652607" cy="2635843"/>
          </a:xfrm>
          <a:prstGeom prst="rect">
            <a:avLst/>
          </a:prstGeom>
        </p:spPr>
      </p:pic>
      <p:sp>
        <p:nvSpPr>
          <p:cNvPr id="10" name="object 10"/>
          <p:cNvSpPr txBox="1"/>
          <p:nvPr/>
        </p:nvSpPr>
        <p:spPr>
          <a:xfrm>
            <a:off x="3730921" y="4850112"/>
            <a:ext cx="2793152" cy="386430"/>
          </a:xfrm>
          <a:prstGeom prst="rect">
            <a:avLst/>
          </a:prstGeom>
        </p:spPr>
        <p:txBody>
          <a:bodyPr vert="horz" wrap="square" lIns="0" tIns="16933" rIns="0" bIns="0" rtlCol="0">
            <a:spAutoFit/>
          </a:bodyPr>
          <a:lstStyle/>
          <a:p>
            <a:pPr marL="16933">
              <a:spcBef>
                <a:spcPts val="133"/>
              </a:spcBef>
            </a:pPr>
            <a:r>
              <a:rPr sz="2400" b="1" dirty="0">
                <a:latin typeface="Calibri"/>
                <a:cs typeface="Calibri"/>
              </a:rPr>
              <a:t>Follow</a:t>
            </a:r>
            <a:r>
              <a:rPr sz="2400" b="1" spc="-33" dirty="0">
                <a:latin typeface="Calibri"/>
                <a:cs typeface="Calibri"/>
              </a:rPr>
              <a:t> </a:t>
            </a:r>
            <a:r>
              <a:rPr sz="2400" b="1" dirty="0">
                <a:latin typeface="Calibri"/>
                <a:cs typeface="Calibri"/>
              </a:rPr>
              <a:t>Us</a:t>
            </a:r>
            <a:r>
              <a:rPr sz="2400" b="1" spc="-53" dirty="0">
                <a:latin typeface="Calibri"/>
                <a:cs typeface="Calibri"/>
              </a:rPr>
              <a:t> </a:t>
            </a:r>
            <a:r>
              <a:rPr sz="2400" b="1" dirty="0">
                <a:latin typeface="Calibri"/>
                <a:cs typeface="Calibri"/>
              </a:rPr>
              <a:t>on</a:t>
            </a:r>
            <a:r>
              <a:rPr sz="2400" b="1" spc="-20" dirty="0">
                <a:latin typeface="Calibri"/>
                <a:cs typeface="Calibri"/>
              </a:rPr>
              <a:t> </a:t>
            </a:r>
            <a:r>
              <a:rPr sz="2400" b="1" spc="-13" dirty="0">
                <a:latin typeface="Calibri"/>
                <a:cs typeface="Calibri"/>
              </a:rPr>
              <a:t>LinkedIn</a:t>
            </a:r>
            <a:endParaRPr sz="2400">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4F8A"/>
        </a:solidFill>
        <a:effectLst/>
      </p:bgPr>
    </p:bg>
    <p:spTree>
      <p:nvGrpSpPr>
        <p:cNvPr id="1" name="">
          <a:extLst>
            <a:ext uri="{FF2B5EF4-FFF2-40B4-BE49-F238E27FC236}">
              <a16:creationId xmlns:a16="http://schemas.microsoft.com/office/drawing/2014/main" id="{C5DBD8CB-F16D-5266-4242-2596BB615F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2549AE-E315-F7FB-F761-B56EEF9B52D5}"/>
              </a:ext>
            </a:extLst>
          </p:cNvPr>
          <p:cNvSpPr>
            <a:spLocks noGrp="1"/>
          </p:cNvSpPr>
          <p:nvPr>
            <p:ph type="title"/>
          </p:nvPr>
        </p:nvSpPr>
        <p:spPr>
          <a:xfrm>
            <a:off x="839788" y="1820863"/>
            <a:ext cx="3932237" cy="3216274"/>
          </a:xfrm>
        </p:spPr>
        <p:txBody>
          <a:bodyPr>
            <a:noAutofit/>
          </a:bodyPr>
          <a:lstStyle/>
          <a:p>
            <a:r>
              <a:rPr lang="en-US" sz="6000" b="1" dirty="0">
                <a:solidFill>
                  <a:schemeClr val="bg1"/>
                </a:solidFill>
              </a:rPr>
              <a:t>Center for Used Fuel Research Designation</a:t>
            </a:r>
          </a:p>
        </p:txBody>
      </p:sp>
      <p:sp>
        <p:nvSpPr>
          <p:cNvPr id="3" name="Content Placeholder 2">
            <a:extLst>
              <a:ext uri="{FF2B5EF4-FFF2-40B4-BE49-F238E27FC236}">
                <a16:creationId xmlns:a16="http://schemas.microsoft.com/office/drawing/2014/main" id="{BC63C03A-58D1-E5A5-D23A-22F58CE1BB34}"/>
              </a:ext>
            </a:extLst>
          </p:cNvPr>
          <p:cNvSpPr>
            <a:spLocks noGrp="1"/>
          </p:cNvSpPr>
          <p:nvPr>
            <p:ph idx="1"/>
          </p:nvPr>
        </p:nvSpPr>
        <p:spPr>
          <a:xfrm>
            <a:off x="5534025" y="2427287"/>
            <a:ext cx="6172200" cy="2003425"/>
          </a:xfrm>
        </p:spPr>
        <p:txBody>
          <a:bodyPr/>
          <a:lstStyle/>
          <a:p>
            <a:r>
              <a:rPr lang="en-US" b="1" dirty="0">
                <a:solidFill>
                  <a:schemeClr val="bg1"/>
                </a:solidFill>
              </a:rPr>
              <a:t>Dr. Jess Gehin</a:t>
            </a:r>
            <a:r>
              <a:rPr lang="en-US" dirty="0">
                <a:solidFill>
                  <a:schemeClr val="bg1"/>
                </a:solidFill>
              </a:rPr>
              <a:t>, Associate Laboratory Director for Nuclear Science and Technology, Idaho National Laboratory </a:t>
            </a:r>
          </a:p>
        </p:txBody>
      </p:sp>
    </p:spTree>
    <p:extLst>
      <p:ext uri="{BB962C8B-B14F-4D97-AF65-F5344CB8AC3E}">
        <p14:creationId xmlns:p14="http://schemas.microsoft.com/office/powerpoint/2010/main" val="602851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48118" y="974912"/>
            <a:ext cx="8695765" cy="4896971"/>
            <a:chOff x="101600" y="1104900"/>
            <a:chExt cx="9855200" cy="5549900"/>
          </a:xfrm>
        </p:grpSpPr>
        <p:pic>
          <p:nvPicPr>
            <p:cNvPr id="3" name="object 3"/>
            <p:cNvPicPr/>
            <p:nvPr/>
          </p:nvPicPr>
          <p:blipFill>
            <a:blip r:embed="rId2" cstate="print"/>
            <a:stretch>
              <a:fillRect/>
            </a:stretch>
          </p:blipFill>
          <p:spPr>
            <a:xfrm>
              <a:off x="101600" y="1104900"/>
              <a:ext cx="9855200" cy="5549899"/>
            </a:xfrm>
            <a:prstGeom prst="rect">
              <a:avLst/>
            </a:prstGeom>
          </p:spPr>
        </p:pic>
        <p:pic>
          <p:nvPicPr>
            <p:cNvPr id="4" name="object 4"/>
            <p:cNvPicPr/>
            <p:nvPr/>
          </p:nvPicPr>
          <p:blipFill>
            <a:blip r:embed="rId3" cstate="print"/>
            <a:stretch>
              <a:fillRect/>
            </a:stretch>
          </p:blipFill>
          <p:spPr>
            <a:xfrm>
              <a:off x="1110488" y="1104900"/>
              <a:ext cx="4203192" cy="4556760"/>
            </a:xfrm>
            <a:prstGeom prst="rect">
              <a:avLst/>
            </a:prstGeom>
          </p:spPr>
        </p:pic>
        <p:sp>
          <p:nvSpPr>
            <p:cNvPr id="5" name="object 5"/>
            <p:cNvSpPr/>
            <p:nvPr/>
          </p:nvSpPr>
          <p:spPr>
            <a:xfrm>
              <a:off x="1148714" y="1104900"/>
              <a:ext cx="4126865" cy="4502150"/>
            </a:xfrm>
            <a:custGeom>
              <a:avLst/>
              <a:gdLst/>
              <a:ahLst/>
              <a:cxnLst/>
              <a:rect l="l" t="t" r="r" b="b"/>
              <a:pathLst>
                <a:path w="4126865" h="4502150">
                  <a:moveTo>
                    <a:pt x="4126865" y="0"/>
                  </a:moveTo>
                  <a:lnTo>
                    <a:pt x="0" y="0"/>
                  </a:lnTo>
                  <a:lnTo>
                    <a:pt x="0" y="4501586"/>
                  </a:lnTo>
                  <a:lnTo>
                    <a:pt x="4126865" y="4501586"/>
                  </a:lnTo>
                  <a:lnTo>
                    <a:pt x="4126865" y="0"/>
                  </a:lnTo>
                  <a:close/>
                </a:path>
              </a:pathLst>
            </a:custGeom>
            <a:solidFill>
              <a:srgbClr val="19204C"/>
            </a:solidFill>
          </p:spPr>
          <p:txBody>
            <a:bodyPr wrap="square" lIns="0" tIns="0" rIns="0" bIns="0" rtlCol="0"/>
            <a:lstStyle/>
            <a:p>
              <a:pPr defTabSz="806867"/>
              <a:endParaRPr sz="1588" kern="0">
                <a:solidFill>
                  <a:sysClr val="windowText" lastClr="000000"/>
                </a:solidFill>
              </a:endParaRPr>
            </a:p>
          </p:txBody>
        </p:sp>
        <p:pic>
          <p:nvPicPr>
            <p:cNvPr id="6" name="object 6"/>
            <p:cNvPicPr/>
            <p:nvPr/>
          </p:nvPicPr>
          <p:blipFill>
            <a:blip r:embed="rId4" cstate="print"/>
            <a:stretch>
              <a:fillRect/>
            </a:stretch>
          </p:blipFill>
          <p:spPr>
            <a:xfrm>
              <a:off x="101600" y="5731763"/>
              <a:ext cx="9854183" cy="19286"/>
            </a:xfrm>
            <a:prstGeom prst="rect">
              <a:avLst/>
            </a:prstGeom>
          </p:spPr>
        </p:pic>
        <p:sp>
          <p:nvSpPr>
            <p:cNvPr id="7" name="object 7"/>
            <p:cNvSpPr/>
            <p:nvPr/>
          </p:nvSpPr>
          <p:spPr>
            <a:xfrm>
              <a:off x="101600" y="5785737"/>
              <a:ext cx="9855200" cy="869315"/>
            </a:xfrm>
            <a:custGeom>
              <a:avLst/>
              <a:gdLst/>
              <a:ahLst/>
              <a:cxnLst/>
              <a:rect l="l" t="t" r="r" b="b"/>
              <a:pathLst>
                <a:path w="9855200" h="869315">
                  <a:moveTo>
                    <a:pt x="0" y="869061"/>
                  </a:moveTo>
                  <a:lnTo>
                    <a:pt x="9855200" y="869061"/>
                  </a:lnTo>
                  <a:lnTo>
                    <a:pt x="9855200" y="0"/>
                  </a:lnTo>
                  <a:lnTo>
                    <a:pt x="0" y="0"/>
                  </a:lnTo>
                  <a:lnTo>
                    <a:pt x="0" y="869061"/>
                  </a:lnTo>
                  <a:close/>
                </a:path>
              </a:pathLst>
            </a:custGeom>
            <a:solidFill>
              <a:srgbClr val="0E1130"/>
            </a:solidFill>
          </p:spPr>
          <p:txBody>
            <a:bodyPr wrap="square" lIns="0" tIns="0" rIns="0" bIns="0" rtlCol="0"/>
            <a:lstStyle/>
            <a:p>
              <a:pPr defTabSz="806867"/>
              <a:endParaRPr sz="1588" kern="0">
                <a:solidFill>
                  <a:sysClr val="windowText" lastClr="000000"/>
                </a:solidFill>
              </a:endParaRPr>
            </a:p>
          </p:txBody>
        </p:sp>
        <p:sp>
          <p:nvSpPr>
            <p:cNvPr id="8" name="object 8"/>
            <p:cNvSpPr/>
            <p:nvPr/>
          </p:nvSpPr>
          <p:spPr>
            <a:xfrm>
              <a:off x="1333500" y="3448190"/>
              <a:ext cx="3695700" cy="0"/>
            </a:xfrm>
            <a:custGeom>
              <a:avLst/>
              <a:gdLst/>
              <a:ahLst/>
              <a:cxnLst/>
              <a:rect l="l" t="t" r="r" b="b"/>
              <a:pathLst>
                <a:path w="3695700">
                  <a:moveTo>
                    <a:pt x="0" y="0"/>
                  </a:moveTo>
                  <a:lnTo>
                    <a:pt x="3695699" y="0"/>
                  </a:lnTo>
                </a:path>
              </a:pathLst>
            </a:custGeom>
            <a:ln w="10277">
              <a:solidFill>
                <a:srgbClr val="A6A6A6"/>
              </a:solidFill>
            </a:ln>
          </p:spPr>
          <p:txBody>
            <a:bodyPr wrap="square" lIns="0" tIns="0" rIns="0" bIns="0" rtlCol="0"/>
            <a:lstStyle/>
            <a:p>
              <a:pPr defTabSz="806867"/>
              <a:endParaRPr sz="1588" kern="0">
                <a:solidFill>
                  <a:sysClr val="windowText" lastClr="000000"/>
                </a:solidFill>
              </a:endParaRPr>
            </a:p>
          </p:txBody>
        </p:sp>
        <p:sp>
          <p:nvSpPr>
            <p:cNvPr id="9" name="object 9"/>
            <p:cNvSpPr/>
            <p:nvPr/>
          </p:nvSpPr>
          <p:spPr>
            <a:xfrm>
              <a:off x="101600" y="5751050"/>
              <a:ext cx="9855200" cy="0"/>
            </a:xfrm>
            <a:custGeom>
              <a:avLst/>
              <a:gdLst/>
              <a:ahLst/>
              <a:cxnLst/>
              <a:rect l="l" t="t" r="r" b="b"/>
              <a:pathLst>
                <a:path w="9855200">
                  <a:moveTo>
                    <a:pt x="0" y="0"/>
                  </a:moveTo>
                  <a:lnTo>
                    <a:pt x="9855200" y="0"/>
                  </a:lnTo>
                </a:path>
              </a:pathLst>
            </a:custGeom>
            <a:ln w="69373">
              <a:solidFill>
                <a:srgbClr val="213E9A"/>
              </a:solidFill>
            </a:ln>
          </p:spPr>
          <p:txBody>
            <a:bodyPr wrap="square" lIns="0" tIns="0" rIns="0" bIns="0" rtlCol="0"/>
            <a:lstStyle/>
            <a:p>
              <a:pPr defTabSz="806867"/>
              <a:endParaRPr sz="1588" kern="0">
                <a:solidFill>
                  <a:sysClr val="windowText" lastClr="000000"/>
                </a:solidFill>
              </a:endParaRPr>
            </a:p>
          </p:txBody>
        </p:sp>
        <p:pic>
          <p:nvPicPr>
            <p:cNvPr id="10" name="object 10"/>
            <p:cNvPicPr/>
            <p:nvPr/>
          </p:nvPicPr>
          <p:blipFill>
            <a:blip r:embed="rId5" cstate="print"/>
            <a:stretch>
              <a:fillRect/>
            </a:stretch>
          </p:blipFill>
          <p:spPr>
            <a:xfrm>
              <a:off x="6938644" y="5802574"/>
              <a:ext cx="2860316" cy="756643"/>
            </a:xfrm>
            <a:prstGeom prst="rect">
              <a:avLst/>
            </a:prstGeom>
          </p:spPr>
        </p:pic>
      </p:grpSp>
      <p:sp>
        <p:nvSpPr>
          <p:cNvPr id="11" name="object 11"/>
          <p:cNvSpPr txBox="1"/>
          <p:nvPr/>
        </p:nvSpPr>
        <p:spPr>
          <a:xfrm>
            <a:off x="2672042" y="974912"/>
            <a:ext cx="3641351" cy="3388175"/>
          </a:xfrm>
          <a:prstGeom prst="rect">
            <a:avLst/>
          </a:prstGeom>
          <a:ln w="7703">
            <a:solidFill>
              <a:srgbClr val="002F66"/>
            </a:solidFill>
          </a:ln>
        </p:spPr>
        <p:txBody>
          <a:bodyPr vert="horz" wrap="square" lIns="0" tIns="149038" rIns="0" bIns="0" rtlCol="0">
            <a:spAutoFit/>
          </a:bodyPr>
          <a:lstStyle/>
          <a:p>
            <a:pPr defTabSz="806867">
              <a:spcBef>
                <a:spcPts val="1174"/>
              </a:spcBef>
            </a:pPr>
            <a:endParaRPr sz="3177" kern="0">
              <a:solidFill>
                <a:sysClr val="windowText" lastClr="000000"/>
              </a:solidFill>
              <a:latin typeface="Times New Roman"/>
              <a:cs typeface="Times New Roman"/>
            </a:endParaRPr>
          </a:p>
          <a:p>
            <a:pPr marL="292489" marR="342358" algn="ctr" defTabSz="806867">
              <a:lnSpc>
                <a:spcPct val="101699"/>
              </a:lnSpc>
            </a:pPr>
            <a:r>
              <a:rPr sz="3177" kern="0" dirty="0">
                <a:solidFill>
                  <a:srgbClr val="FFFFFF"/>
                </a:solidFill>
                <a:latin typeface="Century"/>
                <a:cs typeface="Century"/>
              </a:rPr>
              <a:t>Center</a:t>
            </a:r>
            <a:r>
              <a:rPr sz="3177" kern="0" spc="-49" dirty="0">
                <a:solidFill>
                  <a:srgbClr val="FFFFFF"/>
                </a:solidFill>
                <a:latin typeface="Century"/>
                <a:cs typeface="Century"/>
              </a:rPr>
              <a:t> </a:t>
            </a:r>
            <a:r>
              <a:rPr sz="3177" kern="0" spc="84" dirty="0">
                <a:solidFill>
                  <a:srgbClr val="FFFFFF"/>
                </a:solidFill>
                <a:latin typeface="Century"/>
                <a:cs typeface="Century"/>
              </a:rPr>
              <a:t>for</a:t>
            </a:r>
            <a:r>
              <a:rPr sz="3177" kern="0" spc="-49" dirty="0">
                <a:solidFill>
                  <a:srgbClr val="FFFFFF"/>
                </a:solidFill>
                <a:latin typeface="Century"/>
                <a:cs typeface="Century"/>
              </a:rPr>
              <a:t> </a:t>
            </a:r>
            <a:r>
              <a:rPr sz="3177" kern="0" spc="-18" dirty="0">
                <a:solidFill>
                  <a:srgbClr val="FFFFFF"/>
                </a:solidFill>
                <a:latin typeface="Century"/>
                <a:cs typeface="Century"/>
              </a:rPr>
              <a:t>Used </a:t>
            </a:r>
            <a:r>
              <a:rPr sz="3177" kern="0" dirty="0">
                <a:solidFill>
                  <a:srgbClr val="FFFFFF"/>
                </a:solidFill>
                <a:latin typeface="Century"/>
                <a:cs typeface="Century"/>
              </a:rPr>
              <a:t>Fuel</a:t>
            </a:r>
            <a:r>
              <a:rPr sz="3177" kern="0" spc="-115" dirty="0">
                <a:solidFill>
                  <a:srgbClr val="FFFFFF"/>
                </a:solidFill>
                <a:latin typeface="Century"/>
                <a:cs typeface="Century"/>
              </a:rPr>
              <a:t> </a:t>
            </a:r>
            <a:r>
              <a:rPr sz="3177" kern="0" spc="-9" dirty="0">
                <a:solidFill>
                  <a:srgbClr val="FFFFFF"/>
                </a:solidFill>
                <a:latin typeface="Century"/>
                <a:cs typeface="Century"/>
              </a:rPr>
              <a:t>Research</a:t>
            </a:r>
            <a:endParaRPr sz="3177" kern="0">
              <a:solidFill>
                <a:sysClr val="windowText" lastClr="000000"/>
              </a:solidFill>
              <a:latin typeface="Century"/>
              <a:cs typeface="Century"/>
            </a:endParaRPr>
          </a:p>
          <a:p>
            <a:pPr defTabSz="806867">
              <a:spcBef>
                <a:spcPts val="552"/>
              </a:spcBef>
            </a:pPr>
            <a:endParaRPr sz="3177" kern="0">
              <a:solidFill>
                <a:sysClr val="windowText" lastClr="000000"/>
              </a:solidFill>
              <a:latin typeface="Century"/>
              <a:cs typeface="Century"/>
            </a:endParaRPr>
          </a:p>
          <a:p>
            <a:pPr marL="1199093" marR="1218705" algn="ctr" defTabSz="806867">
              <a:lnSpc>
                <a:spcPct val="150700"/>
              </a:lnSpc>
            </a:pPr>
            <a:r>
              <a:rPr sz="1324" kern="0" spc="-35" dirty="0">
                <a:solidFill>
                  <a:srgbClr val="FFFFFF"/>
                </a:solidFill>
                <a:latin typeface="Arial"/>
                <a:cs typeface="Arial"/>
              </a:rPr>
              <a:t>Dr.</a:t>
            </a:r>
            <a:r>
              <a:rPr sz="1324" kern="0" spc="-53" dirty="0">
                <a:solidFill>
                  <a:srgbClr val="FFFFFF"/>
                </a:solidFill>
                <a:latin typeface="Arial"/>
                <a:cs typeface="Arial"/>
              </a:rPr>
              <a:t> </a:t>
            </a:r>
            <a:r>
              <a:rPr sz="1324" kern="0" spc="-9" dirty="0">
                <a:solidFill>
                  <a:srgbClr val="FFFFFF"/>
                </a:solidFill>
                <a:latin typeface="Arial"/>
                <a:cs typeface="Arial"/>
              </a:rPr>
              <a:t>Jon</a:t>
            </a:r>
            <a:r>
              <a:rPr sz="1324" kern="0" spc="-66" dirty="0">
                <a:solidFill>
                  <a:srgbClr val="FFFFFF"/>
                </a:solidFill>
                <a:latin typeface="Arial"/>
                <a:cs typeface="Arial"/>
              </a:rPr>
              <a:t> </a:t>
            </a:r>
            <a:r>
              <a:rPr sz="1324" kern="0" spc="-26" dirty="0">
                <a:solidFill>
                  <a:srgbClr val="FFFFFF"/>
                </a:solidFill>
                <a:latin typeface="Arial"/>
                <a:cs typeface="Arial"/>
              </a:rPr>
              <a:t>Carmack </a:t>
            </a:r>
            <a:r>
              <a:rPr sz="1324" kern="0" spc="-18" dirty="0">
                <a:solidFill>
                  <a:srgbClr val="FFFFFF"/>
                </a:solidFill>
                <a:latin typeface="Arial"/>
                <a:cs typeface="Arial"/>
              </a:rPr>
              <a:t>Acting</a:t>
            </a:r>
            <a:r>
              <a:rPr sz="1324" kern="0" spc="-49" dirty="0">
                <a:solidFill>
                  <a:srgbClr val="FFFFFF"/>
                </a:solidFill>
                <a:latin typeface="Arial"/>
                <a:cs typeface="Arial"/>
              </a:rPr>
              <a:t> </a:t>
            </a:r>
            <a:r>
              <a:rPr sz="1324" kern="0" spc="-9" dirty="0">
                <a:solidFill>
                  <a:srgbClr val="FFFFFF"/>
                </a:solidFill>
                <a:latin typeface="Arial"/>
                <a:cs typeface="Arial"/>
              </a:rPr>
              <a:t>Director</a:t>
            </a:r>
            <a:endParaRPr sz="1324" kern="0">
              <a:solidFill>
                <a:sysClr val="windowText" lastClr="000000"/>
              </a:solidFill>
              <a:latin typeface="Arial"/>
              <a:cs typeface="Arial"/>
            </a:endParaRPr>
          </a:p>
          <a:p>
            <a:pPr marL="678552" marR="697603" algn="ctr" defTabSz="806867">
              <a:lnSpc>
                <a:spcPct val="149300"/>
              </a:lnSpc>
              <a:spcBef>
                <a:spcPts val="22"/>
              </a:spcBef>
            </a:pPr>
            <a:r>
              <a:rPr sz="1324" kern="0" spc="-22" dirty="0">
                <a:solidFill>
                  <a:srgbClr val="FFFFFF"/>
                </a:solidFill>
                <a:latin typeface="Arial"/>
                <a:cs typeface="Arial"/>
              </a:rPr>
              <a:t>Center</a:t>
            </a:r>
            <a:r>
              <a:rPr sz="1324" kern="0" spc="-62" dirty="0">
                <a:solidFill>
                  <a:srgbClr val="FFFFFF"/>
                </a:solidFill>
                <a:latin typeface="Arial"/>
                <a:cs typeface="Arial"/>
              </a:rPr>
              <a:t> </a:t>
            </a:r>
            <a:r>
              <a:rPr sz="1324" kern="0" dirty="0">
                <a:solidFill>
                  <a:srgbClr val="FFFFFF"/>
                </a:solidFill>
                <a:latin typeface="Arial"/>
                <a:cs typeface="Arial"/>
              </a:rPr>
              <a:t>for</a:t>
            </a:r>
            <a:r>
              <a:rPr sz="1324" kern="0" spc="-57" dirty="0">
                <a:solidFill>
                  <a:srgbClr val="FFFFFF"/>
                </a:solidFill>
                <a:latin typeface="Arial"/>
                <a:cs typeface="Arial"/>
              </a:rPr>
              <a:t> </a:t>
            </a:r>
            <a:r>
              <a:rPr sz="1324" kern="0" spc="-22" dirty="0">
                <a:solidFill>
                  <a:srgbClr val="FFFFFF"/>
                </a:solidFill>
                <a:latin typeface="Arial"/>
                <a:cs typeface="Arial"/>
              </a:rPr>
              <a:t>Used</a:t>
            </a:r>
            <a:r>
              <a:rPr sz="1324" kern="0" spc="-62" dirty="0">
                <a:solidFill>
                  <a:srgbClr val="FFFFFF"/>
                </a:solidFill>
                <a:latin typeface="Arial"/>
                <a:cs typeface="Arial"/>
              </a:rPr>
              <a:t> </a:t>
            </a:r>
            <a:r>
              <a:rPr sz="1324" kern="0" spc="-18" dirty="0">
                <a:solidFill>
                  <a:srgbClr val="FFFFFF"/>
                </a:solidFill>
                <a:latin typeface="Arial"/>
                <a:cs typeface="Arial"/>
              </a:rPr>
              <a:t>Fuel</a:t>
            </a:r>
            <a:r>
              <a:rPr sz="1324" kern="0" spc="-53" dirty="0">
                <a:solidFill>
                  <a:srgbClr val="FFFFFF"/>
                </a:solidFill>
                <a:latin typeface="Arial"/>
                <a:cs typeface="Arial"/>
              </a:rPr>
              <a:t> </a:t>
            </a:r>
            <a:r>
              <a:rPr sz="1324" kern="0" spc="-9" dirty="0">
                <a:solidFill>
                  <a:srgbClr val="FFFFFF"/>
                </a:solidFill>
                <a:latin typeface="Arial"/>
                <a:cs typeface="Arial"/>
              </a:rPr>
              <a:t>Research </a:t>
            </a:r>
            <a:r>
              <a:rPr sz="1324" kern="0" spc="-26" dirty="0">
                <a:solidFill>
                  <a:srgbClr val="FFFFFF"/>
                </a:solidFill>
                <a:latin typeface="Arial"/>
                <a:cs typeface="Arial"/>
              </a:rPr>
              <a:t>January</a:t>
            </a:r>
            <a:r>
              <a:rPr sz="1324" kern="0" spc="-35" dirty="0">
                <a:solidFill>
                  <a:srgbClr val="FFFFFF"/>
                </a:solidFill>
                <a:latin typeface="Arial"/>
                <a:cs typeface="Arial"/>
              </a:rPr>
              <a:t> </a:t>
            </a:r>
            <a:r>
              <a:rPr sz="1324" kern="0" spc="-18" dirty="0">
                <a:solidFill>
                  <a:srgbClr val="FFFFFF"/>
                </a:solidFill>
                <a:latin typeface="Arial"/>
                <a:cs typeface="Arial"/>
              </a:rPr>
              <a:t>2026</a:t>
            </a:r>
            <a:endParaRPr sz="1324" kern="0">
              <a:solidFill>
                <a:sysClr val="windowText" lastClr="000000"/>
              </a:solidFill>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48118" y="5422496"/>
            <a:ext cx="8695765" cy="449916"/>
            <a:chOff x="101600" y="6145495"/>
            <a:chExt cx="9855200" cy="509905"/>
          </a:xfrm>
        </p:grpSpPr>
        <p:sp>
          <p:nvSpPr>
            <p:cNvPr id="3" name="object 3"/>
            <p:cNvSpPr/>
            <p:nvPr/>
          </p:nvSpPr>
          <p:spPr>
            <a:xfrm>
              <a:off x="101600" y="6161473"/>
              <a:ext cx="9855200" cy="0"/>
            </a:xfrm>
            <a:custGeom>
              <a:avLst/>
              <a:gdLst/>
              <a:ahLst/>
              <a:cxnLst/>
              <a:rect l="l" t="t" r="r" b="b"/>
              <a:pathLst>
                <a:path w="9855200">
                  <a:moveTo>
                    <a:pt x="0" y="0"/>
                  </a:moveTo>
                  <a:lnTo>
                    <a:pt x="9855200" y="0"/>
                  </a:lnTo>
                </a:path>
              </a:pathLst>
            </a:custGeom>
            <a:ln w="10277">
              <a:solidFill>
                <a:srgbClr val="595959"/>
              </a:solidFill>
            </a:ln>
          </p:spPr>
          <p:txBody>
            <a:bodyPr wrap="square" lIns="0" tIns="0" rIns="0" bIns="0" rtlCol="0"/>
            <a:lstStyle/>
            <a:p>
              <a:pPr defTabSz="806867"/>
              <a:endParaRPr sz="1588" kern="0">
                <a:solidFill>
                  <a:sysClr val="windowText" lastClr="000000"/>
                </a:solidFill>
              </a:endParaRPr>
            </a:p>
          </p:txBody>
        </p:sp>
        <p:pic>
          <p:nvPicPr>
            <p:cNvPr id="4" name="object 4"/>
            <p:cNvPicPr/>
            <p:nvPr/>
          </p:nvPicPr>
          <p:blipFill>
            <a:blip r:embed="rId2" cstate="print"/>
            <a:stretch>
              <a:fillRect/>
            </a:stretch>
          </p:blipFill>
          <p:spPr>
            <a:xfrm>
              <a:off x="7644706" y="6145495"/>
              <a:ext cx="1983586" cy="509304"/>
            </a:xfrm>
            <a:prstGeom prst="rect">
              <a:avLst/>
            </a:prstGeom>
          </p:spPr>
        </p:pic>
      </p:grpSp>
      <p:sp>
        <p:nvSpPr>
          <p:cNvPr id="5" name="object 5"/>
          <p:cNvSpPr txBox="1"/>
          <p:nvPr/>
        </p:nvSpPr>
        <p:spPr>
          <a:xfrm>
            <a:off x="2311997" y="1803109"/>
            <a:ext cx="3560669" cy="3072987"/>
          </a:xfrm>
          <a:prstGeom prst="rect">
            <a:avLst/>
          </a:prstGeom>
        </p:spPr>
        <p:txBody>
          <a:bodyPr vert="horz" wrap="square" lIns="0" tIns="11206" rIns="0" bIns="0" rtlCol="0">
            <a:spAutoFit/>
          </a:bodyPr>
          <a:lstStyle/>
          <a:p>
            <a:pPr marL="44826" defTabSz="806867">
              <a:spcBef>
                <a:spcPts val="88"/>
              </a:spcBef>
            </a:pPr>
            <a:r>
              <a:rPr sz="971" b="1" kern="0" spc="-9" dirty="0">
                <a:solidFill>
                  <a:srgbClr val="595959"/>
                </a:solidFill>
                <a:latin typeface="Arial"/>
                <a:cs typeface="Arial"/>
              </a:rPr>
              <a:t>DISCLAIMER</a:t>
            </a:r>
            <a:endParaRPr sz="971" kern="0">
              <a:solidFill>
                <a:sysClr val="windowText" lastClr="000000"/>
              </a:solidFill>
              <a:latin typeface="Arial"/>
              <a:cs typeface="Arial"/>
            </a:endParaRPr>
          </a:p>
          <a:p>
            <a:pPr marL="44826" marR="15689" defTabSz="806867">
              <a:lnSpc>
                <a:spcPct val="103600"/>
              </a:lnSpc>
              <a:spcBef>
                <a:spcPts val="825"/>
              </a:spcBef>
            </a:pPr>
            <a:r>
              <a:rPr sz="971" kern="0" dirty="0">
                <a:solidFill>
                  <a:srgbClr val="595959"/>
                </a:solidFill>
                <a:latin typeface="Arial"/>
                <a:cs typeface="Arial"/>
              </a:rPr>
              <a:t>This</a:t>
            </a:r>
            <a:r>
              <a:rPr sz="971" kern="0" spc="40" dirty="0">
                <a:solidFill>
                  <a:srgbClr val="595959"/>
                </a:solidFill>
                <a:latin typeface="Arial"/>
                <a:cs typeface="Arial"/>
              </a:rPr>
              <a:t> </a:t>
            </a:r>
            <a:r>
              <a:rPr sz="971" kern="0" dirty="0">
                <a:solidFill>
                  <a:srgbClr val="595959"/>
                </a:solidFill>
                <a:latin typeface="Arial"/>
                <a:cs typeface="Arial"/>
              </a:rPr>
              <a:t>is</a:t>
            </a:r>
            <a:r>
              <a:rPr sz="971" kern="0" spc="40" dirty="0">
                <a:solidFill>
                  <a:srgbClr val="595959"/>
                </a:solidFill>
                <a:latin typeface="Arial"/>
                <a:cs typeface="Arial"/>
              </a:rPr>
              <a:t> </a:t>
            </a:r>
            <a:r>
              <a:rPr sz="971" kern="0" dirty="0">
                <a:solidFill>
                  <a:srgbClr val="595959"/>
                </a:solidFill>
                <a:latin typeface="Arial"/>
                <a:cs typeface="Arial"/>
              </a:rPr>
              <a:t>a</a:t>
            </a:r>
            <a:r>
              <a:rPr sz="971" kern="0" spc="40" dirty="0">
                <a:solidFill>
                  <a:srgbClr val="595959"/>
                </a:solidFill>
                <a:latin typeface="Arial"/>
                <a:cs typeface="Arial"/>
              </a:rPr>
              <a:t> </a:t>
            </a:r>
            <a:r>
              <a:rPr sz="971" kern="0" dirty="0">
                <a:solidFill>
                  <a:srgbClr val="595959"/>
                </a:solidFill>
                <a:latin typeface="Arial"/>
                <a:cs typeface="Arial"/>
              </a:rPr>
              <a:t>technical</a:t>
            </a:r>
            <a:r>
              <a:rPr sz="971" kern="0" spc="40" dirty="0">
                <a:solidFill>
                  <a:srgbClr val="595959"/>
                </a:solidFill>
                <a:latin typeface="Arial"/>
                <a:cs typeface="Arial"/>
              </a:rPr>
              <a:t> </a:t>
            </a:r>
            <a:r>
              <a:rPr sz="971" kern="0" dirty="0">
                <a:solidFill>
                  <a:srgbClr val="595959"/>
                </a:solidFill>
                <a:latin typeface="Arial"/>
                <a:cs typeface="Arial"/>
              </a:rPr>
              <a:t>presentation</a:t>
            </a:r>
            <a:r>
              <a:rPr sz="971" kern="0" spc="40" dirty="0">
                <a:solidFill>
                  <a:srgbClr val="595959"/>
                </a:solidFill>
                <a:latin typeface="Arial"/>
                <a:cs typeface="Arial"/>
              </a:rPr>
              <a:t> </a:t>
            </a:r>
            <a:r>
              <a:rPr sz="971" kern="0" dirty="0">
                <a:solidFill>
                  <a:srgbClr val="595959"/>
                </a:solidFill>
                <a:latin typeface="Arial"/>
                <a:cs typeface="Arial"/>
              </a:rPr>
              <a:t>that</a:t>
            </a:r>
            <a:r>
              <a:rPr sz="971" kern="0" spc="31" dirty="0">
                <a:solidFill>
                  <a:srgbClr val="595959"/>
                </a:solidFill>
                <a:latin typeface="Arial"/>
                <a:cs typeface="Arial"/>
              </a:rPr>
              <a:t> </a:t>
            </a:r>
            <a:r>
              <a:rPr sz="971" kern="0" dirty="0">
                <a:solidFill>
                  <a:srgbClr val="595959"/>
                </a:solidFill>
                <a:latin typeface="Arial"/>
                <a:cs typeface="Arial"/>
              </a:rPr>
              <a:t>does</a:t>
            </a:r>
            <a:r>
              <a:rPr sz="971" kern="0" spc="40" dirty="0">
                <a:solidFill>
                  <a:srgbClr val="595959"/>
                </a:solidFill>
                <a:latin typeface="Arial"/>
                <a:cs typeface="Arial"/>
              </a:rPr>
              <a:t> </a:t>
            </a:r>
            <a:r>
              <a:rPr sz="971" kern="0" dirty="0">
                <a:solidFill>
                  <a:srgbClr val="595959"/>
                </a:solidFill>
                <a:latin typeface="Arial"/>
                <a:cs typeface="Arial"/>
              </a:rPr>
              <a:t>not</a:t>
            </a:r>
            <a:r>
              <a:rPr sz="971" kern="0" spc="35" dirty="0">
                <a:solidFill>
                  <a:srgbClr val="595959"/>
                </a:solidFill>
                <a:latin typeface="Arial"/>
                <a:cs typeface="Arial"/>
              </a:rPr>
              <a:t> </a:t>
            </a:r>
            <a:r>
              <a:rPr sz="971" kern="0" dirty="0">
                <a:solidFill>
                  <a:srgbClr val="595959"/>
                </a:solidFill>
                <a:latin typeface="Arial"/>
                <a:cs typeface="Arial"/>
              </a:rPr>
              <a:t>take</a:t>
            </a:r>
            <a:r>
              <a:rPr sz="971" kern="0" spc="40" dirty="0">
                <a:solidFill>
                  <a:srgbClr val="595959"/>
                </a:solidFill>
                <a:latin typeface="Arial"/>
                <a:cs typeface="Arial"/>
              </a:rPr>
              <a:t> </a:t>
            </a:r>
            <a:r>
              <a:rPr sz="971" kern="0" dirty="0">
                <a:solidFill>
                  <a:srgbClr val="595959"/>
                </a:solidFill>
                <a:latin typeface="Arial"/>
                <a:cs typeface="Arial"/>
              </a:rPr>
              <a:t>into</a:t>
            </a:r>
            <a:r>
              <a:rPr sz="971" kern="0" spc="40" dirty="0">
                <a:solidFill>
                  <a:srgbClr val="595959"/>
                </a:solidFill>
                <a:latin typeface="Arial"/>
                <a:cs typeface="Arial"/>
              </a:rPr>
              <a:t> </a:t>
            </a:r>
            <a:r>
              <a:rPr sz="971" kern="0" spc="-9" dirty="0">
                <a:solidFill>
                  <a:srgbClr val="595959"/>
                </a:solidFill>
                <a:latin typeface="Arial"/>
                <a:cs typeface="Arial"/>
              </a:rPr>
              <a:t>account </a:t>
            </a:r>
            <a:r>
              <a:rPr sz="971" kern="0" dirty="0">
                <a:solidFill>
                  <a:srgbClr val="595959"/>
                </a:solidFill>
                <a:latin typeface="Arial"/>
                <a:cs typeface="Arial"/>
              </a:rPr>
              <a:t>contractual</a:t>
            </a:r>
            <a:r>
              <a:rPr sz="971" kern="0" spc="35" dirty="0">
                <a:solidFill>
                  <a:srgbClr val="595959"/>
                </a:solidFill>
                <a:latin typeface="Arial"/>
                <a:cs typeface="Arial"/>
              </a:rPr>
              <a:t> </a:t>
            </a:r>
            <a:r>
              <a:rPr sz="971" kern="0" dirty="0">
                <a:solidFill>
                  <a:srgbClr val="595959"/>
                </a:solidFill>
                <a:latin typeface="Arial"/>
                <a:cs typeface="Arial"/>
              </a:rPr>
              <a:t>limitations</a:t>
            </a:r>
            <a:r>
              <a:rPr sz="971" kern="0" spc="40" dirty="0">
                <a:solidFill>
                  <a:srgbClr val="595959"/>
                </a:solidFill>
                <a:latin typeface="Arial"/>
                <a:cs typeface="Arial"/>
              </a:rPr>
              <a:t> </a:t>
            </a:r>
            <a:r>
              <a:rPr sz="971" kern="0" dirty="0">
                <a:solidFill>
                  <a:srgbClr val="595959"/>
                </a:solidFill>
                <a:latin typeface="Arial"/>
                <a:cs typeface="Arial"/>
              </a:rPr>
              <a:t>or</a:t>
            </a:r>
            <a:r>
              <a:rPr sz="971" kern="0" spc="31" dirty="0">
                <a:solidFill>
                  <a:srgbClr val="595959"/>
                </a:solidFill>
                <a:latin typeface="Arial"/>
                <a:cs typeface="Arial"/>
              </a:rPr>
              <a:t> </a:t>
            </a:r>
            <a:r>
              <a:rPr sz="971" kern="0" dirty="0">
                <a:solidFill>
                  <a:srgbClr val="595959"/>
                </a:solidFill>
                <a:latin typeface="Arial"/>
                <a:cs typeface="Arial"/>
              </a:rPr>
              <a:t>obligations</a:t>
            </a:r>
            <a:r>
              <a:rPr sz="971" kern="0" spc="40" dirty="0">
                <a:solidFill>
                  <a:srgbClr val="595959"/>
                </a:solidFill>
                <a:latin typeface="Arial"/>
                <a:cs typeface="Arial"/>
              </a:rPr>
              <a:t> </a:t>
            </a:r>
            <a:r>
              <a:rPr sz="971" kern="0" dirty="0">
                <a:solidFill>
                  <a:srgbClr val="595959"/>
                </a:solidFill>
                <a:latin typeface="Arial"/>
                <a:cs typeface="Arial"/>
              </a:rPr>
              <a:t>under</a:t>
            </a:r>
            <a:r>
              <a:rPr sz="971" kern="0" spc="31" dirty="0">
                <a:solidFill>
                  <a:srgbClr val="595959"/>
                </a:solidFill>
                <a:latin typeface="Arial"/>
                <a:cs typeface="Arial"/>
              </a:rPr>
              <a:t> </a:t>
            </a:r>
            <a:r>
              <a:rPr sz="971" kern="0" dirty="0">
                <a:solidFill>
                  <a:srgbClr val="595959"/>
                </a:solidFill>
                <a:latin typeface="Arial"/>
                <a:cs typeface="Arial"/>
              </a:rPr>
              <a:t>the</a:t>
            </a:r>
            <a:r>
              <a:rPr sz="971" kern="0" spc="40" dirty="0">
                <a:solidFill>
                  <a:srgbClr val="595959"/>
                </a:solidFill>
                <a:latin typeface="Arial"/>
                <a:cs typeface="Arial"/>
              </a:rPr>
              <a:t> </a:t>
            </a:r>
            <a:r>
              <a:rPr sz="971" kern="0" spc="-9" dirty="0">
                <a:solidFill>
                  <a:srgbClr val="595959"/>
                </a:solidFill>
                <a:latin typeface="Arial"/>
                <a:cs typeface="Arial"/>
              </a:rPr>
              <a:t>Standard </a:t>
            </a:r>
            <a:r>
              <a:rPr sz="971" kern="0" dirty="0">
                <a:solidFill>
                  <a:srgbClr val="595959"/>
                </a:solidFill>
                <a:latin typeface="Arial"/>
                <a:cs typeface="Arial"/>
              </a:rPr>
              <a:t>Contract</a:t>
            </a:r>
            <a:r>
              <a:rPr sz="971" kern="0" spc="40" dirty="0">
                <a:solidFill>
                  <a:srgbClr val="595959"/>
                </a:solidFill>
                <a:latin typeface="Arial"/>
                <a:cs typeface="Arial"/>
              </a:rPr>
              <a:t> </a:t>
            </a:r>
            <a:r>
              <a:rPr sz="971" kern="0" dirty="0">
                <a:solidFill>
                  <a:srgbClr val="595959"/>
                </a:solidFill>
                <a:latin typeface="Arial"/>
                <a:cs typeface="Arial"/>
              </a:rPr>
              <a:t>for</a:t>
            </a:r>
            <a:r>
              <a:rPr sz="971" kern="0" spc="40" dirty="0">
                <a:solidFill>
                  <a:srgbClr val="595959"/>
                </a:solidFill>
                <a:latin typeface="Arial"/>
                <a:cs typeface="Arial"/>
              </a:rPr>
              <a:t> </a:t>
            </a:r>
            <a:r>
              <a:rPr sz="971" kern="0" dirty="0">
                <a:solidFill>
                  <a:srgbClr val="595959"/>
                </a:solidFill>
                <a:latin typeface="Arial"/>
                <a:cs typeface="Arial"/>
              </a:rPr>
              <a:t>Disposal</a:t>
            </a:r>
            <a:r>
              <a:rPr sz="971" kern="0" spc="40" dirty="0">
                <a:solidFill>
                  <a:srgbClr val="595959"/>
                </a:solidFill>
                <a:latin typeface="Arial"/>
                <a:cs typeface="Arial"/>
              </a:rPr>
              <a:t> </a:t>
            </a:r>
            <a:r>
              <a:rPr sz="971" kern="0" dirty="0">
                <a:solidFill>
                  <a:srgbClr val="595959"/>
                </a:solidFill>
                <a:latin typeface="Arial"/>
                <a:cs typeface="Arial"/>
              </a:rPr>
              <a:t>of</a:t>
            </a:r>
            <a:r>
              <a:rPr sz="971" kern="0" spc="44" dirty="0">
                <a:solidFill>
                  <a:srgbClr val="595959"/>
                </a:solidFill>
                <a:latin typeface="Arial"/>
                <a:cs typeface="Arial"/>
              </a:rPr>
              <a:t> </a:t>
            </a:r>
            <a:r>
              <a:rPr sz="971" kern="0" dirty="0">
                <a:solidFill>
                  <a:srgbClr val="595959"/>
                </a:solidFill>
                <a:latin typeface="Arial"/>
                <a:cs typeface="Arial"/>
              </a:rPr>
              <a:t>Spent</a:t>
            </a:r>
            <a:r>
              <a:rPr sz="971" kern="0" spc="40" dirty="0">
                <a:solidFill>
                  <a:srgbClr val="595959"/>
                </a:solidFill>
                <a:latin typeface="Arial"/>
                <a:cs typeface="Arial"/>
              </a:rPr>
              <a:t> </a:t>
            </a:r>
            <a:r>
              <a:rPr sz="971" kern="0" dirty="0">
                <a:solidFill>
                  <a:srgbClr val="595959"/>
                </a:solidFill>
                <a:latin typeface="Arial"/>
                <a:cs typeface="Arial"/>
              </a:rPr>
              <a:t>Nuclear</a:t>
            </a:r>
            <a:r>
              <a:rPr sz="971" kern="0" spc="40" dirty="0">
                <a:solidFill>
                  <a:srgbClr val="595959"/>
                </a:solidFill>
                <a:latin typeface="Arial"/>
                <a:cs typeface="Arial"/>
              </a:rPr>
              <a:t> </a:t>
            </a:r>
            <a:r>
              <a:rPr sz="971" kern="0" dirty="0">
                <a:solidFill>
                  <a:srgbClr val="595959"/>
                </a:solidFill>
                <a:latin typeface="Arial"/>
                <a:cs typeface="Arial"/>
              </a:rPr>
              <a:t>Fuel</a:t>
            </a:r>
            <a:r>
              <a:rPr sz="971" kern="0" spc="44" dirty="0">
                <a:solidFill>
                  <a:srgbClr val="595959"/>
                </a:solidFill>
                <a:latin typeface="Arial"/>
                <a:cs typeface="Arial"/>
              </a:rPr>
              <a:t> </a:t>
            </a:r>
            <a:r>
              <a:rPr sz="971" kern="0" dirty="0">
                <a:solidFill>
                  <a:srgbClr val="595959"/>
                </a:solidFill>
                <a:latin typeface="Arial"/>
                <a:cs typeface="Arial"/>
              </a:rPr>
              <a:t>and/or</a:t>
            </a:r>
            <a:r>
              <a:rPr sz="971" kern="0" spc="40" dirty="0">
                <a:solidFill>
                  <a:srgbClr val="595959"/>
                </a:solidFill>
                <a:latin typeface="Arial"/>
                <a:cs typeface="Arial"/>
              </a:rPr>
              <a:t> </a:t>
            </a:r>
            <a:r>
              <a:rPr sz="971" kern="0" dirty="0">
                <a:solidFill>
                  <a:srgbClr val="595959"/>
                </a:solidFill>
                <a:latin typeface="Arial"/>
                <a:cs typeface="Arial"/>
              </a:rPr>
              <a:t>High-</a:t>
            </a:r>
            <a:r>
              <a:rPr sz="971" kern="0" spc="-9" dirty="0">
                <a:solidFill>
                  <a:srgbClr val="595959"/>
                </a:solidFill>
                <a:latin typeface="Arial"/>
                <a:cs typeface="Arial"/>
              </a:rPr>
              <a:t>Level </a:t>
            </a:r>
            <a:r>
              <a:rPr sz="971" kern="0" dirty="0">
                <a:solidFill>
                  <a:srgbClr val="595959"/>
                </a:solidFill>
                <a:latin typeface="Arial"/>
                <a:cs typeface="Arial"/>
              </a:rPr>
              <a:t>Radioactive</a:t>
            </a:r>
            <a:r>
              <a:rPr sz="971" kern="0" spc="44" dirty="0">
                <a:solidFill>
                  <a:srgbClr val="595959"/>
                </a:solidFill>
                <a:latin typeface="Arial"/>
                <a:cs typeface="Arial"/>
              </a:rPr>
              <a:t> </a:t>
            </a:r>
            <a:r>
              <a:rPr sz="971" kern="0" dirty="0">
                <a:solidFill>
                  <a:srgbClr val="595959"/>
                </a:solidFill>
                <a:latin typeface="Arial"/>
                <a:cs typeface="Arial"/>
              </a:rPr>
              <a:t>Waste</a:t>
            </a:r>
            <a:r>
              <a:rPr sz="971" kern="0" spc="49" dirty="0">
                <a:solidFill>
                  <a:srgbClr val="595959"/>
                </a:solidFill>
                <a:latin typeface="Arial"/>
                <a:cs typeface="Arial"/>
              </a:rPr>
              <a:t> </a:t>
            </a:r>
            <a:r>
              <a:rPr sz="971" kern="0" dirty="0">
                <a:solidFill>
                  <a:srgbClr val="595959"/>
                </a:solidFill>
                <a:latin typeface="Arial"/>
                <a:cs typeface="Arial"/>
              </a:rPr>
              <a:t>(Standard</a:t>
            </a:r>
            <a:r>
              <a:rPr sz="971" kern="0" spc="44" dirty="0">
                <a:solidFill>
                  <a:srgbClr val="595959"/>
                </a:solidFill>
                <a:latin typeface="Arial"/>
                <a:cs typeface="Arial"/>
              </a:rPr>
              <a:t> </a:t>
            </a:r>
            <a:r>
              <a:rPr sz="971" kern="0" dirty="0">
                <a:solidFill>
                  <a:srgbClr val="595959"/>
                </a:solidFill>
                <a:latin typeface="Arial"/>
                <a:cs typeface="Arial"/>
              </a:rPr>
              <a:t>Contract)</a:t>
            </a:r>
            <a:r>
              <a:rPr sz="971" kern="0" spc="44" dirty="0">
                <a:solidFill>
                  <a:srgbClr val="595959"/>
                </a:solidFill>
                <a:latin typeface="Arial"/>
                <a:cs typeface="Arial"/>
              </a:rPr>
              <a:t> </a:t>
            </a:r>
            <a:r>
              <a:rPr sz="971" kern="0" dirty="0">
                <a:solidFill>
                  <a:srgbClr val="595959"/>
                </a:solidFill>
                <a:latin typeface="Arial"/>
                <a:cs typeface="Arial"/>
              </a:rPr>
              <a:t>(10</a:t>
            </a:r>
            <a:r>
              <a:rPr sz="971" kern="0" spc="44" dirty="0">
                <a:solidFill>
                  <a:srgbClr val="595959"/>
                </a:solidFill>
                <a:latin typeface="Arial"/>
                <a:cs typeface="Arial"/>
              </a:rPr>
              <a:t> </a:t>
            </a:r>
            <a:r>
              <a:rPr sz="971" kern="0" dirty="0">
                <a:solidFill>
                  <a:srgbClr val="595959"/>
                </a:solidFill>
                <a:latin typeface="Arial"/>
                <a:cs typeface="Arial"/>
              </a:rPr>
              <a:t>CFR</a:t>
            </a:r>
            <a:r>
              <a:rPr sz="971" kern="0" spc="57" dirty="0">
                <a:solidFill>
                  <a:srgbClr val="595959"/>
                </a:solidFill>
                <a:latin typeface="Arial"/>
                <a:cs typeface="Arial"/>
              </a:rPr>
              <a:t> </a:t>
            </a:r>
            <a:r>
              <a:rPr sz="971" kern="0" dirty="0">
                <a:solidFill>
                  <a:srgbClr val="595959"/>
                </a:solidFill>
                <a:latin typeface="Arial"/>
                <a:cs typeface="Arial"/>
              </a:rPr>
              <a:t>Part</a:t>
            </a:r>
            <a:r>
              <a:rPr sz="971" kern="0" spc="44" dirty="0">
                <a:solidFill>
                  <a:srgbClr val="595959"/>
                </a:solidFill>
                <a:latin typeface="Arial"/>
                <a:cs typeface="Arial"/>
              </a:rPr>
              <a:t> </a:t>
            </a:r>
            <a:r>
              <a:rPr sz="971" kern="0" spc="-9" dirty="0">
                <a:solidFill>
                  <a:srgbClr val="595959"/>
                </a:solidFill>
                <a:latin typeface="Arial"/>
                <a:cs typeface="Arial"/>
              </a:rPr>
              <a:t>961).</a:t>
            </a:r>
            <a:endParaRPr sz="971" kern="0">
              <a:solidFill>
                <a:sysClr val="windowText" lastClr="000000"/>
              </a:solidFill>
              <a:latin typeface="Arial"/>
              <a:cs typeface="Arial"/>
            </a:endParaRPr>
          </a:p>
          <a:p>
            <a:pPr marL="44826" marR="41464" defTabSz="806867">
              <a:lnSpc>
                <a:spcPct val="102299"/>
              </a:lnSpc>
              <a:spcBef>
                <a:spcPts val="843"/>
              </a:spcBef>
            </a:pPr>
            <a:r>
              <a:rPr sz="971" kern="0" spc="-31" dirty="0">
                <a:solidFill>
                  <a:srgbClr val="595959"/>
                </a:solidFill>
                <a:latin typeface="Arial"/>
                <a:cs typeface="Arial"/>
              </a:rPr>
              <a:t>To</a:t>
            </a:r>
            <a:r>
              <a:rPr sz="971" kern="0" spc="26" dirty="0">
                <a:solidFill>
                  <a:srgbClr val="595959"/>
                </a:solidFill>
                <a:latin typeface="Arial"/>
                <a:cs typeface="Arial"/>
              </a:rPr>
              <a:t> </a:t>
            </a:r>
            <a:r>
              <a:rPr sz="971" kern="0" dirty="0">
                <a:solidFill>
                  <a:srgbClr val="595959"/>
                </a:solidFill>
                <a:latin typeface="Arial"/>
                <a:cs typeface="Arial"/>
              </a:rPr>
              <a:t>the</a:t>
            </a:r>
            <a:r>
              <a:rPr sz="971" kern="0" spc="35" dirty="0">
                <a:solidFill>
                  <a:srgbClr val="595959"/>
                </a:solidFill>
                <a:latin typeface="Arial"/>
                <a:cs typeface="Arial"/>
              </a:rPr>
              <a:t> </a:t>
            </a:r>
            <a:r>
              <a:rPr sz="971" kern="0" dirty="0">
                <a:solidFill>
                  <a:srgbClr val="595959"/>
                </a:solidFill>
                <a:latin typeface="Arial"/>
                <a:cs typeface="Arial"/>
              </a:rPr>
              <a:t>extent</a:t>
            </a:r>
            <a:r>
              <a:rPr sz="971" kern="0" spc="35" dirty="0">
                <a:solidFill>
                  <a:srgbClr val="595959"/>
                </a:solidFill>
                <a:latin typeface="Arial"/>
                <a:cs typeface="Arial"/>
              </a:rPr>
              <a:t> </a:t>
            </a:r>
            <a:r>
              <a:rPr sz="971" kern="0" dirty="0">
                <a:solidFill>
                  <a:srgbClr val="595959"/>
                </a:solidFill>
                <a:latin typeface="Arial"/>
                <a:cs typeface="Arial"/>
              </a:rPr>
              <a:t>discussions</a:t>
            </a:r>
            <a:r>
              <a:rPr sz="971" kern="0" spc="35" dirty="0">
                <a:solidFill>
                  <a:srgbClr val="595959"/>
                </a:solidFill>
                <a:latin typeface="Arial"/>
                <a:cs typeface="Arial"/>
              </a:rPr>
              <a:t> </a:t>
            </a:r>
            <a:r>
              <a:rPr sz="971" kern="0" dirty="0">
                <a:solidFill>
                  <a:srgbClr val="595959"/>
                </a:solidFill>
                <a:latin typeface="Arial"/>
                <a:cs typeface="Arial"/>
              </a:rPr>
              <a:t>or</a:t>
            </a:r>
            <a:r>
              <a:rPr sz="971" kern="0" spc="31" dirty="0">
                <a:solidFill>
                  <a:srgbClr val="595959"/>
                </a:solidFill>
                <a:latin typeface="Arial"/>
                <a:cs typeface="Arial"/>
              </a:rPr>
              <a:t> </a:t>
            </a:r>
            <a:r>
              <a:rPr sz="971" kern="0" dirty="0">
                <a:solidFill>
                  <a:srgbClr val="595959"/>
                </a:solidFill>
                <a:latin typeface="Arial"/>
                <a:cs typeface="Arial"/>
              </a:rPr>
              <a:t>recommendations</a:t>
            </a:r>
            <a:r>
              <a:rPr sz="971" kern="0" spc="35" dirty="0">
                <a:solidFill>
                  <a:srgbClr val="595959"/>
                </a:solidFill>
                <a:latin typeface="Arial"/>
                <a:cs typeface="Arial"/>
              </a:rPr>
              <a:t> </a:t>
            </a:r>
            <a:r>
              <a:rPr sz="971" kern="0" dirty="0">
                <a:solidFill>
                  <a:srgbClr val="595959"/>
                </a:solidFill>
                <a:latin typeface="Arial"/>
                <a:cs typeface="Arial"/>
              </a:rPr>
              <a:t>in</a:t>
            </a:r>
            <a:r>
              <a:rPr sz="971" kern="0" spc="40" dirty="0">
                <a:solidFill>
                  <a:srgbClr val="595959"/>
                </a:solidFill>
                <a:latin typeface="Arial"/>
                <a:cs typeface="Arial"/>
              </a:rPr>
              <a:t> </a:t>
            </a:r>
            <a:r>
              <a:rPr sz="971" kern="0" spc="-18" dirty="0">
                <a:solidFill>
                  <a:srgbClr val="595959"/>
                </a:solidFill>
                <a:latin typeface="Arial"/>
                <a:cs typeface="Arial"/>
              </a:rPr>
              <a:t>this </a:t>
            </a:r>
            <a:r>
              <a:rPr sz="971" kern="0" dirty="0">
                <a:solidFill>
                  <a:srgbClr val="595959"/>
                </a:solidFill>
                <a:latin typeface="Arial"/>
                <a:cs typeface="Arial"/>
              </a:rPr>
              <a:t>presentation</a:t>
            </a:r>
            <a:r>
              <a:rPr sz="971" kern="0" spc="44" dirty="0">
                <a:solidFill>
                  <a:srgbClr val="595959"/>
                </a:solidFill>
                <a:latin typeface="Arial"/>
                <a:cs typeface="Arial"/>
              </a:rPr>
              <a:t> </a:t>
            </a:r>
            <a:r>
              <a:rPr sz="971" kern="0" dirty="0">
                <a:solidFill>
                  <a:srgbClr val="595959"/>
                </a:solidFill>
                <a:latin typeface="Arial"/>
                <a:cs typeface="Arial"/>
              </a:rPr>
              <a:t>conflict</a:t>
            </a:r>
            <a:r>
              <a:rPr sz="971" kern="0" spc="35" dirty="0">
                <a:solidFill>
                  <a:srgbClr val="595959"/>
                </a:solidFill>
                <a:latin typeface="Arial"/>
                <a:cs typeface="Arial"/>
              </a:rPr>
              <a:t> </a:t>
            </a:r>
            <a:r>
              <a:rPr sz="971" kern="0" dirty="0">
                <a:solidFill>
                  <a:srgbClr val="595959"/>
                </a:solidFill>
                <a:latin typeface="Arial"/>
                <a:cs typeface="Arial"/>
              </a:rPr>
              <a:t>with</a:t>
            </a:r>
            <a:r>
              <a:rPr sz="971" kern="0" spc="44" dirty="0">
                <a:solidFill>
                  <a:srgbClr val="595959"/>
                </a:solidFill>
                <a:latin typeface="Arial"/>
                <a:cs typeface="Arial"/>
              </a:rPr>
              <a:t> </a:t>
            </a:r>
            <a:r>
              <a:rPr sz="971" kern="0" dirty="0">
                <a:solidFill>
                  <a:srgbClr val="595959"/>
                </a:solidFill>
                <a:latin typeface="Arial"/>
                <a:cs typeface="Arial"/>
              </a:rPr>
              <a:t>the</a:t>
            </a:r>
            <a:r>
              <a:rPr sz="971" kern="0" spc="49" dirty="0">
                <a:solidFill>
                  <a:srgbClr val="595959"/>
                </a:solidFill>
                <a:latin typeface="Arial"/>
                <a:cs typeface="Arial"/>
              </a:rPr>
              <a:t> </a:t>
            </a:r>
            <a:r>
              <a:rPr sz="971" kern="0" dirty="0">
                <a:solidFill>
                  <a:srgbClr val="595959"/>
                </a:solidFill>
                <a:latin typeface="Arial"/>
                <a:cs typeface="Arial"/>
              </a:rPr>
              <a:t>provisions</a:t>
            </a:r>
            <a:r>
              <a:rPr sz="971" kern="0" spc="44" dirty="0">
                <a:solidFill>
                  <a:srgbClr val="595959"/>
                </a:solidFill>
                <a:latin typeface="Arial"/>
                <a:cs typeface="Arial"/>
              </a:rPr>
              <a:t> </a:t>
            </a:r>
            <a:r>
              <a:rPr sz="971" kern="0" dirty="0">
                <a:solidFill>
                  <a:srgbClr val="595959"/>
                </a:solidFill>
                <a:latin typeface="Arial"/>
                <a:cs typeface="Arial"/>
              </a:rPr>
              <a:t>of</a:t>
            </a:r>
            <a:r>
              <a:rPr sz="971" kern="0" spc="35" dirty="0">
                <a:solidFill>
                  <a:srgbClr val="595959"/>
                </a:solidFill>
                <a:latin typeface="Arial"/>
                <a:cs typeface="Arial"/>
              </a:rPr>
              <a:t> </a:t>
            </a:r>
            <a:r>
              <a:rPr sz="971" kern="0" dirty="0">
                <a:solidFill>
                  <a:srgbClr val="595959"/>
                </a:solidFill>
                <a:latin typeface="Arial"/>
                <a:cs typeface="Arial"/>
              </a:rPr>
              <a:t>the</a:t>
            </a:r>
            <a:r>
              <a:rPr sz="971" kern="0" spc="49" dirty="0">
                <a:solidFill>
                  <a:srgbClr val="595959"/>
                </a:solidFill>
                <a:latin typeface="Arial"/>
                <a:cs typeface="Arial"/>
              </a:rPr>
              <a:t> </a:t>
            </a:r>
            <a:r>
              <a:rPr sz="971" kern="0" spc="-9" dirty="0">
                <a:solidFill>
                  <a:srgbClr val="595959"/>
                </a:solidFill>
                <a:latin typeface="Arial"/>
                <a:cs typeface="Arial"/>
              </a:rPr>
              <a:t>Standard </a:t>
            </a:r>
            <a:r>
              <a:rPr sz="971" kern="0" dirty="0">
                <a:solidFill>
                  <a:srgbClr val="595959"/>
                </a:solidFill>
                <a:latin typeface="Arial"/>
                <a:cs typeface="Arial"/>
              </a:rPr>
              <a:t>Contract,</a:t>
            </a:r>
            <a:r>
              <a:rPr sz="971" kern="0" spc="40" dirty="0">
                <a:solidFill>
                  <a:srgbClr val="595959"/>
                </a:solidFill>
                <a:latin typeface="Arial"/>
                <a:cs typeface="Arial"/>
              </a:rPr>
              <a:t> </a:t>
            </a:r>
            <a:r>
              <a:rPr sz="971" kern="0" dirty="0">
                <a:solidFill>
                  <a:srgbClr val="595959"/>
                </a:solidFill>
                <a:latin typeface="Arial"/>
                <a:cs typeface="Arial"/>
              </a:rPr>
              <a:t>the</a:t>
            </a:r>
            <a:r>
              <a:rPr sz="971" kern="0" spc="44" dirty="0">
                <a:solidFill>
                  <a:srgbClr val="595959"/>
                </a:solidFill>
                <a:latin typeface="Arial"/>
                <a:cs typeface="Arial"/>
              </a:rPr>
              <a:t> </a:t>
            </a:r>
            <a:r>
              <a:rPr sz="971" kern="0" dirty="0">
                <a:solidFill>
                  <a:srgbClr val="595959"/>
                </a:solidFill>
                <a:latin typeface="Arial"/>
                <a:cs typeface="Arial"/>
              </a:rPr>
              <a:t>Standard</a:t>
            </a:r>
            <a:r>
              <a:rPr sz="971" kern="0" spc="44" dirty="0">
                <a:solidFill>
                  <a:srgbClr val="595959"/>
                </a:solidFill>
                <a:latin typeface="Arial"/>
                <a:cs typeface="Arial"/>
              </a:rPr>
              <a:t> </a:t>
            </a:r>
            <a:r>
              <a:rPr sz="971" kern="0" dirty="0">
                <a:solidFill>
                  <a:srgbClr val="595959"/>
                </a:solidFill>
                <a:latin typeface="Arial"/>
                <a:cs typeface="Arial"/>
              </a:rPr>
              <a:t>Contract</a:t>
            </a:r>
            <a:r>
              <a:rPr sz="971" kern="0" spc="40" dirty="0">
                <a:solidFill>
                  <a:srgbClr val="595959"/>
                </a:solidFill>
                <a:latin typeface="Arial"/>
                <a:cs typeface="Arial"/>
              </a:rPr>
              <a:t> </a:t>
            </a:r>
            <a:r>
              <a:rPr sz="971" kern="0" dirty="0">
                <a:solidFill>
                  <a:srgbClr val="595959"/>
                </a:solidFill>
                <a:latin typeface="Arial"/>
                <a:cs typeface="Arial"/>
              </a:rPr>
              <a:t>governs</a:t>
            </a:r>
            <a:r>
              <a:rPr sz="971" kern="0" spc="49" dirty="0">
                <a:solidFill>
                  <a:srgbClr val="595959"/>
                </a:solidFill>
                <a:latin typeface="Arial"/>
                <a:cs typeface="Arial"/>
              </a:rPr>
              <a:t> </a:t>
            </a:r>
            <a:r>
              <a:rPr sz="971" kern="0" dirty="0">
                <a:solidFill>
                  <a:srgbClr val="595959"/>
                </a:solidFill>
                <a:latin typeface="Arial"/>
                <a:cs typeface="Arial"/>
              </a:rPr>
              <a:t>the</a:t>
            </a:r>
            <a:r>
              <a:rPr sz="971" kern="0" spc="44" dirty="0">
                <a:solidFill>
                  <a:srgbClr val="595959"/>
                </a:solidFill>
                <a:latin typeface="Arial"/>
                <a:cs typeface="Arial"/>
              </a:rPr>
              <a:t> </a:t>
            </a:r>
            <a:r>
              <a:rPr sz="971" kern="0" dirty="0">
                <a:solidFill>
                  <a:srgbClr val="595959"/>
                </a:solidFill>
                <a:latin typeface="Arial"/>
                <a:cs typeface="Arial"/>
              </a:rPr>
              <a:t>obligations</a:t>
            </a:r>
            <a:r>
              <a:rPr sz="971" kern="0" spc="44" dirty="0">
                <a:solidFill>
                  <a:srgbClr val="595959"/>
                </a:solidFill>
                <a:latin typeface="Arial"/>
                <a:cs typeface="Arial"/>
              </a:rPr>
              <a:t> </a:t>
            </a:r>
            <a:r>
              <a:rPr sz="971" kern="0" dirty="0">
                <a:solidFill>
                  <a:srgbClr val="595959"/>
                </a:solidFill>
                <a:latin typeface="Arial"/>
                <a:cs typeface="Arial"/>
              </a:rPr>
              <a:t>of</a:t>
            </a:r>
            <a:r>
              <a:rPr sz="971" kern="0" spc="40" dirty="0">
                <a:solidFill>
                  <a:srgbClr val="595959"/>
                </a:solidFill>
                <a:latin typeface="Arial"/>
                <a:cs typeface="Arial"/>
              </a:rPr>
              <a:t> </a:t>
            </a:r>
            <a:r>
              <a:rPr sz="971" kern="0" spc="-22" dirty="0">
                <a:solidFill>
                  <a:srgbClr val="595959"/>
                </a:solidFill>
                <a:latin typeface="Arial"/>
                <a:cs typeface="Arial"/>
              </a:rPr>
              <a:t>the </a:t>
            </a:r>
            <a:r>
              <a:rPr sz="971" kern="0" dirty="0">
                <a:solidFill>
                  <a:srgbClr val="595959"/>
                </a:solidFill>
                <a:latin typeface="Arial"/>
                <a:cs typeface="Arial"/>
              </a:rPr>
              <a:t>parties,</a:t>
            </a:r>
            <a:r>
              <a:rPr sz="971" kern="0" spc="31" dirty="0">
                <a:solidFill>
                  <a:srgbClr val="595959"/>
                </a:solidFill>
                <a:latin typeface="Arial"/>
                <a:cs typeface="Arial"/>
              </a:rPr>
              <a:t> </a:t>
            </a:r>
            <a:r>
              <a:rPr sz="971" kern="0" dirty="0">
                <a:solidFill>
                  <a:srgbClr val="595959"/>
                </a:solidFill>
                <a:latin typeface="Arial"/>
                <a:cs typeface="Arial"/>
              </a:rPr>
              <a:t>and</a:t>
            </a:r>
            <a:r>
              <a:rPr sz="971" kern="0" spc="40" dirty="0">
                <a:solidFill>
                  <a:srgbClr val="595959"/>
                </a:solidFill>
                <a:latin typeface="Arial"/>
                <a:cs typeface="Arial"/>
              </a:rPr>
              <a:t> </a:t>
            </a:r>
            <a:r>
              <a:rPr sz="971" kern="0" dirty="0">
                <a:solidFill>
                  <a:srgbClr val="595959"/>
                </a:solidFill>
                <a:latin typeface="Arial"/>
                <a:cs typeface="Arial"/>
              </a:rPr>
              <a:t>this</a:t>
            </a:r>
            <a:r>
              <a:rPr sz="971" kern="0" spc="44" dirty="0">
                <a:solidFill>
                  <a:srgbClr val="595959"/>
                </a:solidFill>
                <a:latin typeface="Arial"/>
                <a:cs typeface="Arial"/>
              </a:rPr>
              <a:t> </a:t>
            </a:r>
            <a:r>
              <a:rPr sz="971" kern="0" dirty="0">
                <a:solidFill>
                  <a:srgbClr val="595959"/>
                </a:solidFill>
                <a:latin typeface="Arial"/>
                <a:cs typeface="Arial"/>
              </a:rPr>
              <a:t>presentation</a:t>
            </a:r>
            <a:r>
              <a:rPr sz="971" kern="0" spc="40" dirty="0">
                <a:solidFill>
                  <a:srgbClr val="595959"/>
                </a:solidFill>
                <a:latin typeface="Arial"/>
                <a:cs typeface="Arial"/>
              </a:rPr>
              <a:t> </a:t>
            </a:r>
            <a:r>
              <a:rPr sz="971" kern="0" dirty="0">
                <a:solidFill>
                  <a:srgbClr val="595959"/>
                </a:solidFill>
                <a:latin typeface="Arial"/>
                <a:cs typeface="Arial"/>
              </a:rPr>
              <a:t>in</a:t>
            </a:r>
            <a:r>
              <a:rPr sz="971" kern="0" spc="44" dirty="0">
                <a:solidFill>
                  <a:srgbClr val="595959"/>
                </a:solidFill>
                <a:latin typeface="Arial"/>
                <a:cs typeface="Arial"/>
              </a:rPr>
              <a:t> </a:t>
            </a:r>
            <a:r>
              <a:rPr sz="971" kern="0" dirty="0">
                <a:solidFill>
                  <a:srgbClr val="595959"/>
                </a:solidFill>
                <a:latin typeface="Arial"/>
                <a:cs typeface="Arial"/>
              </a:rPr>
              <a:t>no</a:t>
            </a:r>
            <a:r>
              <a:rPr sz="971" kern="0" spc="40" dirty="0">
                <a:solidFill>
                  <a:srgbClr val="595959"/>
                </a:solidFill>
                <a:latin typeface="Arial"/>
                <a:cs typeface="Arial"/>
              </a:rPr>
              <a:t> </a:t>
            </a:r>
            <a:r>
              <a:rPr sz="971" kern="0" dirty="0">
                <a:solidFill>
                  <a:srgbClr val="595959"/>
                </a:solidFill>
                <a:latin typeface="Arial"/>
                <a:cs typeface="Arial"/>
              </a:rPr>
              <a:t>manner</a:t>
            </a:r>
            <a:r>
              <a:rPr sz="971" kern="0" spc="35" dirty="0">
                <a:solidFill>
                  <a:srgbClr val="595959"/>
                </a:solidFill>
                <a:latin typeface="Arial"/>
                <a:cs typeface="Arial"/>
              </a:rPr>
              <a:t> </a:t>
            </a:r>
            <a:r>
              <a:rPr sz="971" kern="0" spc="-9" dirty="0">
                <a:solidFill>
                  <a:srgbClr val="595959"/>
                </a:solidFill>
                <a:latin typeface="Arial"/>
                <a:cs typeface="Arial"/>
              </a:rPr>
              <a:t>supersedes, </a:t>
            </a:r>
            <a:r>
              <a:rPr sz="971" kern="0" dirty="0">
                <a:solidFill>
                  <a:srgbClr val="595959"/>
                </a:solidFill>
                <a:latin typeface="Arial"/>
                <a:cs typeface="Arial"/>
              </a:rPr>
              <a:t>overrides,</a:t>
            </a:r>
            <a:r>
              <a:rPr sz="971" kern="0" spc="35" dirty="0">
                <a:solidFill>
                  <a:srgbClr val="595959"/>
                </a:solidFill>
                <a:latin typeface="Arial"/>
                <a:cs typeface="Arial"/>
              </a:rPr>
              <a:t> </a:t>
            </a:r>
            <a:r>
              <a:rPr sz="971" kern="0" dirty="0">
                <a:solidFill>
                  <a:srgbClr val="595959"/>
                </a:solidFill>
                <a:latin typeface="Arial"/>
                <a:cs typeface="Arial"/>
              </a:rPr>
              <a:t>or</a:t>
            </a:r>
            <a:r>
              <a:rPr sz="971" kern="0" spc="40" dirty="0">
                <a:solidFill>
                  <a:srgbClr val="595959"/>
                </a:solidFill>
                <a:latin typeface="Arial"/>
                <a:cs typeface="Arial"/>
              </a:rPr>
              <a:t> </a:t>
            </a:r>
            <a:r>
              <a:rPr sz="971" kern="0" dirty="0">
                <a:solidFill>
                  <a:srgbClr val="595959"/>
                </a:solidFill>
                <a:latin typeface="Arial"/>
                <a:cs typeface="Arial"/>
              </a:rPr>
              <a:t>amends</a:t>
            </a:r>
            <a:r>
              <a:rPr sz="971" kern="0" spc="44" dirty="0">
                <a:solidFill>
                  <a:srgbClr val="595959"/>
                </a:solidFill>
                <a:latin typeface="Arial"/>
                <a:cs typeface="Arial"/>
              </a:rPr>
              <a:t> </a:t>
            </a:r>
            <a:r>
              <a:rPr sz="971" kern="0" dirty="0">
                <a:solidFill>
                  <a:srgbClr val="595959"/>
                </a:solidFill>
                <a:latin typeface="Arial"/>
                <a:cs typeface="Arial"/>
              </a:rPr>
              <a:t>the</a:t>
            </a:r>
            <a:r>
              <a:rPr sz="971" kern="0" spc="49" dirty="0">
                <a:solidFill>
                  <a:srgbClr val="595959"/>
                </a:solidFill>
                <a:latin typeface="Arial"/>
                <a:cs typeface="Arial"/>
              </a:rPr>
              <a:t> </a:t>
            </a:r>
            <a:r>
              <a:rPr sz="971" kern="0" dirty="0">
                <a:solidFill>
                  <a:srgbClr val="595959"/>
                </a:solidFill>
                <a:latin typeface="Arial"/>
                <a:cs typeface="Arial"/>
              </a:rPr>
              <a:t>Standard</a:t>
            </a:r>
            <a:r>
              <a:rPr sz="971" kern="0" spc="49" dirty="0">
                <a:solidFill>
                  <a:srgbClr val="595959"/>
                </a:solidFill>
                <a:latin typeface="Arial"/>
                <a:cs typeface="Arial"/>
              </a:rPr>
              <a:t> </a:t>
            </a:r>
            <a:r>
              <a:rPr sz="971" kern="0" spc="-9" dirty="0">
                <a:solidFill>
                  <a:srgbClr val="595959"/>
                </a:solidFill>
                <a:latin typeface="Arial"/>
                <a:cs typeface="Arial"/>
              </a:rPr>
              <a:t>Contract.</a:t>
            </a:r>
            <a:endParaRPr sz="971" kern="0">
              <a:solidFill>
                <a:sysClr val="windowText" lastClr="000000"/>
              </a:solidFill>
              <a:latin typeface="Arial"/>
              <a:cs typeface="Arial"/>
            </a:endParaRPr>
          </a:p>
          <a:p>
            <a:pPr marL="44826" marR="108143" defTabSz="806867">
              <a:lnSpc>
                <a:spcPct val="103099"/>
              </a:lnSpc>
              <a:spcBef>
                <a:spcPts val="834"/>
              </a:spcBef>
            </a:pPr>
            <a:r>
              <a:rPr sz="971" kern="0" dirty="0">
                <a:solidFill>
                  <a:srgbClr val="595959"/>
                </a:solidFill>
                <a:latin typeface="Arial"/>
                <a:cs typeface="Arial"/>
              </a:rPr>
              <a:t>This</a:t>
            </a:r>
            <a:r>
              <a:rPr sz="971" kern="0" spc="53" dirty="0">
                <a:solidFill>
                  <a:srgbClr val="595959"/>
                </a:solidFill>
                <a:latin typeface="Arial"/>
                <a:cs typeface="Arial"/>
              </a:rPr>
              <a:t> </a:t>
            </a:r>
            <a:r>
              <a:rPr sz="971" kern="0" dirty="0">
                <a:solidFill>
                  <a:srgbClr val="595959"/>
                </a:solidFill>
                <a:latin typeface="Arial"/>
                <a:cs typeface="Arial"/>
              </a:rPr>
              <a:t>presentation</a:t>
            </a:r>
            <a:r>
              <a:rPr sz="971" kern="0" spc="53" dirty="0">
                <a:solidFill>
                  <a:srgbClr val="595959"/>
                </a:solidFill>
                <a:latin typeface="Arial"/>
                <a:cs typeface="Arial"/>
              </a:rPr>
              <a:t> </a:t>
            </a:r>
            <a:r>
              <a:rPr sz="971" kern="0" dirty="0">
                <a:solidFill>
                  <a:srgbClr val="595959"/>
                </a:solidFill>
                <a:latin typeface="Arial"/>
                <a:cs typeface="Arial"/>
              </a:rPr>
              <a:t>reflects</a:t>
            </a:r>
            <a:r>
              <a:rPr sz="971" kern="0" spc="53" dirty="0">
                <a:solidFill>
                  <a:srgbClr val="595959"/>
                </a:solidFill>
                <a:latin typeface="Arial"/>
                <a:cs typeface="Arial"/>
              </a:rPr>
              <a:t> </a:t>
            </a:r>
            <a:r>
              <a:rPr sz="971" kern="0" dirty="0">
                <a:solidFill>
                  <a:srgbClr val="595959"/>
                </a:solidFill>
                <a:latin typeface="Arial"/>
                <a:cs typeface="Arial"/>
              </a:rPr>
              <a:t>technical</a:t>
            </a:r>
            <a:r>
              <a:rPr sz="971" kern="0" spc="49" dirty="0">
                <a:solidFill>
                  <a:srgbClr val="595959"/>
                </a:solidFill>
                <a:latin typeface="Arial"/>
                <a:cs typeface="Arial"/>
              </a:rPr>
              <a:t> </a:t>
            </a:r>
            <a:r>
              <a:rPr sz="971" kern="0" dirty="0">
                <a:solidFill>
                  <a:srgbClr val="595959"/>
                </a:solidFill>
                <a:latin typeface="Arial"/>
                <a:cs typeface="Arial"/>
              </a:rPr>
              <a:t>work</a:t>
            </a:r>
            <a:r>
              <a:rPr sz="971" kern="0" spc="53" dirty="0">
                <a:solidFill>
                  <a:srgbClr val="595959"/>
                </a:solidFill>
                <a:latin typeface="Arial"/>
                <a:cs typeface="Arial"/>
              </a:rPr>
              <a:t> </a:t>
            </a:r>
            <a:r>
              <a:rPr sz="971" kern="0" dirty="0">
                <a:solidFill>
                  <a:srgbClr val="595959"/>
                </a:solidFill>
                <a:latin typeface="Arial"/>
                <a:cs typeface="Arial"/>
              </a:rPr>
              <a:t>which</a:t>
            </a:r>
            <a:r>
              <a:rPr sz="971" kern="0" spc="53" dirty="0">
                <a:solidFill>
                  <a:srgbClr val="595959"/>
                </a:solidFill>
                <a:latin typeface="Arial"/>
                <a:cs typeface="Arial"/>
              </a:rPr>
              <a:t> </a:t>
            </a:r>
            <a:r>
              <a:rPr sz="971" kern="0" dirty="0">
                <a:solidFill>
                  <a:srgbClr val="595959"/>
                </a:solidFill>
                <a:latin typeface="Arial"/>
                <a:cs typeface="Arial"/>
              </a:rPr>
              <a:t>could</a:t>
            </a:r>
            <a:r>
              <a:rPr sz="971" kern="0" spc="53" dirty="0">
                <a:solidFill>
                  <a:srgbClr val="595959"/>
                </a:solidFill>
                <a:latin typeface="Arial"/>
                <a:cs typeface="Arial"/>
              </a:rPr>
              <a:t> </a:t>
            </a:r>
            <a:r>
              <a:rPr sz="971" kern="0" spc="-9" dirty="0">
                <a:solidFill>
                  <a:srgbClr val="595959"/>
                </a:solidFill>
                <a:latin typeface="Arial"/>
                <a:cs typeface="Arial"/>
              </a:rPr>
              <a:t>support </a:t>
            </a:r>
            <a:r>
              <a:rPr sz="971" kern="0" dirty="0">
                <a:solidFill>
                  <a:srgbClr val="595959"/>
                </a:solidFill>
                <a:latin typeface="Arial"/>
                <a:cs typeface="Arial"/>
              </a:rPr>
              <a:t>future</a:t>
            </a:r>
            <a:r>
              <a:rPr sz="971" kern="0" spc="49" dirty="0">
                <a:solidFill>
                  <a:srgbClr val="595959"/>
                </a:solidFill>
                <a:latin typeface="Arial"/>
                <a:cs typeface="Arial"/>
              </a:rPr>
              <a:t> </a:t>
            </a:r>
            <a:r>
              <a:rPr sz="971" kern="0" dirty="0">
                <a:solidFill>
                  <a:srgbClr val="595959"/>
                </a:solidFill>
                <a:latin typeface="Arial"/>
                <a:cs typeface="Arial"/>
              </a:rPr>
              <a:t>decision</a:t>
            </a:r>
            <a:r>
              <a:rPr sz="971" kern="0" spc="53" dirty="0">
                <a:solidFill>
                  <a:srgbClr val="595959"/>
                </a:solidFill>
                <a:latin typeface="Arial"/>
                <a:cs typeface="Arial"/>
              </a:rPr>
              <a:t> </a:t>
            </a:r>
            <a:r>
              <a:rPr sz="971" kern="0" dirty="0">
                <a:solidFill>
                  <a:srgbClr val="595959"/>
                </a:solidFill>
                <a:latin typeface="Arial"/>
                <a:cs typeface="Arial"/>
              </a:rPr>
              <a:t>making</a:t>
            </a:r>
            <a:r>
              <a:rPr sz="971" kern="0" spc="49" dirty="0">
                <a:solidFill>
                  <a:srgbClr val="595959"/>
                </a:solidFill>
                <a:latin typeface="Arial"/>
                <a:cs typeface="Arial"/>
              </a:rPr>
              <a:t> </a:t>
            </a:r>
            <a:r>
              <a:rPr sz="971" kern="0" dirty="0">
                <a:solidFill>
                  <a:srgbClr val="595959"/>
                </a:solidFill>
                <a:latin typeface="Arial"/>
                <a:cs typeface="Arial"/>
              </a:rPr>
              <a:t>by</a:t>
            </a:r>
            <a:r>
              <a:rPr sz="971" kern="0" spc="53" dirty="0">
                <a:solidFill>
                  <a:srgbClr val="595959"/>
                </a:solidFill>
                <a:latin typeface="Arial"/>
                <a:cs typeface="Arial"/>
              </a:rPr>
              <a:t> </a:t>
            </a:r>
            <a:r>
              <a:rPr sz="971" kern="0" dirty="0">
                <a:solidFill>
                  <a:srgbClr val="595959"/>
                </a:solidFill>
                <a:latin typeface="Arial"/>
                <a:cs typeface="Arial"/>
              </a:rPr>
              <a:t>the</a:t>
            </a:r>
            <a:r>
              <a:rPr sz="971" kern="0" spc="49" dirty="0">
                <a:solidFill>
                  <a:srgbClr val="595959"/>
                </a:solidFill>
                <a:latin typeface="Arial"/>
                <a:cs typeface="Arial"/>
              </a:rPr>
              <a:t> </a:t>
            </a:r>
            <a:r>
              <a:rPr sz="971" kern="0" dirty="0">
                <a:solidFill>
                  <a:srgbClr val="595959"/>
                </a:solidFill>
                <a:latin typeface="Arial"/>
                <a:cs typeface="Arial"/>
              </a:rPr>
              <a:t>U.S.</a:t>
            </a:r>
            <a:r>
              <a:rPr sz="971" kern="0" spc="44" dirty="0">
                <a:solidFill>
                  <a:srgbClr val="595959"/>
                </a:solidFill>
                <a:latin typeface="Arial"/>
                <a:cs typeface="Arial"/>
              </a:rPr>
              <a:t> </a:t>
            </a:r>
            <a:r>
              <a:rPr sz="971" kern="0" dirty="0">
                <a:solidFill>
                  <a:srgbClr val="595959"/>
                </a:solidFill>
                <a:latin typeface="Arial"/>
                <a:cs typeface="Arial"/>
              </a:rPr>
              <a:t>Department</a:t>
            </a:r>
            <a:r>
              <a:rPr sz="971" kern="0" spc="49" dirty="0">
                <a:solidFill>
                  <a:srgbClr val="595959"/>
                </a:solidFill>
                <a:latin typeface="Arial"/>
                <a:cs typeface="Arial"/>
              </a:rPr>
              <a:t> </a:t>
            </a:r>
            <a:r>
              <a:rPr sz="971" kern="0" dirty="0">
                <a:solidFill>
                  <a:srgbClr val="595959"/>
                </a:solidFill>
                <a:latin typeface="Arial"/>
                <a:cs typeface="Arial"/>
              </a:rPr>
              <a:t>of</a:t>
            </a:r>
            <a:r>
              <a:rPr sz="971" kern="0" spc="44" dirty="0">
                <a:solidFill>
                  <a:srgbClr val="595959"/>
                </a:solidFill>
                <a:latin typeface="Arial"/>
                <a:cs typeface="Arial"/>
              </a:rPr>
              <a:t> </a:t>
            </a:r>
            <a:r>
              <a:rPr sz="971" kern="0" spc="-9" dirty="0">
                <a:solidFill>
                  <a:srgbClr val="595959"/>
                </a:solidFill>
                <a:latin typeface="Arial"/>
                <a:cs typeface="Arial"/>
              </a:rPr>
              <a:t>Energy </a:t>
            </a:r>
            <a:r>
              <a:rPr sz="971" kern="0" dirty="0">
                <a:solidFill>
                  <a:srgbClr val="595959"/>
                </a:solidFill>
                <a:latin typeface="Arial"/>
                <a:cs typeface="Arial"/>
              </a:rPr>
              <a:t>(DOE</a:t>
            </a:r>
            <a:r>
              <a:rPr sz="971" kern="0" spc="53" dirty="0">
                <a:solidFill>
                  <a:srgbClr val="595959"/>
                </a:solidFill>
                <a:latin typeface="Arial"/>
                <a:cs typeface="Arial"/>
              </a:rPr>
              <a:t> </a:t>
            </a:r>
            <a:r>
              <a:rPr sz="971" kern="0" dirty="0">
                <a:solidFill>
                  <a:srgbClr val="595959"/>
                </a:solidFill>
                <a:latin typeface="Arial"/>
                <a:cs typeface="Arial"/>
              </a:rPr>
              <a:t>or</a:t>
            </a:r>
            <a:r>
              <a:rPr sz="971" kern="0" spc="44" dirty="0">
                <a:solidFill>
                  <a:srgbClr val="595959"/>
                </a:solidFill>
                <a:latin typeface="Arial"/>
                <a:cs typeface="Arial"/>
              </a:rPr>
              <a:t> </a:t>
            </a:r>
            <a:r>
              <a:rPr sz="971" kern="0" dirty="0">
                <a:solidFill>
                  <a:srgbClr val="595959"/>
                </a:solidFill>
                <a:latin typeface="Arial"/>
                <a:cs typeface="Arial"/>
              </a:rPr>
              <a:t>Department).</a:t>
            </a:r>
            <a:r>
              <a:rPr sz="971" kern="0" spc="340" dirty="0">
                <a:solidFill>
                  <a:srgbClr val="595959"/>
                </a:solidFill>
                <a:latin typeface="Arial"/>
                <a:cs typeface="Arial"/>
              </a:rPr>
              <a:t> </a:t>
            </a:r>
            <a:r>
              <a:rPr sz="971" kern="0" dirty="0">
                <a:solidFill>
                  <a:srgbClr val="595959"/>
                </a:solidFill>
                <a:latin typeface="Arial"/>
                <a:cs typeface="Arial"/>
              </a:rPr>
              <a:t>No</a:t>
            </a:r>
            <a:r>
              <a:rPr sz="971" kern="0" spc="49" dirty="0">
                <a:solidFill>
                  <a:srgbClr val="595959"/>
                </a:solidFill>
                <a:latin typeface="Arial"/>
                <a:cs typeface="Arial"/>
              </a:rPr>
              <a:t> </a:t>
            </a:r>
            <a:r>
              <a:rPr sz="971" kern="0" dirty="0">
                <a:solidFill>
                  <a:srgbClr val="595959"/>
                </a:solidFill>
                <a:latin typeface="Arial"/>
                <a:cs typeface="Arial"/>
              </a:rPr>
              <a:t>inferences</a:t>
            </a:r>
            <a:r>
              <a:rPr sz="971" kern="0" spc="44" dirty="0">
                <a:solidFill>
                  <a:srgbClr val="595959"/>
                </a:solidFill>
                <a:latin typeface="Arial"/>
                <a:cs typeface="Arial"/>
              </a:rPr>
              <a:t> </a:t>
            </a:r>
            <a:r>
              <a:rPr sz="971" kern="0" dirty="0">
                <a:solidFill>
                  <a:srgbClr val="595959"/>
                </a:solidFill>
                <a:latin typeface="Arial"/>
                <a:cs typeface="Arial"/>
              </a:rPr>
              <a:t>should</a:t>
            </a:r>
            <a:r>
              <a:rPr sz="971" kern="0" spc="49" dirty="0">
                <a:solidFill>
                  <a:srgbClr val="595959"/>
                </a:solidFill>
                <a:latin typeface="Arial"/>
                <a:cs typeface="Arial"/>
              </a:rPr>
              <a:t> </a:t>
            </a:r>
            <a:r>
              <a:rPr sz="971" kern="0" dirty="0">
                <a:solidFill>
                  <a:srgbClr val="595959"/>
                </a:solidFill>
                <a:latin typeface="Arial"/>
                <a:cs typeface="Arial"/>
              </a:rPr>
              <a:t>be</a:t>
            </a:r>
            <a:r>
              <a:rPr sz="971" kern="0" spc="49" dirty="0">
                <a:solidFill>
                  <a:srgbClr val="595959"/>
                </a:solidFill>
                <a:latin typeface="Arial"/>
                <a:cs typeface="Arial"/>
              </a:rPr>
              <a:t> </a:t>
            </a:r>
            <a:r>
              <a:rPr sz="971" kern="0" dirty="0">
                <a:solidFill>
                  <a:srgbClr val="595959"/>
                </a:solidFill>
                <a:latin typeface="Arial"/>
                <a:cs typeface="Arial"/>
              </a:rPr>
              <a:t>drawn</a:t>
            </a:r>
            <a:r>
              <a:rPr sz="971" kern="0" spc="49" dirty="0">
                <a:solidFill>
                  <a:srgbClr val="595959"/>
                </a:solidFill>
                <a:latin typeface="Arial"/>
                <a:cs typeface="Arial"/>
              </a:rPr>
              <a:t> </a:t>
            </a:r>
            <a:r>
              <a:rPr sz="971" kern="0" spc="-18" dirty="0">
                <a:solidFill>
                  <a:srgbClr val="595959"/>
                </a:solidFill>
                <a:latin typeface="Arial"/>
                <a:cs typeface="Arial"/>
              </a:rPr>
              <a:t>from </a:t>
            </a:r>
            <a:r>
              <a:rPr sz="971" kern="0" dirty="0">
                <a:solidFill>
                  <a:srgbClr val="595959"/>
                </a:solidFill>
                <a:latin typeface="Arial"/>
                <a:cs typeface="Arial"/>
              </a:rPr>
              <a:t>this</a:t>
            </a:r>
            <a:r>
              <a:rPr sz="971" kern="0" spc="53" dirty="0">
                <a:solidFill>
                  <a:srgbClr val="595959"/>
                </a:solidFill>
                <a:latin typeface="Arial"/>
                <a:cs typeface="Arial"/>
              </a:rPr>
              <a:t> </a:t>
            </a:r>
            <a:r>
              <a:rPr sz="971" kern="0" dirty="0">
                <a:solidFill>
                  <a:srgbClr val="595959"/>
                </a:solidFill>
                <a:latin typeface="Arial"/>
                <a:cs typeface="Arial"/>
              </a:rPr>
              <a:t>presentation</a:t>
            </a:r>
            <a:r>
              <a:rPr sz="971" kern="0" spc="57" dirty="0">
                <a:solidFill>
                  <a:srgbClr val="595959"/>
                </a:solidFill>
                <a:latin typeface="Arial"/>
                <a:cs typeface="Arial"/>
              </a:rPr>
              <a:t> </a:t>
            </a:r>
            <a:r>
              <a:rPr sz="971" kern="0" dirty="0">
                <a:solidFill>
                  <a:srgbClr val="595959"/>
                </a:solidFill>
                <a:latin typeface="Arial"/>
                <a:cs typeface="Arial"/>
              </a:rPr>
              <a:t>regarding</a:t>
            </a:r>
            <a:r>
              <a:rPr sz="971" kern="0" spc="57" dirty="0">
                <a:solidFill>
                  <a:srgbClr val="595959"/>
                </a:solidFill>
                <a:latin typeface="Arial"/>
                <a:cs typeface="Arial"/>
              </a:rPr>
              <a:t> </a:t>
            </a:r>
            <a:r>
              <a:rPr sz="971" kern="0" dirty="0">
                <a:solidFill>
                  <a:srgbClr val="595959"/>
                </a:solidFill>
                <a:latin typeface="Arial"/>
                <a:cs typeface="Arial"/>
              </a:rPr>
              <a:t>future</a:t>
            </a:r>
            <a:r>
              <a:rPr sz="971" kern="0" spc="57" dirty="0">
                <a:solidFill>
                  <a:srgbClr val="595959"/>
                </a:solidFill>
                <a:latin typeface="Arial"/>
                <a:cs typeface="Arial"/>
              </a:rPr>
              <a:t> </a:t>
            </a:r>
            <a:r>
              <a:rPr sz="971" kern="0" dirty="0">
                <a:solidFill>
                  <a:srgbClr val="595959"/>
                </a:solidFill>
                <a:latin typeface="Arial"/>
                <a:cs typeface="Arial"/>
              </a:rPr>
              <a:t>actions</a:t>
            </a:r>
            <a:r>
              <a:rPr sz="971" kern="0" spc="53" dirty="0">
                <a:solidFill>
                  <a:srgbClr val="595959"/>
                </a:solidFill>
                <a:latin typeface="Arial"/>
                <a:cs typeface="Arial"/>
              </a:rPr>
              <a:t> </a:t>
            </a:r>
            <a:r>
              <a:rPr sz="971" kern="0" dirty="0">
                <a:solidFill>
                  <a:srgbClr val="595959"/>
                </a:solidFill>
                <a:latin typeface="Arial"/>
                <a:cs typeface="Arial"/>
              </a:rPr>
              <a:t>by</a:t>
            </a:r>
            <a:r>
              <a:rPr sz="971" kern="0" spc="57" dirty="0">
                <a:solidFill>
                  <a:srgbClr val="595959"/>
                </a:solidFill>
                <a:latin typeface="Arial"/>
                <a:cs typeface="Arial"/>
              </a:rPr>
              <a:t> </a:t>
            </a:r>
            <a:r>
              <a:rPr sz="971" kern="0" dirty="0">
                <a:solidFill>
                  <a:srgbClr val="595959"/>
                </a:solidFill>
                <a:latin typeface="Arial"/>
                <a:cs typeface="Arial"/>
              </a:rPr>
              <a:t>DOE,</a:t>
            </a:r>
            <a:r>
              <a:rPr sz="971" kern="0" spc="53" dirty="0">
                <a:solidFill>
                  <a:srgbClr val="595959"/>
                </a:solidFill>
                <a:latin typeface="Arial"/>
                <a:cs typeface="Arial"/>
              </a:rPr>
              <a:t> </a:t>
            </a:r>
            <a:r>
              <a:rPr sz="971" kern="0" dirty="0">
                <a:solidFill>
                  <a:srgbClr val="595959"/>
                </a:solidFill>
                <a:latin typeface="Arial"/>
                <a:cs typeface="Arial"/>
              </a:rPr>
              <a:t>which</a:t>
            </a:r>
            <a:r>
              <a:rPr sz="971" kern="0" spc="57" dirty="0">
                <a:solidFill>
                  <a:srgbClr val="595959"/>
                </a:solidFill>
                <a:latin typeface="Arial"/>
                <a:cs typeface="Arial"/>
              </a:rPr>
              <a:t> </a:t>
            </a:r>
            <a:r>
              <a:rPr sz="971" kern="0" spc="-22" dirty="0">
                <a:solidFill>
                  <a:srgbClr val="595959"/>
                </a:solidFill>
                <a:latin typeface="Arial"/>
                <a:cs typeface="Arial"/>
              </a:rPr>
              <a:t>are </a:t>
            </a:r>
            <a:r>
              <a:rPr sz="971" kern="0" dirty="0">
                <a:solidFill>
                  <a:srgbClr val="595959"/>
                </a:solidFill>
                <a:latin typeface="Arial"/>
                <a:cs typeface="Arial"/>
              </a:rPr>
              <a:t>limited</a:t>
            </a:r>
            <a:r>
              <a:rPr sz="971" kern="0" spc="35" dirty="0">
                <a:solidFill>
                  <a:srgbClr val="595959"/>
                </a:solidFill>
                <a:latin typeface="Arial"/>
                <a:cs typeface="Arial"/>
              </a:rPr>
              <a:t> </a:t>
            </a:r>
            <a:r>
              <a:rPr sz="971" kern="0" dirty="0">
                <a:solidFill>
                  <a:srgbClr val="595959"/>
                </a:solidFill>
                <a:latin typeface="Arial"/>
                <a:cs typeface="Arial"/>
              </a:rPr>
              <a:t>both</a:t>
            </a:r>
            <a:r>
              <a:rPr sz="971" kern="0" spc="35" dirty="0">
                <a:solidFill>
                  <a:srgbClr val="595959"/>
                </a:solidFill>
                <a:latin typeface="Arial"/>
                <a:cs typeface="Arial"/>
              </a:rPr>
              <a:t> </a:t>
            </a:r>
            <a:r>
              <a:rPr sz="971" kern="0" dirty="0">
                <a:solidFill>
                  <a:srgbClr val="595959"/>
                </a:solidFill>
                <a:latin typeface="Arial"/>
                <a:cs typeface="Arial"/>
              </a:rPr>
              <a:t>by</a:t>
            </a:r>
            <a:r>
              <a:rPr sz="971" kern="0" spc="35" dirty="0">
                <a:solidFill>
                  <a:srgbClr val="595959"/>
                </a:solidFill>
                <a:latin typeface="Arial"/>
                <a:cs typeface="Arial"/>
              </a:rPr>
              <a:t> </a:t>
            </a:r>
            <a:r>
              <a:rPr sz="971" kern="0" dirty="0">
                <a:solidFill>
                  <a:srgbClr val="595959"/>
                </a:solidFill>
                <a:latin typeface="Arial"/>
                <a:cs typeface="Arial"/>
              </a:rPr>
              <a:t>the</a:t>
            </a:r>
            <a:r>
              <a:rPr sz="971" kern="0" spc="40" dirty="0">
                <a:solidFill>
                  <a:srgbClr val="595959"/>
                </a:solidFill>
                <a:latin typeface="Arial"/>
                <a:cs typeface="Arial"/>
              </a:rPr>
              <a:t> </a:t>
            </a:r>
            <a:r>
              <a:rPr sz="971" kern="0" dirty="0">
                <a:solidFill>
                  <a:srgbClr val="595959"/>
                </a:solidFill>
                <a:latin typeface="Arial"/>
                <a:cs typeface="Arial"/>
              </a:rPr>
              <a:t>terms</a:t>
            </a:r>
            <a:r>
              <a:rPr sz="971" kern="0" spc="35" dirty="0">
                <a:solidFill>
                  <a:srgbClr val="595959"/>
                </a:solidFill>
                <a:latin typeface="Arial"/>
                <a:cs typeface="Arial"/>
              </a:rPr>
              <a:t> </a:t>
            </a:r>
            <a:r>
              <a:rPr sz="971" kern="0" dirty="0">
                <a:solidFill>
                  <a:srgbClr val="595959"/>
                </a:solidFill>
                <a:latin typeface="Arial"/>
                <a:cs typeface="Arial"/>
              </a:rPr>
              <a:t>of</a:t>
            </a:r>
            <a:r>
              <a:rPr sz="971" kern="0" spc="26" dirty="0">
                <a:solidFill>
                  <a:srgbClr val="595959"/>
                </a:solidFill>
                <a:latin typeface="Arial"/>
                <a:cs typeface="Arial"/>
              </a:rPr>
              <a:t> </a:t>
            </a:r>
            <a:r>
              <a:rPr sz="971" kern="0" dirty="0">
                <a:solidFill>
                  <a:srgbClr val="595959"/>
                </a:solidFill>
                <a:latin typeface="Arial"/>
                <a:cs typeface="Arial"/>
              </a:rPr>
              <a:t>the</a:t>
            </a:r>
            <a:r>
              <a:rPr sz="971" kern="0" spc="40" dirty="0">
                <a:solidFill>
                  <a:srgbClr val="595959"/>
                </a:solidFill>
                <a:latin typeface="Arial"/>
                <a:cs typeface="Arial"/>
              </a:rPr>
              <a:t> </a:t>
            </a:r>
            <a:r>
              <a:rPr sz="971" kern="0" dirty="0">
                <a:solidFill>
                  <a:srgbClr val="595959"/>
                </a:solidFill>
                <a:latin typeface="Arial"/>
                <a:cs typeface="Arial"/>
              </a:rPr>
              <a:t>Standard</a:t>
            </a:r>
            <a:r>
              <a:rPr sz="971" kern="0" spc="35" dirty="0">
                <a:solidFill>
                  <a:srgbClr val="595959"/>
                </a:solidFill>
                <a:latin typeface="Arial"/>
                <a:cs typeface="Arial"/>
              </a:rPr>
              <a:t> </a:t>
            </a:r>
            <a:r>
              <a:rPr sz="971" kern="0" dirty="0">
                <a:solidFill>
                  <a:srgbClr val="595959"/>
                </a:solidFill>
                <a:latin typeface="Arial"/>
                <a:cs typeface="Arial"/>
              </a:rPr>
              <a:t>Contract</a:t>
            </a:r>
            <a:r>
              <a:rPr sz="971" kern="0" spc="26" dirty="0">
                <a:solidFill>
                  <a:srgbClr val="595959"/>
                </a:solidFill>
                <a:latin typeface="Arial"/>
                <a:cs typeface="Arial"/>
              </a:rPr>
              <a:t> </a:t>
            </a:r>
            <a:r>
              <a:rPr sz="971" kern="0" spc="-22" dirty="0">
                <a:solidFill>
                  <a:srgbClr val="595959"/>
                </a:solidFill>
                <a:latin typeface="Arial"/>
                <a:cs typeface="Arial"/>
              </a:rPr>
              <a:t>and </a:t>
            </a:r>
            <a:r>
              <a:rPr sz="971" kern="0" dirty="0">
                <a:solidFill>
                  <a:srgbClr val="595959"/>
                </a:solidFill>
                <a:latin typeface="Arial"/>
                <a:cs typeface="Arial"/>
              </a:rPr>
              <a:t>Congressional</a:t>
            </a:r>
            <a:r>
              <a:rPr sz="971" kern="0" spc="40" dirty="0">
                <a:solidFill>
                  <a:srgbClr val="595959"/>
                </a:solidFill>
                <a:latin typeface="Arial"/>
                <a:cs typeface="Arial"/>
              </a:rPr>
              <a:t> </a:t>
            </a:r>
            <a:r>
              <a:rPr sz="971" kern="0" dirty="0">
                <a:solidFill>
                  <a:srgbClr val="595959"/>
                </a:solidFill>
                <a:latin typeface="Arial"/>
                <a:cs typeface="Arial"/>
              </a:rPr>
              <a:t>appropriations</a:t>
            </a:r>
            <a:r>
              <a:rPr sz="971" kern="0" spc="44" dirty="0">
                <a:solidFill>
                  <a:srgbClr val="595959"/>
                </a:solidFill>
                <a:latin typeface="Arial"/>
                <a:cs typeface="Arial"/>
              </a:rPr>
              <a:t> </a:t>
            </a:r>
            <a:r>
              <a:rPr sz="971" kern="0" dirty="0">
                <a:solidFill>
                  <a:srgbClr val="595959"/>
                </a:solidFill>
                <a:latin typeface="Arial"/>
                <a:cs typeface="Arial"/>
              </a:rPr>
              <a:t>for</a:t>
            </a:r>
            <a:r>
              <a:rPr sz="971" kern="0" spc="40" dirty="0">
                <a:solidFill>
                  <a:srgbClr val="595959"/>
                </a:solidFill>
                <a:latin typeface="Arial"/>
                <a:cs typeface="Arial"/>
              </a:rPr>
              <a:t> </a:t>
            </a:r>
            <a:r>
              <a:rPr sz="971" kern="0" dirty="0">
                <a:solidFill>
                  <a:srgbClr val="595959"/>
                </a:solidFill>
                <a:latin typeface="Arial"/>
                <a:cs typeface="Arial"/>
              </a:rPr>
              <a:t>the</a:t>
            </a:r>
            <a:r>
              <a:rPr sz="971" kern="0" spc="44" dirty="0">
                <a:solidFill>
                  <a:srgbClr val="595959"/>
                </a:solidFill>
                <a:latin typeface="Arial"/>
                <a:cs typeface="Arial"/>
              </a:rPr>
              <a:t> </a:t>
            </a:r>
            <a:r>
              <a:rPr sz="971" kern="0" dirty="0">
                <a:solidFill>
                  <a:srgbClr val="595959"/>
                </a:solidFill>
                <a:latin typeface="Arial"/>
                <a:cs typeface="Arial"/>
              </a:rPr>
              <a:t>Department</a:t>
            </a:r>
            <a:r>
              <a:rPr sz="971" kern="0" spc="44" dirty="0">
                <a:solidFill>
                  <a:srgbClr val="595959"/>
                </a:solidFill>
                <a:latin typeface="Arial"/>
                <a:cs typeface="Arial"/>
              </a:rPr>
              <a:t> </a:t>
            </a:r>
            <a:r>
              <a:rPr sz="971" kern="0" dirty="0">
                <a:solidFill>
                  <a:srgbClr val="595959"/>
                </a:solidFill>
                <a:latin typeface="Arial"/>
                <a:cs typeface="Arial"/>
              </a:rPr>
              <a:t>to</a:t>
            </a:r>
            <a:r>
              <a:rPr sz="971" kern="0" spc="44" dirty="0">
                <a:solidFill>
                  <a:srgbClr val="595959"/>
                </a:solidFill>
                <a:latin typeface="Arial"/>
                <a:cs typeface="Arial"/>
              </a:rPr>
              <a:t> </a:t>
            </a:r>
            <a:r>
              <a:rPr sz="971" kern="0" dirty="0">
                <a:solidFill>
                  <a:srgbClr val="595959"/>
                </a:solidFill>
                <a:latin typeface="Arial"/>
                <a:cs typeface="Arial"/>
              </a:rPr>
              <a:t>fulfill</a:t>
            </a:r>
            <a:r>
              <a:rPr sz="971" kern="0" spc="40" dirty="0">
                <a:solidFill>
                  <a:srgbClr val="595959"/>
                </a:solidFill>
                <a:latin typeface="Arial"/>
                <a:cs typeface="Arial"/>
              </a:rPr>
              <a:t> </a:t>
            </a:r>
            <a:r>
              <a:rPr sz="971" kern="0" spc="-22" dirty="0">
                <a:solidFill>
                  <a:srgbClr val="595959"/>
                </a:solidFill>
                <a:latin typeface="Arial"/>
                <a:cs typeface="Arial"/>
              </a:rPr>
              <a:t>its </a:t>
            </a:r>
            <a:r>
              <a:rPr sz="971" kern="0" dirty="0">
                <a:solidFill>
                  <a:srgbClr val="595959"/>
                </a:solidFill>
                <a:latin typeface="Arial"/>
                <a:cs typeface="Arial"/>
              </a:rPr>
              <a:t>obligations</a:t>
            </a:r>
            <a:r>
              <a:rPr sz="971" kern="0" spc="40" dirty="0">
                <a:solidFill>
                  <a:srgbClr val="595959"/>
                </a:solidFill>
                <a:latin typeface="Arial"/>
                <a:cs typeface="Arial"/>
              </a:rPr>
              <a:t> </a:t>
            </a:r>
            <a:r>
              <a:rPr sz="971" kern="0" dirty="0">
                <a:solidFill>
                  <a:srgbClr val="595959"/>
                </a:solidFill>
                <a:latin typeface="Arial"/>
                <a:cs typeface="Arial"/>
              </a:rPr>
              <a:t>under</a:t>
            </a:r>
            <a:r>
              <a:rPr sz="971" kern="0" spc="35" dirty="0">
                <a:solidFill>
                  <a:srgbClr val="595959"/>
                </a:solidFill>
                <a:latin typeface="Arial"/>
                <a:cs typeface="Arial"/>
              </a:rPr>
              <a:t> </a:t>
            </a:r>
            <a:r>
              <a:rPr sz="971" kern="0" dirty="0">
                <a:solidFill>
                  <a:srgbClr val="595959"/>
                </a:solidFill>
                <a:latin typeface="Arial"/>
                <a:cs typeface="Arial"/>
              </a:rPr>
              <a:t>the</a:t>
            </a:r>
            <a:r>
              <a:rPr sz="971" kern="0" spc="44" dirty="0">
                <a:solidFill>
                  <a:srgbClr val="595959"/>
                </a:solidFill>
                <a:latin typeface="Arial"/>
                <a:cs typeface="Arial"/>
              </a:rPr>
              <a:t> </a:t>
            </a:r>
            <a:r>
              <a:rPr sz="971" kern="0" dirty="0">
                <a:solidFill>
                  <a:srgbClr val="595959"/>
                </a:solidFill>
                <a:latin typeface="Arial"/>
                <a:cs typeface="Arial"/>
              </a:rPr>
              <a:t>Nuclear</a:t>
            </a:r>
            <a:r>
              <a:rPr sz="971" kern="0" spc="35" dirty="0">
                <a:solidFill>
                  <a:srgbClr val="595959"/>
                </a:solidFill>
                <a:latin typeface="Arial"/>
                <a:cs typeface="Arial"/>
              </a:rPr>
              <a:t> </a:t>
            </a:r>
            <a:r>
              <a:rPr sz="971" kern="0" dirty="0">
                <a:solidFill>
                  <a:srgbClr val="595959"/>
                </a:solidFill>
                <a:latin typeface="Arial"/>
                <a:cs typeface="Arial"/>
              </a:rPr>
              <a:t>Waste</a:t>
            </a:r>
            <a:r>
              <a:rPr sz="971" kern="0" spc="44" dirty="0">
                <a:solidFill>
                  <a:srgbClr val="595959"/>
                </a:solidFill>
                <a:latin typeface="Arial"/>
                <a:cs typeface="Arial"/>
              </a:rPr>
              <a:t> </a:t>
            </a:r>
            <a:r>
              <a:rPr sz="971" kern="0" dirty="0">
                <a:solidFill>
                  <a:srgbClr val="595959"/>
                </a:solidFill>
                <a:latin typeface="Arial"/>
                <a:cs typeface="Arial"/>
              </a:rPr>
              <a:t>Policy</a:t>
            </a:r>
            <a:r>
              <a:rPr sz="971" kern="0" spc="-18" dirty="0">
                <a:solidFill>
                  <a:srgbClr val="595959"/>
                </a:solidFill>
                <a:latin typeface="Arial"/>
                <a:cs typeface="Arial"/>
              </a:rPr>
              <a:t> </a:t>
            </a:r>
            <a:r>
              <a:rPr sz="971" kern="0" dirty="0">
                <a:solidFill>
                  <a:srgbClr val="595959"/>
                </a:solidFill>
                <a:latin typeface="Arial"/>
                <a:cs typeface="Arial"/>
              </a:rPr>
              <a:t>Act</a:t>
            </a:r>
            <a:r>
              <a:rPr sz="971" kern="0" spc="35" dirty="0">
                <a:solidFill>
                  <a:srgbClr val="595959"/>
                </a:solidFill>
                <a:latin typeface="Arial"/>
                <a:cs typeface="Arial"/>
              </a:rPr>
              <a:t> </a:t>
            </a:r>
            <a:r>
              <a:rPr sz="971" kern="0" spc="-9" dirty="0">
                <a:solidFill>
                  <a:srgbClr val="595959"/>
                </a:solidFill>
                <a:latin typeface="Arial"/>
                <a:cs typeface="Arial"/>
              </a:rPr>
              <a:t>including </a:t>
            </a:r>
            <a:r>
              <a:rPr sz="971" kern="0" dirty="0">
                <a:solidFill>
                  <a:srgbClr val="595959"/>
                </a:solidFill>
                <a:latin typeface="Arial"/>
                <a:cs typeface="Arial"/>
              </a:rPr>
              <a:t>licensing</a:t>
            </a:r>
            <a:r>
              <a:rPr sz="971" kern="0" spc="35" dirty="0">
                <a:solidFill>
                  <a:srgbClr val="595959"/>
                </a:solidFill>
                <a:latin typeface="Arial"/>
                <a:cs typeface="Arial"/>
              </a:rPr>
              <a:t> </a:t>
            </a:r>
            <a:r>
              <a:rPr sz="971" kern="0" dirty="0">
                <a:solidFill>
                  <a:srgbClr val="595959"/>
                </a:solidFill>
                <a:latin typeface="Arial"/>
                <a:cs typeface="Arial"/>
              </a:rPr>
              <a:t>and</a:t>
            </a:r>
            <a:r>
              <a:rPr sz="971" kern="0" spc="35" dirty="0">
                <a:solidFill>
                  <a:srgbClr val="595959"/>
                </a:solidFill>
                <a:latin typeface="Arial"/>
                <a:cs typeface="Arial"/>
              </a:rPr>
              <a:t> </a:t>
            </a:r>
            <a:r>
              <a:rPr sz="971" kern="0" dirty="0">
                <a:solidFill>
                  <a:srgbClr val="595959"/>
                </a:solidFill>
                <a:latin typeface="Arial"/>
                <a:cs typeface="Arial"/>
              </a:rPr>
              <a:t>construction</a:t>
            </a:r>
            <a:r>
              <a:rPr sz="971" kern="0" spc="35" dirty="0">
                <a:solidFill>
                  <a:srgbClr val="595959"/>
                </a:solidFill>
                <a:latin typeface="Arial"/>
                <a:cs typeface="Arial"/>
              </a:rPr>
              <a:t> </a:t>
            </a:r>
            <a:r>
              <a:rPr sz="971" kern="0" dirty="0">
                <a:solidFill>
                  <a:srgbClr val="595959"/>
                </a:solidFill>
                <a:latin typeface="Arial"/>
                <a:cs typeface="Arial"/>
              </a:rPr>
              <a:t>of</a:t>
            </a:r>
            <a:r>
              <a:rPr sz="971" kern="0" spc="31" dirty="0">
                <a:solidFill>
                  <a:srgbClr val="595959"/>
                </a:solidFill>
                <a:latin typeface="Arial"/>
                <a:cs typeface="Arial"/>
              </a:rPr>
              <a:t> </a:t>
            </a:r>
            <a:r>
              <a:rPr sz="971" kern="0" dirty="0">
                <a:solidFill>
                  <a:srgbClr val="595959"/>
                </a:solidFill>
                <a:latin typeface="Arial"/>
                <a:cs typeface="Arial"/>
              </a:rPr>
              <a:t>a</a:t>
            </a:r>
            <a:r>
              <a:rPr sz="971" kern="0" spc="35" dirty="0">
                <a:solidFill>
                  <a:srgbClr val="595959"/>
                </a:solidFill>
                <a:latin typeface="Arial"/>
                <a:cs typeface="Arial"/>
              </a:rPr>
              <a:t> </a:t>
            </a:r>
            <a:r>
              <a:rPr sz="971" kern="0" dirty="0">
                <a:solidFill>
                  <a:srgbClr val="595959"/>
                </a:solidFill>
                <a:latin typeface="Arial"/>
                <a:cs typeface="Arial"/>
              </a:rPr>
              <a:t>used</a:t>
            </a:r>
            <a:r>
              <a:rPr sz="971" kern="0" spc="35" dirty="0">
                <a:solidFill>
                  <a:srgbClr val="595959"/>
                </a:solidFill>
                <a:latin typeface="Arial"/>
                <a:cs typeface="Arial"/>
              </a:rPr>
              <a:t> </a:t>
            </a:r>
            <a:r>
              <a:rPr sz="971" kern="0" dirty="0">
                <a:solidFill>
                  <a:srgbClr val="595959"/>
                </a:solidFill>
                <a:latin typeface="Arial"/>
                <a:cs typeface="Arial"/>
              </a:rPr>
              <a:t>nuclear</a:t>
            </a:r>
            <a:r>
              <a:rPr sz="971" kern="0" spc="26" dirty="0">
                <a:solidFill>
                  <a:srgbClr val="595959"/>
                </a:solidFill>
                <a:latin typeface="Arial"/>
                <a:cs typeface="Arial"/>
              </a:rPr>
              <a:t> </a:t>
            </a:r>
            <a:r>
              <a:rPr sz="971" kern="0" dirty="0">
                <a:solidFill>
                  <a:srgbClr val="595959"/>
                </a:solidFill>
                <a:latin typeface="Arial"/>
                <a:cs typeface="Arial"/>
              </a:rPr>
              <a:t>fuel</a:t>
            </a:r>
            <a:r>
              <a:rPr sz="1059" kern="0" baseline="20833" dirty="0">
                <a:solidFill>
                  <a:srgbClr val="595959"/>
                </a:solidFill>
                <a:latin typeface="Arial"/>
                <a:cs typeface="Arial"/>
              </a:rPr>
              <a:t>1</a:t>
            </a:r>
            <a:r>
              <a:rPr sz="1059" kern="0" spc="119" baseline="20833" dirty="0">
                <a:solidFill>
                  <a:srgbClr val="595959"/>
                </a:solidFill>
                <a:latin typeface="Arial"/>
                <a:cs typeface="Arial"/>
              </a:rPr>
              <a:t> </a:t>
            </a:r>
            <a:r>
              <a:rPr sz="971" kern="0" spc="-9" dirty="0">
                <a:solidFill>
                  <a:srgbClr val="595959"/>
                </a:solidFill>
                <a:latin typeface="Arial"/>
                <a:cs typeface="Arial"/>
              </a:rPr>
              <a:t>repository.</a:t>
            </a:r>
            <a:endParaRPr sz="971" kern="0">
              <a:solidFill>
                <a:sysClr val="windowText" lastClr="000000"/>
              </a:solidFill>
              <a:latin typeface="Arial"/>
              <a:cs typeface="Arial"/>
            </a:endParaRPr>
          </a:p>
        </p:txBody>
      </p:sp>
      <p:pic>
        <p:nvPicPr>
          <p:cNvPr id="6" name="object 6"/>
          <p:cNvPicPr/>
          <p:nvPr/>
        </p:nvPicPr>
        <p:blipFill>
          <a:blip r:embed="rId3" cstate="print"/>
          <a:stretch>
            <a:fillRect/>
          </a:stretch>
        </p:blipFill>
        <p:spPr>
          <a:xfrm>
            <a:off x="6096000" y="1780645"/>
            <a:ext cx="3940872" cy="2959039"/>
          </a:xfrm>
          <a:prstGeom prst="rect">
            <a:avLst/>
          </a:prstGeom>
        </p:spPr>
      </p:pic>
      <p:sp>
        <p:nvSpPr>
          <p:cNvPr id="7" name="object 7"/>
          <p:cNvSpPr txBox="1"/>
          <p:nvPr/>
        </p:nvSpPr>
        <p:spPr>
          <a:xfrm>
            <a:off x="3084083" y="5464783"/>
            <a:ext cx="5199529" cy="335035"/>
          </a:xfrm>
          <a:prstGeom prst="rect">
            <a:avLst/>
          </a:prstGeom>
        </p:spPr>
        <p:txBody>
          <a:bodyPr vert="horz" wrap="square" lIns="0" tIns="12326" rIns="0" bIns="0" rtlCol="0">
            <a:spAutoFit/>
          </a:bodyPr>
          <a:lstStyle/>
          <a:p>
            <a:pPr marL="33619" marR="26896" defTabSz="806867">
              <a:lnSpc>
                <a:spcPct val="98700"/>
              </a:lnSpc>
              <a:spcBef>
                <a:spcPts val="97"/>
              </a:spcBef>
            </a:pPr>
            <a:r>
              <a:rPr sz="662" kern="0" baseline="22222" dirty="0">
                <a:solidFill>
                  <a:sysClr val="windowText" lastClr="000000"/>
                </a:solidFill>
                <a:latin typeface="Arial"/>
                <a:cs typeface="Arial"/>
              </a:rPr>
              <a:t>1</a:t>
            </a:r>
            <a:r>
              <a:rPr sz="706" kern="0" dirty="0">
                <a:solidFill>
                  <a:sysClr val="windowText" lastClr="000000"/>
                </a:solidFill>
                <a:latin typeface="Arial"/>
                <a:cs typeface="Arial"/>
              </a:rPr>
              <a:t>The</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term</a:t>
            </a:r>
            <a:r>
              <a:rPr sz="706" kern="0" spc="-13" dirty="0">
                <a:solidFill>
                  <a:sysClr val="windowText" lastClr="000000"/>
                </a:solidFill>
                <a:latin typeface="Arial"/>
                <a:cs typeface="Arial"/>
              </a:rPr>
              <a:t> </a:t>
            </a:r>
            <a:r>
              <a:rPr sz="706" kern="0" dirty="0">
                <a:solidFill>
                  <a:sysClr val="windowText" lastClr="000000"/>
                </a:solidFill>
                <a:latin typeface="Arial"/>
                <a:cs typeface="Arial"/>
              </a:rPr>
              <a:t>“used</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nuclear</a:t>
            </a:r>
            <a:r>
              <a:rPr sz="706" kern="0" spc="-13" dirty="0">
                <a:solidFill>
                  <a:sysClr val="windowText" lastClr="000000"/>
                </a:solidFill>
                <a:latin typeface="Arial"/>
                <a:cs typeface="Arial"/>
              </a:rPr>
              <a:t> </a:t>
            </a:r>
            <a:r>
              <a:rPr sz="706" kern="0" dirty="0">
                <a:solidFill>
                  <a:sysClr val="windowText" lastClr="000000"/>
                </a:solidFill>
                <a:latin typeface="Arial"/>
                <a:cs typeface="Arial"/>
              </a:rPr>
              <a:t>fuel”</a:t>
            </a:r>
            <a:r>
              <a:rPr sz="706" kern="0" spc="-13" dirty="0">
                <a:solidFill>
                  <a:sysClr val="windowText" lastClr="000000"/>
                </a:solidFill>
                <a:latin typeface="Arial"/>
                <a:cs typeface="Arial"/>
              </a:rPr>
              <a:t> </a:t>
            </a:r>
            <a:r>
              <a:rPr sz="706" kern="0" dirty="0">
                <a:solidFill>
                  <a:sysClr val="windowText" lastClr="000000"/>
                </a:solidFill>
                <a:latin typeface="Arial"/>
                <a:cs typeface="Arial"/>
              </a:rPr>
              <a:t>is</a:t>
            </a:r>
            <a:r>
              <a:rPr sz="706" kern="0" spc="-18" dirty="0">
                <a:solidFill>
                  <a:sysClr val="windowText" lastClr="000000"/>
                </a:solidFill>
                <a:latin typeface="Arial"/>
                <a:cs typeface="Arial"/>
              </a:rPr>
              <a:t> </a:t>
            </a:r>
            <a:r>
              <a:rPr sz="706" kern="0" spc="-9" dirty="0">
                <a:solidFill>
                  <a:sysClr val="windowText" lastClr="000000"/>
                </a:solidFill>
                <a:latin typeface="Arial"/>
                <a:cs typeface="Arial"/>
              </a:rPr>
              <a:t>intended</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to</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be</a:t>
            </a:r>
            <a:r>
              <a:rPr sz="706" kern="0" spc="-22" dirty="0">
                <a:solidFill>
                  <a:sysClr val="windowText" lastClr="000000"/>
                </a:solidFill>
                <a:latin typeface="Arial"/>
                <a:cs typeface="Arial"/>
              </a:rPr>
              <a:t> </a:t>
            </a:r>
            <a:r>
              <a:rPr sz="706" kern="0" spc="-9" dirty="0">
                <a:solidFill>
                  <a:sysClr val="windowText" lastClr="000000"/>
                </a:solidFill>
                <a:latin typeface="Arial"/>
                <a:cs typeface="Arial"/>
              </a:rPr>
              <a:t>synonymous</a:t>
            </a:r>
            <a:r>
              <a:rPr sz="706" kern="0" spc="-18" dirty="0">
                <a:solidFill>
                  <a:sysClr val="windowText" lastClr="000000"/>
                </a:solidFill>
                <a:latin typeface="Arial"/>
                <a:cs typeface="Arial"/>
              </a:rPr>
              <a:t> </a:t>
            </a:r>
            <a:r>
              <a:rPr sz="706" kern="0" dirty="0">
                <a:solidFill>
                  <a:sysClr val="windowText" lastClr="000000"/>
                </a:solidFill>
                <a:latin typeface="Arial"/>
                <a:cs typeface="Arial"/>
              </a:rPr>
              <a:t>with</a:t>
            </a:r>
            <a:r>
              <a:rPr sz="706" kern="0" spc="-18" dirty="0">
                <a:solidFill>
                  <a:sysClr val="windowText" lastClr="000000"/>
                </a:solidFill>
                <a:latin typeface="Arial"/>
                <a:cs typeface="Arial"/>
              </a:rPr>
              <a:t> </a:t>
            </a:r>
            <a:r>
              <a:rPr sz="706" kern="0" dirty="0">
                <a:solidFill>
                  <a:sysClr val="windowText" lastClr="000000"/>
                </a:solidFill>
                <a:latin typeface="Arial"/>
                <a:cs typeface="Arial"/>
              </a:rPr>
              <a:t>the</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term</a:t>
            </a:r>
            <a:r>
              <a:rPr sz="706" kern="0" spc="-13" dirty="0">
                <a:solidFill>
                  <a:sysClr val="windowText" lastClr="000000"/>
                </a:solidFill>
                <a:latin typeface="Arial"/>
                <a:cs typeface="Arial"/>
              </a:rPr>
              <a:t> </a:t>
            </a:r>
            <a:r>
              <a:rPr sz="706" kern="0" dirty="0">
                <a:solidFill>
                  <a:sysClr val="windowText" lastClr="000000"/>
                </a:solidFill>
                <a:latin typeface="Arial"/>
                <a:cs typeface="Arial"/>
              </a:rPr>
              <a:t>“spent</a:t>
            </a:r>
            <a:r>
              <a:rPr sz="706" kern="0" spc="-18" dirty="0">
                <a:solidFill>
                  <a:sysClr val="windowText" lastClr="000000"/>
                </a:solidFill>
                <a:latin typeface="Arial"/>
                <a:cs typeface="Arial"/>
              </a:rPr>
              <a:t> </a:t>
            </a:r>
            <a:r>
              <a:rPr sz="706" kern="0" dirty="0">
                <a:solidFill>
                  <a:sysClr val="windowText" lastClr="000000"/>
                </a:solidFill>
                <a:latin typeface="Arial"/>
                <a:cs typeface="Arial"/>
              </a:rPr>
              <a:t>nuclear</a:t>
            </a:r>
            <a:r>
              <a:rPr sz="706" kern="0" spc="-13" dirty="0">
                <a:solidFill>
                  <a:sysClr val="windowText" lastClr="000000"/>
                </a:solidFill>
                <a:latin typeface="Arial"/>
                <a:cs typeface="Arial"/>
              </a:rPr>
              <a:t> </a:t>
            </a:r>
            <a:r>
              <a:rPr sz="706" kern="0" dirty="0">
                <a:solidFill>
                  <a:sysClr val="windowText" lastClr="000000"/>
                </a:solidFill>
                <a:latin typeface="Arial"/>
                <a:cs typeface="Arial"/>
              </a:rPr>
              <a:t>fuel”</a:t>
            </a:r>
            <a:r>
              <a:rPr sz="706" kern="0" spc="-13" dirty="0">
                <a:solidFill>
                  <a:sysClr val="windowText" lastClr="000000"/>
                </a:solidFill>
                <a:latin typeface="Arial"/>
                <a:cs typeface="Arial"/>
              </a:rPr>
              <a:t> </a:t>
            </a:r>
            <a:r>
              <a:rPr sz="706" kern="0" dirty="0">
                <a:solidFill>
                  <a:sysClr val="windowText" lastClr="000000"/>
                </a:solidFill>
                <a:latin typeface="Arial"/>
                <a:cs typeface="Arial"/>
              </a:rPr>
              <a:t>as</a:t>
            </a:r>
            <a:r>
              <a:rPr sz="706" kern="0" spc="-18" dirty="0">
                <a:solidFill>
                  <a:sysClr val="windowText" lastClr="000000"/>
                </a:solidFill>
                <a:latin typeface="Arial"/>
                <a:cs typeface="Arial"/>
              </a:rPr>
              <a:t> </a:t>
            </a:r>
            <a:r>
              <a:rPr sz="706" kern="0" dirty="0">
                <a:solidFill>
                  <a:sysClr val="windowText" lastClr="000000"/>
                </a:solidFill>
                <a:latin typeface="Arial"/>
                <a:cs typeface="Arial"/>
              </a:rPr>
              <a:t>used</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and</a:t>
            </a:r>
            <a:r>
              <a:rPr sz="706" kern="0" spc="-22" dirty="0">
                <a:solidFill>
                  <a:sysClr val="windowText" lastClr="000000"/>
                </a:solidFill>
                <a:latin typeface="Arial"/>
                <a:cs typeface="Arial"/>
              </a:rPr>
              <a:t> </a:t>
            </a:r>
            <a:r>
              <a:rPr sz="706" kern="0" spc="-9" dirty="0">
                <a:solidFill>
                  <a:sysClr val="windowText" lastClr="000000"/>
                </a:solidFill>
                <a:latin typeface="Arial"/>
                <a:cs typeface="Arial"/>
              </a:rPr>
              <a:t>defined</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in</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the</a:t>
            </a:r>
            <a:r>
              <a:rPr sz="706" kern="0" spc="-18" dirty="0">
                <a:solidFill>
                  <a:sysClr val="windowText" lastClr="000000"/>
                </a:solidFill>
                <a:latin typeface="Arial"/>
                <a:cs typeface="Arial"/>
              </a:rPr>
              <a:t> </a:t>
            </a:r>
            <a:r>
              <a:rPr sz="706" kern="0" spc="-9" dirty="0">
                <a:solidFill>
                  <a:sysClr val="windowText" lastClr="000000"/>
                </a:solidFill>
                <a:latin typeface="Arial"/>
                <a:cs typeface="Arial"/>
              </a:rPr>
              <a:t>Nuclear </a:t>
            </a:r>
            <a:r>
              <a:rPr sz="706" kern="0" dirty="0">
                <a:solidFill>
                  <a:sysClr val="windowText" lastClr="000000"/>
                </a:solidFill>
                <a:latin typeface="Arial"/>
                <a:cs typeface="Arial"/>
              </a:rPr>
              <a:t>Waste</a:t>
            </a:r>
            <a:r>
              <a:rPr sz="706" kern="0" spc="-26" dirty="0">
                <a:solidFill>
                  <a:sysClr val="windowText" lastClr="000000"/>
                </a:solidFill>
                <a:latin typeface="Arial"/>
                <a:cs typeface="Arial"/>
              </a:rPr>
              <a:t> </a:t>
            </a:r>
            <a:r>
              <a:rPr sz="706" kern="0" dirty="0">
                <a:solidFill>
                  <a:sysClr val="windowText" lastClr="000000"/>
                </a:solidFill>
                <a:latin typeface="Arial"/>
                <a:cs typeface="Arial"/>
              </a:rPr>
              <a:t>Policy</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Act</a:t>
            </a:r>
            <a:r>
              <a:rPr sz="706" kern="0" spc="-18" dirty="0">
                <a:solidFill>
                  <a:sysClr val="windowText" lastClr="000000"/>
                </a:solidFill>
                <a:latin typeface="Arial"/>
                <a:cs typeface="Arial"/>
              </a:rPr>
              <a:t> </a:t>
            </a:r>
            <a:r>
              <a:rPr sz="706" kern="0" dirty="0">
                <a:solidFill>
                  <a:sysClr val="windowText" lastClr="000000"/>
                </a:solidFill>
                <a:latin typeface="Arial"/>
                <a:cs typeface="Arial"/>
              </a:rPr>
              <a:t>of</a:t>
            </a:r>
            <a:r>
              <a:rPr sz="706" kern="0" spc="-22" dirty="0">
                <a:solidFill>
                  <a:sysClr val="windowText" lastClr="000000"/>
                </a:solidFill>
                <a:latin typeface="Arial"/>
                <a:cs typeface="Arial"/>
              </a:rPr>
              <a:t> </a:t>
            </a:r>
            <a:r>
              <a:rPr sz="706" kern="0" spc="-9" dirty="0">
                <a:solidFill>
                  <a:sysClr val="windowText" lastClr="000000"/>
                </a:solidFill>
                <a:latin typeface="Arial"/>
                <a:cs typeface="Arial"/>
              </a:rPr>
              <a:t>1982,</a:t>
            </a:r>
            <a:r>
              <a:rPr sz="706" kern="0" spc="-18" dirty="0">
                <a:solidFill>
                  <a:sysClr val="windowText" lastClr="000000"/>
                </a:solidFill>
                <a:latin typeface="Arial"/>
                <a:cs typeface="Arial"/>
              </a:rPr>
              <a:t> </a:t>
            </a:r>
            <a:r>
              <a:rPr sz="706" kern="0" dirty="0">
                <a:solidFill>
                  <a:sysClr val="windowText" lastClr="000000"/>
                </a:solidFill>
                <a:latin typeface="Arial"/>
                <a:cs typeface="Arial"/>
              </a:rPr>
              <a:t>as</a:t>
            </a:r>
            <a:r>
              <a:rPr sz="706" kern="0" spc="-22" dirty="0">
                <a:solidFill>
                  <a:sysClr val="windowText" lastClr="000000"/>
                </a:solidFill>
                <a:latin typeface="Arial"/>
                <a:cs typeface="Arial"/>
              </a:rPr>
              <a:t> </a:t>
            </a:r>
            <a:r>
              <a:rPr sz="706" kern="0" spc="-9" dirty="0">
                <a:solidFill>
                  <a:sysClr val="windowText" lastClr="000000"/>
                </a:solidFill>
                <a:latin typeface="Arial"/>
                <a:cs typeface="Arial"/>
              </a:rPr>
              <a:t>amended,</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and</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the</a:t>
            </a:r>
            <a:r>
              <a:rPr sz="706" kern="0" spc="-26" dirty="0">
                <a:solidFill>
                  <a:sysClr val="windowText" lastClr="000000"/>
                </a:solidFill>
                <a:latin typeface="Arial"/>
                <a:cs typeface="Arial"/>
              </a:rPr>
              <a:t> </a:t>
            </a:r>
            <a:r>
              <a:rPr sz="706" kern="0" spc="-9" dirty="0">
                <a:solidFill>
                  <a:sysClr val="windowText" lastClr="000000"/>
                </a:solidFill>
                <a:latin typeface="Arial"/>
                <a:cs typeface="Arial"/>
              </a:rPr>
              <a:t>Standard</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Contract</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for</a:t>
            </a:r>
            <a:r>
              <a:rPr sz="706" kern="0" spc="-13" dirty="0">
                <a:solidFill>
                  <a:sysClr val="windowText" lastClr="000000"/>
                </a:solidFill>
                <a:latin typeface="Arial"/>
                <a:cs typeface="Arial"/>
              </a:rPr>
              <a:t> </a:t>
            </a:r>
            <a:r>
              <a:rPr sz="706" kern="0" dirty="0">
                <a:solidFill>
                  <a:sysClr val="windowText" lastClr="000000"/>
                </a:solidFill>
                <a:latin typeface="Arial"/>
                <a:cs typeface="Arial"/>
              </a:rPr>
              <a:t>the</a:t>
            </a:r>
            <a:r>
              <a:rPr sz="706" kern="0" spc="-26" dirty="0">
                <a:solidFill>
                  <a:sysClr val="windowText" lastClr="000000"/>
                </a:solidFill>
                <a:latin typeface="Arial"/>
                <a:cs typeface="Arial"/>
              </a:rPr>
              <a:t> </a:t>
            </a:r>
            <a:r>
              <a:rPr sz="706" kern="0" dirty="0">
                <a:solidFill>
                  <a:sysClr val="windowText" lastClr="000000"/>
                </a:solidFill>
                <a:latin typeface="Arial"/>
                <a:cs typeface="Arial"/>
              </a:rPr>
              <a:t>Disposal</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of</a:t>
            </a:r>
            <a:r>
              <a:rPr sz="706" kern="0" spc="-18" dirty="0">
                <a:solidFill>
                  <a:sysClr val="windowText" lastClr="000000"/>
                </a:solidFill>
                <a:latin typeface="Arial"/>
                <a:cs typeface="Arial"/>
              </a:rPr>
              <a:t> </a:t>
            </a:r>
            <a:r>
              <a:rPr sz="706" kern="0" dirty="0">
                <a:solidFill>
                  <a:sysClr val="windowText" lastClr="000000"/>
                </a:solidFill>
                <a:latin typeface="Arial"/>
                <a:cs typeface="Arial"/>
              </a:rPr>
              <a:t>Spent</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Nuclear</a:t>
            </a:r>
            <a:r>
              <a:rPr sz="706" kern="0" spc="-13" dirty="0">
                <a:solidFill>
                  <a:sysClr val="windowText" lastClr="000000"/>
                </a:solidFill>
                <a:latin typeface="Arial"/>
                <a:cs typeface="Arial"/>
              </a:rPr>
              <a:t> </a:t>
            </a:r>
            <a:r>
              <a:rPr sz="706" kern="0" dirty="0">
                <a:solidFill>
                  <a:sysClr val="windowText" lastClr="000000"/>
                </a:solidFill>
                <a:latin typeface="Arial"/>
                <a:cs typeface="Arial"/>
              </a:rPr>
              <a:t>Fuel</a:t>
            </a:r>
            <a:r>
              <a:rPr sz="706" kern="0" spc="-22" dirty="0">
                <a:solidFill>
                  <a:sysClr val="windowText" lastClr="000000"/>
                </a:solidFill>
                <a:latin typeface="Arial"/>
                <a:cs typeface="Arial"/>
              </a:rPr>
              <a:t> </a:t>
            </a:r>
            <a:r>
              <a:rPr sz="706" kern="0" dirty="0">
                <a:solidFill>
                  <a:sysClr val="windowText" lastClr="000000"/>
                </a:solidFill>
                <a:latin typeface="Arial"/>
                <a:cs typeface="Arial"/>
              </a:rPr>
              <a:t>and/or</a:t>
            </a:r>
            <a:r>
              <a:rPr sz="706" kern="0" spc="-18" dirty="0">
                <a:solidFill>
                  <a:sysClr val="windowText" lastClr="000000"/>
                </a:solidFill>
                <a:latin typeface="Arial"/>
                <a:cs typeface="Arial"/>
              </a:rPr>
              <a:t> </a:t>
            </a:r>
            <a:r>
              <a:rPr sz="706" kern="0" spc="-9" dirty="0">
                <a:solidFill>
                  <a:sysClr val="windowText" lastClr="000000"/>
                </a:solidFill>
                <a:latin typeface="Arial"/>
                <a:cs typeface="Arial"/>
              </a:rPr>
              <a:t>High-Level Radioactive </a:t>
            </a:r>
            <a:r>
              <a:rPr sz="706" kern="0" dirty="0">
                <a:solidFill>
                  <a:sysClr val="windowText" lastClr="000000"/>
                </a:solidFill>
                <a:latin typeface="Arial"/>
                <a:cs typeface="Arial"/>
              </a:rPr>
              <a:t>Waste</a:t>
            </a:r>
            <a:r>
              <a:rPr sz="706" kern="0" spc="-9" dirty="0">
                <a:solidFill>
                  <a:sysClr val="windowText" lastClr="000000"/>
                </a:solidFill>
                <a:latin typeface="Arial"/>
                <a:cs typeface="Arial"/>
              </a:rPr>
              <a:t> </a:t>
            </a:r>
            <a:r>
              <a:rPr sz="706" kern="0" dirty="0">
                <a:solidFill>
                  <a:sysClr val="windowText" lastClr="000000"/>
                </a:solidFill>
                <a:latin typeface="Arial"/>
                <a:cs typeface="Arial"/>
              </a:rPr>
              <a:t>(10</a:t>
            </a:r>
            <a:r>
              <a:rPr sz="706" kern="0" spc="-4" dirty="0">
                <a:solidFill>
                  <a:sysClr val="windowText" lastClr="000000"/>
                </a:solidFill>
                <a:latin typeface="Arial"/>
                <a:cs typeface="Arial"/>
              </a:rPr>
              <a:t> </a:t>
            </a:r>
            <a:r>
              <a:rPr sz="706" kern="0" dirty="0">
                <a:solidFill>
                  <a:sysClr val="windowText" lastClr="000000"/>
                </a:solidFill>
                <a:latin typeface="Arial"/>
                <a:cs typeface="Arial"/>
              </a:rPr>
              <a:t>CFR Part</a:t>
            </a:r>
            <a:r>
              <a:rPr sz="706" kern="0" spc="-4" dirty="0">
                <a:solidFill>
                  <a:sysClr val="windowText" lastClr="000000"/>
                </a:solidFill>
                <a:latin typeface="Arial"/>
                <a:cs typeface="Arial"/>
              </a:rPr>
              <a:t> </a:t>
            </a:r>
            <a:r>
              <a:rPr sz="706" kern="0" spc="-18" dirty="0">
                <a:solidFill>
                  <a:sysClr val="windowText" lastClr="000000"/>
                </a:solidFill>
                <a:latin typeface="Arial"/>
                <a:cs typeface="Arial"/>
              </a:rPr>
              <a:t>961).</a:t>
            </a:r>
            <a:endParaRPr sz="706" kern="0">
              <a:solidFill>
                <a:sysClr val="windowText" lastClr="000000"/>
              </a:solidFill>
              <a:latin typeface="Arial"/>
              <a:cs typeface="Arial"/>
            </a:endParaRPr>
          </a:p>
        </p:txBody>
      </p:sp>
      <p:sp>
        <p:nvSpPr>
          <p:cNvPr id="8" name="object 8"/>
          <p:cNvSpPr txBox="1"/>
          <p:nvPr/>
        </p:nvSpPr>
        <p:spPr>
          <a:xfrm>
            <a:off x="2026770" y="5592951"/>
            <a:ext cx="85165" cy="147058"/>
          </a:xfrm>
          <a:prstGeom prst="rect">
            <a:avLst/>
          </a:prstGeom>
        </p:spPr>
        <p:txBody>
          <a:bodyPr vert="horz" wrap="square" lIns="0" tIns="11206" rIns="0" bIns="0" rtlCol="0">
            <a:spAutoFit/>
          </a:bodyPr>
          <a:lstStyle/>
          <a:p>
            <a:pPr marL="11206" defTabSz="806867">
              <a:spcBef>
                <a:spcPts val="88"/>
              </a:spcBef>
            </a:pPr>
            <a:r>
              <a:rPr sz="882" kern="0" spc="-44" dirty="0">
                <a:solidFill>
                  <a:srgbClr val="595959"/>
                </a:solidFill>
                <a:latin typeface="Arial"/>
                <a:cs typeface="Arial"/>
              </a:rPr>
              <a:t>2</a:t>
            </a:r>
            <a:endParaRPr sz="882" kern="0">
              <a:solidFill>
                <a:sysClr val="windowText" lastClr="000000"/>
              </a:solidFill>
              <a:latin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69809" y="2106436"/>
            <a:ext cx="1206316" cy="818863"/>
          </a:xfrm>
          <a:prstGeom prst="rect">
            <a:avLst/>
          </a:prstGeom>
        </p:spPr>
      </p:pic>
      <p:grpSp>
        <p:nvGrpSpPr>
          <p:cNvPr id="3" name="object 3"/>
          <p:cNvGrpSpPr/>
          <p:nvPr/>
        </p:nvGrpSpPr>
        <p:grpSpPr>
          <a:xfrm>
            <a:off x="1744637" y="1936737"/>
            <a:ext cx="8422901" cy="3779184"/>
            <a:chOff x="97654" y="2194968"/>
            <a:chExt cx="9545955" cy="4283075"/>
          </a:xfrm>
        </p:grpSpPr>
        <p:pic>
          <p:nvPicPr>
            <p:cNvPr id="4" name="object 4"/>
            <p:cNvPicPr/>
            <p:nvPr/>
          </p:nvPicPr>
          <p:blipFill>
            <a:blip r:embed="rId3" cstate="print"/>
            <a:stretch>
              <a:fillRect/>
            </a:stretch>
          </p:blipFill>
          <p:spPr>
            <a:xfrm>
              <a:off x="6799176" y="2194968"/>
              <a:ext cx="2844178" cy="4283051"/>
            </a:xfrm>
            <a:prstGeom prst="rect">
              <a:avLst/>
            </a:prstGeom>
          </p:spPr>
        </p:pic>
        <p:sp>
          <p:nvSpPr>
            <p:cNvPr id="5" name="object 5"/>
            <p:cNvSpPr/>
            <p:nvPr/>
          </p:nvSpPr>
          <p:spPr>
            <a:xfrm>
              <a:off x="97654" y="6151376"/>
              <a:ext cx="6701790" cy="0"/>
            </a:xfrm>
            <a:custGeom>
              <a:avLst/>
              <a:gdLst/>
              <a:ahLst/>
              <a:cxnLst/>
              <a:rect l="l" t="t" r="r" b="b"/>
              <a:pathLst>
                <a:path w="6701790">
                  <a:moveTo>
                    <a:pt x="0" y="0"/>
                  </a:moveTo>
                  <a:lnTo>
                    <a:pt x="6701520" y="0"/>
                  </a:lnTo>
                </a:path>
              </a:pathLst>
            </a:custGeom>
            <a:ln w="6105">
              <a:solidFill>
                <a:srgbClr val="000000"/>
              </a:solidFill>
            </a:ln>
          </p:spPr>
          <p:txBody>
            <a:bodyPr wrap="square" lIns="0" tIns="0" rIns="0" bIns="0" rtlCol="0"/>
            <a:lstStyle/>
            <a:p>
              <a:pPr defTabSz="806867"/>
              <a:endParaRPr sz="1588" kern="0">
                <a:solidFill>
                  <a:sysClr val="windowText" lastClr="000000"/>
                </a:solidFill>
              </a:endParaRPr>
            </a:p>
          </p:txBody>
        </p:sp>
      </p:grpSp>
      <p:sp>
        <p:nvSpPr>
          <p:cNvPr id="6" name="object 6" descr="$PPTXTitle"/>
          <p:cNvSpPr txBox="1">
            <a:spLocks noGrp="1"/>
          </p:cNvSpPr>
          <p:nvPr>
            <p:ph type="title"/>
          </p:nvPr>
        </p:nvSpPr>
        <p:spPr>
          <a:xfrm>
            <a:off x="1930374" y="1033600"/>
            <a:ext cx="8134350" cy="350767"/>
          </a:xfrm>
          <a:prstGeom prst="rect">
            <a:avLst/>
          </a:prstGeom>
          <a:solidFill>
            <a:srgbClr val="11132F"/>
          </a:solidFill>
        </p:spPr>
        <p:txBody>
          <a:bodyPr vert="horz" wrap="square" lIns="0" tIns="11206" rIns="0" bIns="0" rtlCol="0">
            <a:spAutoFit/>
          </a:bodyPr>
          <a:lstStyle/>
          <a:p>
            <a:pPr>
              <a:spcBef>
                <a:spcPts val="88"/>
              </a:spcBef>
            </a:pPr>
            <a:r>
              <a:rPr sz="2206" dirty="0">
                <a:solidFill>
                  <a:srgbClr val="F7F7F9"/>
                </a:solidFill>
              </a:rPr>
              <a:t>Center</a:t>
            </a:r>
            <a:r>
              <a:rPr sz="2206" spc="194" dirty="0">
                <a:solidFill>
                  <a:srgbClr val="F7F7F9"/>
                </a:solidFill>
              </a:rPr>
              <a:t> </a:t>
            </a:r>
            <a:r>
              <a:rPr sz="2206" dirty="0">
                <a:solidFill>
                  <a:srgbClr val="F7F7F9"/>
                </a:solidFill>
              </a:rPr>
              <a:t>for</a:t>
            </a:r>
            <a:r>
              <a:rPr sz="2206" spc="110" dirty="0">
                <a:solidFill>
                  <a:srgbClr val="F7F7F9"/>
                </a:solidFill>
              </a:rPr>
              <a:t> </a:t>
            </a:r>
            <a:r>
              <a:rPr sz="2206" dirty="0">
                <a:solidFill>
                  <a:srgbClr val="F7F7F9"/>
                </a:solidFill>
              </a:rPr>
              <a:t>Used</a:t>
            </a:r>
            <a:r>
              <a:rPr sz="2206" spc="176" dirty="0">
                <a:solidFill>
                  <a:srgbClr val="F7F7F9"/>
                </a:solidFill>
              </a:rPr>
              <a:t> </a:t>
            </a:r>
            <a:r>
              <a:rPr sz="2206" dirty="0">
                <a:solidFill>
                  <a:srgbClr val="F7F7F9"/>
                </a:solidFill>
              </a:rPr>
              <a:t>Fuel</a:t>
            </a:r>
            <a:r>
              <a:rPr sz="2206" spc="137" dirty="0">
                <a:solidFill>
                  <a:srgbClr val="F7F7F9"/>
                </a:solidFill>
              </a:rPr>
              <a:t> </a:t>
            </a:r>
            <a:r>
              <a:rPr sz="2206" dirty="0">
                <a:solidFill>
                  <a:srgbClr val="F7F7F9"/>
                </a:solidFill>
              </a:rPr>
              <a:t>Research</a:t>
            </a:r>
            <a:r>
              <a:rPr sz="2206" spc="199" dirty="0">
                <a:solidFill>
                  <a:srgbClr val="F7F7F9"/>
                </a:solidFill>
              </a:rPr>
              <a:t> </a:t>
            </a:r>
            <a:r>
              <a:rPr sz="2206" dirty="0">
                <a:solidFill>
                  <a:srgbClr val="F7F7F9"/>
                </a:solidFill>
              </a:rPr>
              <a:t>(CUFR)</a:t>
            </a:r>
            <a:r>
              <a:rPr sz="2206" spc="243" dirty="0">
                <a:solidFill>
                  <a:srgbClr val="F7F7F9"/>
                </a:solidFill>
              </a:rPr>
              <a:t> </a:t>
            </a:r>
            <a:r>
              <a:rPr sz="2206" dirty="0">
                <a:solidFill>
                  <a:srgbClr val="F7F7F9"/>
                </a:solidFill>
              </a:rPr>
              <a:t>Established</a:t>
            </a:r>
            <a:r>
              <a:rPr sz="2206" spc="388" dirty="0">
                <a:solidFill>
                  <a:srgbClr val="F7F7F9"/>
                </a:solidFill>
              </a:rPr>
              <a:t> </a:t>
            </a:r>
            <a:r>
              <a:rPr sz="2206" dirty="0">
                <a:solidFill>
                  <a:srgbClr val="F7F7F9"/>
                </a:solidFill>
              </a:rPr>
              <a:t>at</a:t>
            </a:r>
            <a:r>
              <a:rPr sz="2206" spc="313" dirty="0">
                <a:solidFill>
                  <a:srgbClr val="F7F7F9"/>
                </a:solidFill>
              </a:rPr>
              <a:t> </a:t>
            </a:r>
            <a:r>
              <a:rPr sz="2206" spc="-9" dirty="0">
                <a:solidFill>
                  <a:srgbClr val="F7F7F9"/>
                </a:solidFill>
              </a:rPr>
              <a:t>/NL</a:t>
            </a:r>
            <a:r>
              <a:rPr sz="2206" spc="4" dirty="0">
                <a:solidFill>
                  <a:srgbClr val="F7F7F9"/>
                </a:solidFill>
              </a:rPr>
              <a:t> </a:t>
            </a:r>
            <a:r>
              <a:rPr sz="2206" b="0" i="0" spc="-44" dirty="0">
                <a:solidFill>
                  <a:srgbClr val="F7F7F9"/>
                </a:solidFill>
              </a:rPr>
              <a:t>-</a:t>
            </a:r>
            <a:endParaRPr sz="2206"/>
          </a:p>
        </p:txBody>
      </p:sp>
      <p:sp>
        <p:nvSpPr>
          <p:cNvPr id="7" name="object 7"/>
          <p:cNvSpPr txBox="1"/>
          <p:nvPr/>
        </p:nvSpPr>
        <p:spPr>
          <a:xfrm>
            <a:off x="1930374" y="1410426"/>
            <a:ext cx="2315696" cy="320601"/>
          </a:xfrm>
          <a:prstGeom prst="rect">
            <a:avLst/>
          </a:prstGeom>
          <a:solidFill>
            <a:srgbClr val="11132F"/>
          </a:solidFill>
        </p:spPr>
        <p:txBody>
          <a:bodyPr vert="horz" wrap="square" lIns="0" tIns="0" rIns="0" bIns="0" rtlCol="0">
            <a:spAutoFit/>
          </a:bodyPr>
          <a:lstStyle/>
          <a:p>
            <a:pPr defTabSz="806867">
              <a:lnSpc>
                <a:spcPts val="2528"/>
              </a:lnSpc>
            </a:pPr>
            <a:r>
              <a:rPr sz="2206" b="1" i="1" kern="0" dirty="0">
                <a:solidFill>
                  <a:srgbClr val="F7F7F9"/>
                </a:solidFill>
                <a:latin typeface="Arial"/>
                <a:cs typeface="Arial"/>
              </a:rPr>
              <a:t>January</a:t>
            </a:r>
            <a:r>
              <a:rPr sz="2206" b="1" i="1" kern="0" spc="238" dirty="0">
                <a:solidFill>
                  <a:srgbClr val="F7F7F9"/>
                </a:solidFill>
                <a:latin typeface="Arial"/>
                <a:cs typeface="Arial"/>
              </a:rPr>
              <a:t> </a:t>
            </a:r>
            <a:r>
              <a:rPr sz="2206" b="1" i="1" kern="0" dirty="0">
                <a:solidFill>
                  <a:srgbClr val="F7F7F9"/>
                </a:solidFill>
                <a:latin typeface="Arial"/>
                <a:cs typeface="Arial"/>
              </a:rPr>
              <a:t>14,</a:t>
            </a:r>
            <a:r>
              <a:rPr sz="2206" b="1" i="1" kern="0" spc="163" dirty="0">
                <a:solidFill>
                  <a:srgbClr val="F7F7F9"/>
                </a:solidFill>
                <a:latin typeface="Arial"/>
                <a:cs typeface="Arial"/>
              </a:rPr>
              <a:t> </a:t>
            </a:r>
            <a:r>
              <a:rPr sz="2206" b="1" i="1" kern="0" spc="-18" dirty="0">
                <a:solidFill>
                  <a:srgbClr val="F7F7F9"/>
                </a:solidFill>
                <a:latin typeface="Arial"/>
                <a:cs typeface="Arial"/>
              </a:rPr>
              <a:t>2026</a:t>
            </a:r>
            <a:endParaRPr sz="2206" kern="0">
              <a:solidFill>
                <a:sysClr val="windowText" lastClr="000000"/>
              </a:solidFill>
              <a:latin typeface="Arial"/>
              <a:cs typeface="Arial"/>
            </a:endParaRPr>
          </a:p>
        </p:txBody>
      </p:sp>
      <p:sp>
        <p:nvSpPr>
          <p:cNvPr id="8" name="object 8"/>
          <p:cNvSpPr txBox="1"/>
          <p:nvPr/>
        </p:nvSpPr>
        <p:spPr>
          <a:xfrm>
            <a:off x="1804954" y="2075477"/>
            <a:ext cx="5393951" cy="1908856"/>
          </a:xfrm>
          <a:prstGeom prst="rect">
            <a:avLst/>
          </a:prstGeom>
        </p:spPr>
        <p:txBody>
          <a:bodyPr vert="horz" wrap="square" lIns="0" tIns="9525" rIns="0" bIns="0" rtlCol="0">
            <a:spAutoFit/>
          </a:bodyPr>
          <a:lstStyle/>
          <a:p>
            <a:pPr marL="153529" marR="1652956" indent="560" defTabSz="806867">
              <a:lnSpc>
                <a:spcPct val="139500"/>
              </a:lnSpc>
              <a:spcBef>
                <a:spcPts val="75"/>
              </a:spcBef>
            </a:pPr>
            <a:r>
              <a:rPr sz="1235" b="1" u="heavy" kern="0" spc="66" dirty="0">
                <a:solidFill>
                  <a:srgbClr val="21264D"/>
                </a:solidFill>
                <a:uFill>
                  <a:solidFill>
                    <a:srgbClr val="21264D"/>
                  </a:solidFill>
                </a:uFill>
                <a:latin typeface="Arial"/>
                <a:cs typeface="Arial"/>
              </a:rPr>
              <a:t>De9artment</a:t>
            </a:r>
            <a:r>
              <a:rPr sz="1235" b="1" kern="0" spc="75" dirty="0">
                <a:solidFill>
                  <a:srgbClr val="21264D"/>
                </a:solidFill>
                <a:latin typeface="Arial"/>
                <a:cs typeface="Arial"/>
              </a:rPr>
              <a:t> </a:t>
            </a:r>
            <a:r>
              <a:rPr sz="1235" b="1" u="heavy" kern="0" spc="57" dirty="0">
                <a:solidFill>
                  <a:srgbClr val="21264D"/>
                </a:solidFill>
                <a:uFill>
                  <a:solidFill>
                    <a:srgbClr val="21264D"/>
                  </a:solidFill>
                </a:uFill>
                <a:latin typeface="Arial"/>
                <a:cs typeface="Arial"/>
              </a:rPr>
              <a:t>of</a:t>
            </a:r>
            <a:r>
              <a:rPr sz="1235" b="1" u="heavy" kern="0" spc="49" dirty="0">
                <a:solidFill>
                  <a:srgbClr val="21264D"/>
                </a:solidFill>
                <a:uFill>
                  <a:solidFill>
                    <a:srgbClr val="21264D"/>
                  </a:solidFill>
                </a:uFill>
                <a:latin typeface="Arial"/>
                <a:cs typeface="Arial"/>
              </a:rPr>
              <a:t> </a:t>
            </a:r>
            <a:r>
              <a:rPr sz="1235" b="1" u="heavy" kern="0" spc="-31" dirty="0">
                <a:solidFill>
                  <a:srgbClr val="21264D"/>
                </a:solidFill>
                <a:uFill>
                  <a:solidFill>
                    <a:srgbClr val="21264D"/>
                  </a:solidFill>
                </a:uFill>
                <a:latin typeface="Arial"/>
                <a:cs typeface="Arial"/>
              </a:rPr>
              <a:t>EnergY.</a:t>
            </a:r>
            <a:r>
              <a:rPr sz="1235" b="1" u="heavy" kern="0" spc="-4" dirty="0">
                <a:solidFill>
                  <a:srgbClr val="21264D"/>
                </a:solidFill>
                <a:uFill>
                  <a:solidFill>
                    <a:srgbClr val="21264D"/>
                  </a:solidFill>
                </a:uFill>
                <a:latin typeface="Arial"/>
                <a:cs typeface="Arial"/>
              </a:rPr>
              <a:t> </a:t>
            </a:r>
            <a:r>
              <a:rPr sz="1235" b="1" u="heavy" kern="0" dirty="0">
                <a:solidFill>
                  <a:srgbClr val="31313D"/>
                </a:solidFill>
                <a:uFill>
                  <a:solidFill>
                    <a:srgbClr val="21264D"/>
                  </a:solidFill>
                </a:uFill>
                <a:latin typeface="Arial"/>
                <a:cs typeface="Arial"/>
              </a:rPr>
              <a:t>Establishes</a:t>
            </a:r>
            <a:r>
              <a:rPr sz="1235" b="1" u="heavy" kern="0" spc="40" dirty="0">
                <a:solidFill>
                  <a:srgbClr val="31313D"/>
                </a:solidFill>
                <a:uFill>
                  <a:solidFill>
                    <a:srgbClr val="21264D"/>
                  </a:solidFill>
                </a:uFill>
                <a:latin typeface="Arial"/>
                <a:cs typeface="Arial"/>
              </a:rPr>
              <a:t> </a:t>
            </a:r>
            <a:r>
              <a:rPr sz="1235" b="1" u="heavy" kern="0" spc="53" dirty="0">
                <a:solidFill>
                  <a:srgbClr val="21264D"/>
                </a:solidFill>
                <a:uFill>
                  <a:solidFill>
                    <a:srgbClr val="21264D"/>
                  </a:solidFill>
                </a:uFill>
                <a:latin typeface="Arial"/>
                <a:cs typeface="Arial"/>
              </a:rPr>
              <a:t>Center</a:t>
            </a:r>
            <a:r>
              <a:rPr sz="1235" b="1" u="heavy" kern="0" spc="97" dirty="0">
                <a:solidFill>
                  <a:srgbClr val="21264D"/>
                </a:solidFill>
                <a:uFill>
                  <a:solidFill>
                    <a:srgbClr val="21264D"/>
                  </a:solidFill>
                </a:uFill>
                <a:latin typeface="Arial"/>
                <a:cs typeface="Arial"/>
              </a:rPr>
              <a:t> </a:t>
            </a:r>
            <a:r>
              <a:rPr sz="1235" b="1" u="heavy" kern="0" spc="22" dirty="0">
                <a:solidFill>
                  <a:srgbClr val="21264D"/>
                </a:solidFill>
                <a:uFill>
                  <a:solidFill>
                    <a:srgbClr val="21264D"/>
                  </a:solidFill>
                </a:uFill>
                <a:latin typeface="Arial"/>
                <a:cs typeface="Arial"/>
              </a:rPr>
              <a:t>for</a:t>
            </a:r>
            <a:r>
              <a:rPr sz="1235" b="1" kern="0" spc="22" dirty="0">
                <a:solidFill>
                  <a:srgbClr val="21264D"/>
                </a:solidFill>
                <a:latin typeface="Arial"/>
                <a:cs typeface="Arial"/>
              </a:rPr>
              <a:t> </a:t>
            </a:r>
            <a:r>
              <a:rPr sz="1235" b="1" u="heavy" kern="0" dirty="0">
                <a:solidFill>
                  <a:srgbClr val="21264D"/>
                </a:solidFill>
                <a:uFill>
                  <a:solidFill>
                    <a:srgbClr val="21264D"/>
                  </a:solidFill>
                </a:uFill>
                <a:latin typeface="Arial"/>
                <a:cs typeface="Arial"/>
              </a:rPr>
              <a:t>Used</a:t>
            </a:r>
            <a:r>
              <a:rPr sz="1235" b="1" u="heavy" kern="0" spc="101" dirty="0">
                <a:solidFill>
                  <a:srgbClr val="21264D"/>
                </a:solidFill>
                <a:uFill>
                  <a:solidFill>
                    <a:srgbClr val="21264D"/>
                  </a:solidFill>
                </a:uFill>
                <a:latin typeface="Arial"/>
                <a:cs typeface="Arial"/>
              </a:rPr>
              <a:t> </a:t>
            </a:r>
            <a:r>
              <a:rPr sz="1235" b="1" u="heavy" kern="0" dirty="0">
                <a:solidFill>
                  <a:srgbClr val="21264D"/>
                </a:solidFill>
                <a:uFill>
                  <a:solidFill>
                    <a:srgbClr val="21264D"/>
                  </a:solidFill>
                </a:uFill>
                <a:latin typeface="Arial"/>
                <a:cs typeface="Arial"/>
              </a:rPr>
              <a:t>Fuel</a:t>
            </a:r>
            <a:r>
              <a:rPr sz="1235" b="1" u="heavy" kern="0" spc="79" dirty="0">
                <a:solidFill>
                  <a:srgbClr val="21264D"/>
                </a:solidFill>
                <a:uFill>
                  <a:solidFill>
                    <a:srgbClr val="21264D"/>
                  </a:solidFill>
                </a:uFill>
                <a:latin typeface="Arial"/>
                <a:cs typeface="Arial"/>
              </a:rPr>
              <a:t> </a:t>
            </a:r>
            <a:r>
              <a:rPr sz="1235" b="1" u="heavy" kern="0" dirty="0">
                <a:solidFill>
                  <a:srgbClr val="21264D"/>
                </a:solidFill>
                <a:uFill>
                  <a:solidFill>
                    <a:srgbClr val="21264D"/>
                  </a:solidFill>
                </a:uFill>
                <a:latin typeface="Arial"/>
                <a:cs typeface="Arial"/>
              </a:rPr>
              <a:t>Research</a:t>
            </a:r>
            <a:r>
              <a:rPr sz="1235" b="1" u="heavy" kern="0" spc="168" dirty="0">
                <a:solidFill>
                  <a:srgbClr val="21264D"/>
                </a:solidFill>
                <a:uFill>
                  <a:solidFill>
                    <a:srgbClr val="21264D"/>
                  </a:solidFill>
                </a:uFill>
                <a:latin typeface="Arial"/>
                <a:cs typeface="Arial"/>
              </a:rPr>
              <a:t> </a:t>
            </a:r>
            <a:r>
              <a:rPr sz="1235" b="1" u="heavy" kern="0" dirty="0">
                <a:solidFill>
                  <a:srgbClr val="21264D"/>
                </a:solidFill>
                <a:uFill>
                  <a:solidFill>
                    <a:srgbClr val="21264D"/>
                  </a:solidFill>
                </a:uFill>
                <a:latin typeface="Arial"/>
                <a:cs typeface="Arial"/>
              </a:rPr>
              <a:t>at</a:t>
            </a:r>
            <a:r>
              <a:rPr sz="1235" b="1" u="heavy" kern="0" spc="212" dirty="0">
                <a:solidFill>
                  <a:srgbClr val="21264D"/>
                </a:solidFill>
                <a:uFill>
                  <a:solidFill>
                    <a:srgbClr val="21264D"/>
                  </a:solidFill>
                </a:uFill>
                <a:latin typeface="Arial"/>
                <a:cs typeface="Arial"/>
              </a:rPr>
              <a:t> </a:t>
            </a:r>
            <a:r>
              <a:rPr sz="1235" b="1" u="heavy" kern="0" dirty="0">
                <a:solidFill>
                  <a:srgbClr val="21264D"/>
                </a:solidFill>
                <a:uFill>
                  <a:solidFill>
                    <a:srgbClr val="21264D"/>
                  </a:solidFill>
                </a:uFill>
                <a:latin typeface="Arial"/>
                <a:cs typeface="Arial"/>
              </a:rPr>
              <a:t>Idaho</a:t>
            </a:r>
            <a:r>
              <a:rPr sz="1235" b="1" u="heavy" kern="0" spc="119" dirty="0">
                <a:solidFill>
                  <a:srgbClr val="21264D"/>
                </a:solidFill>
                <a:uFill>
                  <a:solidFill>
                    <a:srgbClr val="21264D"/>
                  </a:solidFill>
                </a:uFill>
                <a:latin typeface="Arial"/>
                <a:cs typeface="Arial"/>
              </a:rPr>
              <a:t> </a:t>
            </a:r>
            <a:r>
              <a:rPr sz="1235" b="1" u="heavy" kern="0" spc="35" dirty="0">
                <a:solidFill>
                  <a:srgbClr val="21264D"/>
                </a:solidFill>
                <a:uFill>
                  <a:solidFill>
                    <a:srgbClr val="21264D"/>
                  </a:solidFill>
                </a:uFill>
                <a:latin typeface="Arial"/>
                <a:cs typeface="Arial"/>
              </a:rPr>
              <a:t>National</a:t>
            </a:r>
            <a:r>
              <a:rPr sz="1235" b="1" kern="0" spc="35" dirty="0">
                <a:solidFill>
                  <a:srgbClr val="21264D"/>
                </a:solidFill>
                <a:latin typeface="Arial"/>
                <a:cs typeface="Arial"/>
              </a:rPr>
              <a:t> </a:t>
            </a:r>
            <a:r>
              <a:rPr sz="1235" b="1" u="heavy" kern="0" spc="-9" dirty="0">
                <a:solidFill>
                  <a:srgbClr val="21264D"/>
                </a:solidFill>
                <a:uFill>
                  <a:solidFill>
                    <a:srgbClr val="21264D"/>
                  </a:solidFill>
                </a:uFill>
                <a:latin typeface="Arial"/>
                <a:cs typeface="Arial"/>
              </a:rPr>
              <a:t>LaboratorY.</a:t>
            </a:r>
            <a:endParaRPr sz="1235" kern="0">
              <a:solidFill>
                <a:sysClr val="windowText" lastClr="000000"/>
              </a:solidFill>
              <a:latin typeface="Arial"/>
              <a:cs typeface="Arial"/>
            </a:endParaRPr>
          </a:p>
          <a:p>
            <a:pPr marL="153529" defTabSz="806867">
              <a:spcBef>
                <a:spcPts val="993"/>
              </a:spcBef>
            </a:pPr>
            <a:r>
              <a:rPr sz="927" kern="0" spc="-9" dirty="0">
                <a:solidFill>
                  <a:srgbClr val="1A1A1D"/>
                </a:solidFill>
                <a:latin typeface="Arial"/>
                <a:cs typeface="Arial"/>
              </a:rPr>
              <a:t>U</a:t>
            </a:r>
            <a:r>
              <a:rPr sz="927" kern="0" spc="-9" dirty="0">
                <a:solidFill>
                  <a:srgbClr val="31313D"/>
                </a:solidFill>
                <a:latin typeface="Arial"/>
                <a:cs typeface="Arial"/>
              </a:rPr>
              <a:t>.</a:t>
            </a:r>
            <a:r>
              <a:rPr sz="927" kern="0" spc="-9" dirty="0">
                <a:solidFill>
                  <a:srgbClr val="1A1A1D"/>
                </a:solidFill>
                <a:latin typeface="Arial"/>
                <a:cs typeface="Arial"/>
              </a:rPr>
              <a:t>S.</a:t>
            </a:r>
            <a:r>
              <a:rPr sz="927" kern="0" spc="-44" dirty="0">
                <a:solidFill>
                  <a:srgbClr val="1A1A1D"/>
                </a:solidFill>
                <a:latin typeface="Arial"/>
                <a:cs typeface="Arial"/>
              </a:rPr>
              <a:t> </a:t>
            </a:r>
            <a:r>
              <a:rPr sz="927" kern="0" dirty="0">
                <a:solidFill>
                  <a:srgbClr val="1A1A1D"/>
                </a:solidFill>
                <a:latin typeface="Arial"/>
                <a:cs typeface="Arial"/>
              </a:rPr>
              <a:t>Depa</a:t>
            </a:r>
            <a:r>
              <a:rPr sz="927" kern="0" dirty="0">
                <a:solidFill>
                  <a:srgbClr val="31313D"/>
                </a:solidFill>
                <a:latin typeface="Arial"/>
                <a:cs typeface="Arial"/>
              </a:rPr>
              <a:t>rt</a:t>
            </a:r>
            <a:r>
              <a:rPr sz="927" kern="0" dirty="0">
                <a:solidFill>
                  <a:srgbClr val="1A1A1D"/>
                </a:solidFill>
                <a:latin typeface="Arial"/>
                <a:cs typeface="Arial"/>
              </a:rPr>
              <a:t>ment</a:t>
            </a:r>
            <a:r>
              <a:rPr sz="927" kern="0" spc="282" dirty="0">
                <a:solidFill>
                  <a:srgbClr val="1A1A1D"/>
                </a:solidFill>
                <a:latin typeface="Arial"/>
                <a:cs typeface="Arial"/>
              </a:rPr>
              <a:t> </a:t>
            </a:r>
            <a:r>
              <a:rPr sz="927" kern="0" dirty="0">
                <a:solidFill>
                  <a:srgbClr val="1A1A1D"/>
                </a:solidFill>
                <a:latin typeface="Arial"/>
                <a:cs typeface="Arial"/>
              </a:rPr>
              <a:t>of</a:t>
            </a:r>
            <a:r>
              <a:rPr sz="927" kern="0" spc="326" dirty="0">
                <a:solidFill>
                  <a:srgbClr val="1A1A1D"/>
                </a:solidFill>
                <a:latin typeface="Arial"/>
                <a:cs typeface="Arial"/>
              </a:rPr>
              <a:t> </a:t>
            </a:r>
            <a:r>
              <a:rPr sz="927" kern="0" dirty="0">
                <a:solidFill>
                  <a:srgbClr val="1A1A1D"/>
                </a:solidFill>
                <a:latin typeface="Arial"/>
                <a:cs typeface="Arial"/>
              </a:rPr>
              <a:t>Energy</a:t>
            </a:r>
            <a:r>
              <a:rPr sz="927" kern="0" spc="199" dirty="0">
                <a:solidFill>
                  <a:srgbClr val="1A1A1D"/>
                </a:solidFill>
                <a:latin typeface="Arial"/>
                <a:cs typeface="Arial"/>
              </a:rPr>
              <a:t> </a:t>
            </a:r>
            <a:r>
              <a:rPr sz="927" kern="0" dirty="0">
                <a:solidFill>
                  <a:srgbClr val="1A1A1D"/>
                </a:solidFill>
                <a:latin typeface="Arial"/>
                <a:cs typeface="Arial"/>
              </a:rPr>
              <a:t>designates</a:t>
            </a:r>
            <a:r>
              <a:rPr sz="927" kern="0" spc="199" dirty="0">
                <a:solidFill>
                  <a:srgbClr val="1A1A1D"/>
                </a:solidFill>
                <a:latin typeface="Arial"/>
                <a:cs typeface="Arial"/>
              </a:rPr>
              <a:t> </a:t>
            </a:r>
            <a:r>
              <a:rPr sz="927" kern="0" dirty="0">
                <a:solidFill>
                  <a:srgbClr val="1A1A1D"/>
                </a:solidFill>
                <a:latin typeface="Arial"/>
                <a:cs typeface="Arial"/>
              </a:rPr>
              <a:t>Idaho</a:t>
            </a:r>
            <a:r>
              <a:rPr sz="927" kern="0" spc="110" dirty="0">
                <a:solidFill>
                  <a:srgbClr val="1A1A1D"/>
                </a:solidFill>
                <a:latin typeface="Arial"/>
                <a:cs typeface="Arial"/>
              </a:rPr>
              <a:t> </a:t>
            </a:r>
            <a:r>
              <a:rPr sz="927" kern="0" dirty="0">
                <a:solidFill>
                  <a:srgbClr val="1A1A1D"/>
                </a:solidFill>
                <a:latin typeface="Arial"/>
                <a:cs typeface="Arial"/>
              </a:rPr>
              <a:t>National</a:t>
            </a:r>
            <a:r>
              <a:rPr sz="927" kern="0" spc="154" dirty="0">
                <a:solidFill>
                  <a:srgbClr val="1A1A1D"/>
                </a:solidFill>
                <a:latin typeface="Arial"/>
                <a:cs typeface="Arial"/>
              </a:rPr>
              <a:t> </a:t>
            </a:r>
            <a:r>
              <a:rPr sz="927" kern="0" dirty="0">
                <a:solidFill>
                  <a:srgbClr val="31313D"/>
                </a:solidFill>
                <a:latin typeface="Arial"/>
                <a:cs typeface="Arial"/>
              </a:rPr>
              <a:t>L</a:t>
            </a:r>
            <a:r>
              <a:rPr sz="927" kern="0" dirty="0">
                <a:solidFill>
                  <a:srgbClr val="1A1A1D"/>
                </a:solidFill>
                <a:latin typeface="Arial"/>
                <a:cs typeface="Arial"/>
              </a:rPr>
              <a:t>aboratory</a:t>
            </a:r>
            <a:r>
              <a:rPr sz="927" kern="0" spc="185" dirty="0">
                <a:solidFill>
                  <a:srgbClr val="1A1A1D"/>
                </a:solidFill>
                <a:latin typeface="Arial"/>
                <a:cs typeface="Arial"/>
              </a:rPr>
              <a:t> </a:t>
            </a:r>
            <a:r>
              <a:rPr sz="927" kern="0" spc="-22" dirty="0">
                <a:solidFill>
                  <a:srgbClr val="1A1A1D"/>
                </a:solidFill>
                <a:latin typeface="Arial"/>
                <a:cs typeface="Arial"/>
              </a:rPr>
              <a:t>as</a:t>
            </a:r>
            <a:endParaRPr sz="927" kern="0">
              <a:solidFill>
                <a:sysClr val="windowText" lastClr="000000"/>
              </a:solidFill>
              <a:latin typeface="Arial"/>
              <a:cs typeface="Arial"/>
            </a:endParaRPr>
          </a:p>
          <a:p>
            <a:pPr marL="152968" marR="634287" indent="-560" defTabSz="806867">
              <a:lnSpc>
                <a:spcPts val="1147"/>
              </a:lnSpc>
              <a:spcBef>
                <a:spcPts val="18"/>
              </a:spcBef>
            </a:pPr>
            <a:r>
              <a:rPr sz="927" kern="0" spc="62" dirty="0">
                <a:solidFill>
                  <a:srgbClr val="31313D"/>
                </a:solidFill>
                <a:latin typeface="Arial"/>
                <a:cs typeface="Arial"/>
              </a:rPr>
              <a:t>i</a:t>
            </a:r>
            <a:r>
              <a:rPr sz="927" kern="0" spc="62" dirty="0">
                <a:solidFill>
                  <a:srgbClr val="1A1A1D"/>
                </a:solidFill>
                <a:latin typeface="Arial"/>
                <a:cs typeface="Arial"/>
              </a:rPr>
              <a:t>ts</a:t>
            </a:r>
            <a:r>
              <a:rPr sz="927" kern="0" spc="-57" dirty="0">
                <a:solidFill>
                  <a:srgbClr val="1A1A1D"/>
                </a:solidFill>
                <a:latin typeface="Arial"/>
                <a:cs typeface="Arial"/>
              </a:rPr>
              <a:t> </a:t>
            </a:r>
            <a:r>
              <a:rPr sz="927" kern="0" spc="26" dirty="0">
                <a:solidFill>
                  <a:srgbClr val="1A1A1D"/>
                </a:solidFill>
                <a:latin typeface="Arial"/>
                <a:cs typeface="Arial"/>
              </a:rPr>
              <a:t>leading</a:t>
            </a:r>
            <a:r>
              <a:rPr sz="927" kern="0" spc="35" dirty="0">
                <a:solidFill>
                  <a:srgbClr val="1A1A1D"/>
                </a:solidFill>
                <a:latin typeface="Arial"/>
                <a:cs typeface="Arial"/>
              </a:rPr>
              <a:t> </a:t>
            </a:r>
            <a:r>
              <a:rPr sz="927" kern="0" spc="44" dirty="0">
                <a:solidFill>
                  <a:srgbClr val="1A1A1D"/>
                </a:solidFill>
                <a:latin typeface="Arial"/>
                <a:cs typeface="Arial"/>
              </a:rPr>
              <a:t>inst</a:t>
            </a:r>
            <a:r>
              <a:rPr sz="927" kern="0" spc="44" dirty="0">
                <a:solidFill>
                  <a:srgbClr val="31313D"/>
                </a:solidFill>
                <a:latin typeface="Arial"/>
                <a:cs typeface="Arial"/>
              </a:rPr>
              <a:t>i</a:t>
            </a:r>
            <a:r>
              <a:rPr sz="927" kern="0" spc="44" dirty="0">
                <a:solidFill>
                  <a:srgbClr val="1A1A1D"/>
                </a:solidFill>
                <a:latin typeface="Arial"/>
                <a:cs typeface="Arial"/>
              </a:rPr>
              <a:t>tut</a:t>
            </a:r>
            <a:r>
              <a:rPr sz="927" kern="0" spc="44" dirty="0">
                <a:solidFill>
                  <a:srgbClr val="31313D"/>
                </a:solidFill>
                <a:latin typeface="Arial"/>
                <a:cs typeface="Arial"/>
              </a:rPr>
              <a:t>i</a:t>
            </a:r>
            <a:r>
              <a:rPr sz="927" kern="0" spc="44" dirty="0">
                <a:solidFill>
                  <a:srgbClr val="1A1A1D"/>
                </a:solidFill>
                <a:latin typeface="Arial"/>
                <a:cs typeface="Arial"/>
              </a:rPr>
              <a:t>on</a:t>
            </a:r>
            <a:r>
              <a:rPr sz="927" kern="0" spc="18" dirty="0">
                <a:solidFill>
                  <a:srgbClr val="1A1A1D"/>
                </a:solidFill>
                <a:latin typeface="Arial"/>
                <a:cs typeface="Arial"/>
              </a:rPr>
              <a:t> </a:t>
            </a:r>
            <a:r>
              <a:rPr sz="927" kern="0" spc="49" dirty="0">
                <a:solidFill>
                  <a:srgbClr val="1A1A1D"/>
                </a:solidFill>
                <a:latin typeface="Arial"/>
                <a:cs typeface="Arial"/>
              </a:rPr>
              <a:t>fo</a:t>
            </a:r>
            <a:r>
              <a:rPr sz="927" kern="0" spc="49" dirty="0">
                <a:solidFill>
                  <a:srgbClr val="31313D"/>
                </a:solidFill>
                <a:latin typeface="Arial"/>
                <a:cs typeface="Arial"/>
              </a:rPr>
              <a:t>r</a:t>
            </a:r>
            <a:r>
              <a:rPr sz="927" kern="0" dirty="0">
                <a:solidFill>
                  <a:srgbClr val="31313D"/>
                </a:solidFill>
                <a:latin typeface="Arial"/>
                <a:cs typeface="Arial"/>
              </a:rPr>
              <a:t> </a:t>
            </a:r>
            <a:r>
              <a:rPr sz="927" kern="0" spc="40" dirty="0">
                <a:solidFill>
                  <a:srgbClr val="1A1A1D"/>
                </a:solidFill>
                <a:latin typeface="Arial"/>
                <a:cs typeface="Arial"/>
              </a:rPr>
              <a:t>critica</a:t>
            </a:r>
            <a:r>
              <a:rPr sz="927" kern="0" spc="40" dirty="0">
                <a:solidFill>
                  <a:srgbClr val="31313D"/>
                </a:solidFill>
                <a:latin typeface="Arial"/>
                <a:cs typeface="Arial"/>
              </a:rPr>
              <a:t>l</a:t>
            </a:r>
            <a:r>
              <a:rPr sz="927" kern="0" spc="-31" dirty="0">
                <a:solidFill>
                  <a:srgbClr val="31313D"/>
                </a:solidFill>
                <a:latin typeface="Arial"/>
                <a:cs typeface="Arial"/>
              </a:rPr>
              <a:t> </a:t>
            </a:r>
            <a:r>
              <a:rPr sz="927" kern="0" spc="18" dirty="0">
                <a:solidFill>
                  <a:srgbClr val="1A1A1D"/>
                </a:solidFill>
                <a:latin typeface="Arial"/>
                <a:cs typeface="Arial"/>
              </a:rPr>
              <a:t>resea</a:t>
            </a:r>
            <a:r>
              <a:rPr sz="927" kern="0" spc="18" dirty="0">
                <a:solidFill>
                  <a:srgbClr val="31313D"/>
                </a:solidFill>
                <a:latin typeface="Arial"/>
                <a:cs typeface="Arial"/>
              </a:rPr>
              <a:t>r</a:t>
            </a:r>
            <a:r>
              <a:rPr sz="927" kern="0" spc="18" dirty="0">
                <a:solidFill>
                  <a:srgbClr val="1A1A1D"/>
                </a:solidFill>
                <a:latin typeface="Arial"/>
                <a:cs typeface="Arial"/>
              </a:rPr>
              <a:t>ch,</a:t>
            </a:r>
            <a:r>
              <a:rPr sz="927" kern="0" spc="-79" dirty="0">
                <a:solidFill>
                  <a:srgbClr val="1A1A1D"/>
                </a:solidFill>
                <a:latin typeface="Arial"/>
                <a:cs typeface="Arial"/>
              </a:rPr>
              <a:t> </a:t>
            </a:r>
            <a:r>
              <a:rPr sz="927" kern="0" spc="26" dirty="0">
                <a:solidFill>
                  <a:srgbClr val="1A1A1D"/>
                </a:solidFill>
                <a:latin typeface="Arial"/>
                <a:cs typeface="Arial"/>
              </a:rPr>
              <a:t>development</a:t>
            </a:r>
            <a:r>
              <a:rPr sz="927" kern="0" spc="26" dirty="0">
                <a:solidFill>
                  <a:srgbClr val="31313D"/>
                </a:solidFill>
                <a:latin typeface="Arial"/>
                <a:cs typeface="Arial"/>
              </a:rPr>
              <a:t>,</a:t>
            </a:r>
            <a:r>
              <a:rPr sz="927" kern="0" spc="-62" dirty="0">
                <a:solidFill>
                  <a:srgbClr val="31313D"/>
                </a:solidFill>
                <a:latin typeface="Arial"/>
                <a:cs typeface="Arial"/>
              </a:rPr>
              <a:t> </a:t>
            </a:r>
            <a:r>
              <a:rPr sz="927" kern="0" spc="18" dirty="0">
                <a:solidFill>
                  <a:srgbClr val="1A1A1D"/>
                </a:solidFill>
                <a:latin typeface="Arial"/>
                <a:cs typeface="Arial"/>
              </a:rPr>
              <a:t>and</a:t>
            </a:r>
            <a:r>
              <a:rPr sz="927" kern="0" spc="4" dirty="0">
                <a:solidFill>
                  <a:srgbClr val="1A1A1D"/>
                </a:solidFill>
                <a:latin typeface="Arial"/>
                <a:cs typeface="Arial"/>
              </a:rPr>
              <a:t> </a:t>
            </a:r>
            <a:r>
              <a:rPr sz="927" kern="0" spc="26" dirty="0">
                <a:solidFill>
                  <a:srgbClr val="1A1A1D"/>
                </a:solidFill>
                <a:latin typeface="Arial"/>
                <a:cs typeface="Arial"/>
              </a:rPr>
              <a:t>demonstration</a:t>
            </a:r>
            <a:r>
              <a:rPr sz="927" kern="0" spc="88" dirty="0">
                <a:solidFill>
                  <a:srgbClr val="1A1A1D"/>
                </a:solidFill>
                <a:latin typeface="Arial"/>
                <a:cs typeface="Arial"/>
              </a:rPr>
              <a:t> </a:t>
            </a:r>
            <a:r>
              <a:rPr sz="927" kern="0" spc="49" dirty="0">
                <a:solidFill>
                  <a:srgbClr val="1A1A1D"/>
                </a:solidFill>
                <a:latin typeface="Arial"/>
                <a:cs typeface="Arial"/>
              </a:rPr>
              <a:t>efforts </a:t>
            </a:r>
            <a:r>
              <a:rPr sz="927" kern="0" dirty="0">
                <a:solidFill>
                  <a:srgbClr val="1A1A1D"/>
                </a:solidFill>
                <a:latin typeface="Arial"/>
                <a:cs typeface="Arial"/>
              </a:rPr>
              <a:t>concerning</a:t>
            </a:r>
            <a:r>
              <a:rPr sz="927" kern="0" spc="207" dirty="0">
                <a:solidFill>
                  <a:srgbClr val="1A1A1D"/>
                </a:solidFill>
                <a:latin typeface="Arial"/>
                <a:cs typeface="Arial"/>
              </a:rPr>
              <a:t> </a:t>
            </a:r>
            <a:r>
              <a:rPr sz="927" kern="0" dirty="0">
                <a:solidFill>
                  <a:srgbClr val="1A1A1D"/>
                </a:solidFill>
                <a:latin typeface="Arial"/>
                <a:cs typeface="Arial"/>
              </a:rPr>
              <a:t>used</a:t>
            </a:r>
            <a:r>
              <a:rPr sz="927" kern="0" spc="124" dirty="0">
                <a:solidFill>
                  <a:srgbClr val="1A1A1D"/>
                </a:solidFill>
                <a:latin typeface="Arial"/>
                <a:cs typeface="Arial"/>
              </a:rPr>
              <a:t> </a:t>
            </a:r>
            <a:r>
              <a:rPr sz="927" kern="0" dirty="0">
                <a:solidFill>
                  <a:srgbClr val="1A1A1D"/>
                </a:solidFill>
                <a:latin typeface="Arial"/>
                <a:cs typeface="Arial"/>
              </a:rPr>
              <a:t>nuclear</a:t>
            </a:r>
            <a:r>
              <a:rPr sz="927" kern="0" spc="221" dirty="0">
                <a:solidFill>
                  <a:srgbClr val="1A1A1D"/>
                </a:solidFill>
                <a:latin typeface="Arial"/>
                <a:cs typeface="Arial"/>
              </a:rPr>
              <a:t> </a:t>
            </a:r>
            <a:r>
              <a:rPr sz="927" kern="0" dirty="0">
                <a:solidFill>
                  <a:srgbClr val="1A1A1D"/>
                </a:solidFill>
                <a:latin typeface="Arial"/>
                <a:cs typeface="Arial"/>
              </a:rPr>
              <a:t>fuel</a:t>
            </a:r>
            <a:r>
              <a:rPr sz="927" kern="0" spc="101" dirty="0">
                <a:solidFill>
                  <a:srgbClr val="1A1A1D"/>
                </a:solidFill>
                <a:latin typeface="Arial"/>
                <a:cs typeface="Arial"/>
              </a:rPr>
              <a:t> </a:t>
            </a:r>
            <a:r>
              <a:rPr sz="927" kern="0" spc="-9" dirty="0">
                <a:solidFill>
                  <a:srgbClr val="1A1A1D"/>
                </a:solidFill>
                <a:latin typeface="Arial"/>
                <a:cs typeface="Arial"/>
              </a:rPr>
              <a:t>management.</a:t>
            </a:r>
            <a:endParaRPr sz="927" kern="0">
              <a:solidFill>
                <a:sysClr val="windowText" lastClr="000000"/>
              </a:solidFill>
              <a:latin typeface="Arial"/>
              <a:cs typeface="Arial"/>
            </a:endParaRPr>
          </a:p>
          <a:p>
            <a:pPr defTabSz="806867">
              <a:spcBef>
                <a:spcPts val="494"/>
              </a:spcBef>
            </a:pPr>
            <a:endParaRPr sz="927" kern="0">
              <a:solidFill>
                <a:sysClr val="windowText" lastClr="000000"/>
              </a:solidFill>
              <a:latin typeface="Arial"/>
              <a:cs typeface="Arial"/>
            </a:endParaRPr>
          </a:p>
          <a:p>
            <a:pPr marL="11206" marR="4483" indent="-560" defTabSz="806867">
              <a:lnSpc>
                <a:spcPct val="104200"/>
              </a:lnSpc>
            </a:pPr>
            <a:r>
              <a:rPr sz="1103" u="heavy" kern="0" dirty="0">
                <a:solidFill>
                  <a:srgbClr val="163A75"/>
                </a:solidFill>
                <a:uFill>
                  <a:solidFill>
                    <a:srgbClr val="163A75"/>
                  </a:solidFill>
                </a:uFill>
                <a:latin typeface="Arial"/>
                <a:cs typeface="Arial"/>
                <a:hlinkClick r:id="rId4"/>
              </a:rPr>
              <a:t>https://www.energy.gov/ne/articles/department-energy-establishes-center-used-</a:t>
            </a:r>
            <a:r>
              <a:rPr sz="1103" u="heavy" kern="0" spc="-9" dirty="0">
                <a:solidFill>
                  <a:srgbClr val="163A75"/>
                </a:solidFill>
                <a:uFill>
                  <a:solidFill>
                    <a:srgbClr val="163A75"/>
                  </a:solidFill>
                </a:uFill>
                <a:latin typeface="Arial"/>
                <a:cs typeface="Arial"/>
                <a:hlinkClick r:id="rId4"/>
              </a:rPr>
              <a:t>fuel-</a:t>
            </a:r>
            <a:r>
              <a:rPr sz="1103" u="heavy" kern="0" dirty="0">
                <a:solidFill>
                  <a:srgbClr val="163A75"/>
                </a:solidFill>
                <a:uFill>
                  <a:solidFill>
                    <a:srgbClr val="163A75"/>
                  </a:solidFill>
                </a:uFill>
                <a:latin typeface="Arial"/>
                <a:cs typeface="Arial"/>
              </a:rPr>
              <a:t>research-idaho-national-</a:t>
            </a:r>
            <a:r>
              <a:rPr sz="1103" u="heavy" kern="0" spc="-9" dirty="0">
                <a:solidFill>
                  <a:srgbClr val="163A75"/>
                </a:solidFill>
                <a:uFill>
                  <a:solidFill>
                    <a:srgbClr val="163A75"/>
                  </a:solidFill>
                </a:uFill>
                <a:latin typeface="Arial"/>
                <a:cs typeface="Arial"/>
              </a:rPr>
              <a:t>laboratory</a:t>
            </a:r>
            <a:endParaRPr sz="1103" kern="0">
              <a:solidFill>
                <a:sysClr val="windowText" lastClr="000000"/>
              </a:solidFill>
              <a:latin typeface="Arial"/>
              <a:cs typeface="Arial"/>
            </a:endParaRPr>
          </a:p>
        </p:txBody>
      </p:sp>
      <p:sp>
        <p:nvSpPr>
          <p:cNvPr id="9" name="object 9"/>
          <p:cNvSpPr txBox="1"/>
          <p:nvPr/>
        </p:nvSpPr>
        <p:spPr>
          <a:xfrm>
            <a:off x="1843998" y="4583696"/>
            <a:ext cx="810745" cy="269399"/>
          </a:xfrm>
          <a:prstGeom prst="rect">
            <a:avLst/>
          </a:prstGeom>
        </p:spPr>
        <p:txBody>
          <a:bodyPr vert="horz" wrap="square" lIns="0" tIns="11206" rIns="0" bIns="0" rtlCol="0">
            <a:spAutoFit/>
          </a:bodyPr>
          <a:lstStyle/>
          <a:p>
            <a:pPr marL="11206" defTabSz="806867">
              <a:spcBef>
                <a:spcPts val="88"/>
              </a:spcBef>
            </a:pPr>
            <a:r>
              <a:rPr sz="1677" kern="0" spc="-9" dirty="0">
                <a:solidFill>
                  <a:srgbClr val="5D5D5D"/>
                </a:solidFill>
                <a:latin typeface="Arial"/>
                <a:cs typeface="Arial"/>
              </a:rPr>
              <a:t>Mission:</a:t>
            </a:r>
            <a:endParaRPr sz="1677" kern="0">
              <a:solidFill>
                <a:sysClr val="windowText" lastClr="000000"/>
              </a:solidFill>
              <a:latin typeface="Arial"/>
              <a:cs typeface="Arial"/>
            </a:endParaRPr>
          </a:p>
        </p:txBody>
      </p:sp>
      <p:sp>
        <p:nvSpPr>
          <p:cNvPr id="10" name="object 10"/>
          <p:cNvSpPr txBox="1"/>
          <p:nvPr/>
        </p:nvSpPr>
        <p:spPr>
          <a:xfrm>
            <a:off x="2765845" y="4232401"/>
            <a:ext cx="4527176" cy="1082046"/>
          </a:xfrm>
          <a:prstGeom prst="rect">
            <a:avLst/>
          </a:prstGeom>
        </p:spPr>
        <p:txBody>
          <a:bodyPr vert="horz" wrap="square" lIns="0" tIns="2241" rIns="0" bIns="0" rtlCol="0">
            <a:spAutoFit/>
          </a:bodyPr>
          <a:lstStyle/>
          <a:p>
            <a:pPr marL="11206" marR="4483" indent="3362" defTabSz="806867">
              <a:lnSpc>
                <a:spcPct val="104400"/>
              </a:lnSpc>
              <a:spcBef>
                <a:spcPts val="18"/>
              </a:spcBef>
            </a:pPr>
            <a:r>
              <a:rPr sz="1368" kern="0" dirty="0">
                <a:solidFill>
                  <a:srgbClr val="5D5D5D"/>
                </a:solidFill>
                <a:latin typeface="Arial"/>
                <a:cs typeface="Arial"/>
              </a:rPr>
              <a:t>Coordinate</a:t>
            </a:r>
            <a:r>
              <a:rPr sz="1368" kern="0" spc="216" dirty="0">
                <a:solidFill>
                  <a:srgbClr val="5D5D5D"/>
                </a:solidFill>
                <a:latin typeface="Arial"/>
                <a:cs typeface="Arial"/>
              </a:rPr>
              <a:t> </a:t>
            </a:r>
            <a:r>
              <a:rPr sz="1368" kern="0" dirty="0">
                <a:solidFill>
                  <a:srgbClr val="5D5D5D"/>
                </a:solidFill>
                <a:latin typeface="Arial"/>
                <a:cs typeface="Arial"/>
              </a:rPr>
              <a:t>efforts</a:t>
            </a:r>
            <a:r>
              <a:rPr sz="1368" kern="0" spc="119" dirty="0">
                <a:solidFill>
                  <a:srgbClr val="5D5D5D"/>
                </a:solidFill>
                <a:latin typeface="Arial"/>
                <a:cs typeface="Arial"/>
              </a:rPr>
              <a:t> </a:t>
            </a:r>
            <a:r>
              <a:rPr sz="1368" kern="0" dirty="0">
                <a:solidFill>
                  <a:srgbClr val="5D5D5D"/>
                </a:solidFill>
                <a:latin typeface="Arial"/>
                <a:cs typeface="Arial"/>
              </a:rPr>
              <a:t>in</a:t>
            </a:r>
            <a:r>
              <a:rPr sz="1368" kern="0" spc="110" dirty="0">
                <a:solidFill>
                  <a:srgbClr val="5D5D5D"/>
                </a:solidFill>
                <a:latin typeface="Arial"/>
                <a:cs typeface="Arial"/>
              </a:rPr>
              <a:t> </a:t>
            </a:r>
            <a:r>
              <a:rPr sz="1368" kern="0" dirty="0">
                <a:solidFill>
                  <a:srgbClr val="5D5D5D"/>
                </a:solidFill>
                <a:latin typeface="Arial"/>
                <a:cs typeface="Arial"/>
              </a:rPr>
              <a:t>developing</a:t>
            </a:r>
            <a:r>
              <a:rPr sz="1368" kern="0" spc="202" dirty="0">
                <a:solidFill>
                  <a:srgbClr val="5D5D5D"/>
                </a:solidFill>
                <a:latin typeface="Arial"/>
                <a:cs typeface="Arial"/>
              </a:rPr>
              <a:t> </a:t>
            </a:r>
            <a:r>
              <a:rPr sz="1368" kern="0" dirty="0">
                <a:solidFill>
                  <a:srgbClr val="5D5D5D"/>
                </a:solidFill>
                <a:latin typeface="Arial"/>
                <a:cs typeface="Arial"/>
              </a:rPr>
              <a:t>innovative</a:t>
            </a:r>
            <a:r>
              <a:rPr sz="1368" kern="0" spc="224" dirty="0">
                <a:solidFill>
                  <a:srgbClr val="5D5D5D"/>
                </a:solidFill>
                <a:latin typeface="Arial"/>
                <a:cs typeface="Arial"/>
              </a:rPr>
              <a:t> </a:t>
            </a:r>
            <a:r>
              <a:rPr sz="1368" kern="0" spc="-9" dirty="0">
                <a:solidFill>
                  <a:srgbClr val="5D5D5D"/>
                </a:solidFill>
                <a:latin typeface="Arial"/>
                <a:cs typeface="Arial"/>
              </a:rPr>
              <a:t>technologies </a:t>
            </a:r>
            <a:r>
              <a:rPr sz="1368" kern="0" dirty="0">
                <a:solidFill>
                  <a:srgbClr val="5D5D5D"/>
                </a:solidFill>
                <a:latin typeface="Arial"/>
                <a:cs typeface="Arial"/>
              </a:rPr>
              <a:t>and</a:t>
            </a:r>
            <a:r>
              <a:rPr sz="1368" kern="0" spc="106" dirty="0">
                <a:solidFill>
                  <a:srgbClr val="5D5D5D"/>
                </a:solidFill>
                <a:latin typeface="Arial"/>
                <a:cs typeface="Arial"/>
              </a:rPr>
              <a:t> </a:t>
            </a:r>
            <a:r>
              <a:rPr sz="1368" kern="0" dirty="0">
                <a:solidFill>
                  <a:srgbClr val="5D5D5D"/>
                </a:solidFill>
                <a:latin typeface="Arial"/>
                <a:cs typeface="Arial"/>
              </a:rPr>
              <a:t>solutions,</a:t>
            </a:r>
            <a:r>
              <a:rPr sz="1368" kern="0" spc="212" dirty="0">
                <a:solidFill>
                  <a:srgbClr val="5D5D5D"/>
                </a:solidFill>
                <a:latin typeface="Arial"/>
                <a:cs typeface="Arial"/>
              </a:rPr>
              <a:t> </a:t>
            </a:r>
            <a:r>
              <a:rPr sz="1368" kern="0" dirty="0">
                <a:solidFill>
                  <a:srgbClr val="5D5D5D"/>
                </a:solidFill>
                <a:latin typeface="Arial"/>
                <a:cs typeface="Arial"/>
              </a:rPr>
              <a:t>conduct</a:t>
            </a:r>
            <a:r>
              <a:rPr sz="1368" kern="0" spc="163" dirty="0">
                <a:solidFill>
                  <a:srgbClr val="5D5D5D"/>
                </a:solidFill>
                <a:latin typeface="Arial"/>
                <a:cs typeface="Arial"/>
              </a:rPr>
              <a:t> </a:t>
            </a:r>
            <a:r>
              <a:rPr sz="1368" kern="0" dirty="0">
                <a:solidFill>
                  <a:srgbClr val="5D5D5D"/>
                </a:solidFill>
                <a:latin typeface="Arial"/>
                <a:cs typeface="Arial"/>
              </a:rPr>
              <a:t>applied</a:t>
            </a:r>
            <a:r>
              <a:rPr sz="1368" kern="0" spc="199" dirty="0">
                <a:solidFill>
                  <a:srgbClr val="5D5D5D"/>
                </a:solidFill>
                <a:latin typeface="Arial"/>
                <a:cs typeface="Arial"/>
              </a:rPr>
              <a:t> </a:t>
            </a:r>
            <a:r>
              <a:rPr sz="1368" kern="0" dirty="0">
                <a:solidFill>
                  <a:srgbClr val="5D5D5D"/>
                </a:solidFill>
                <a:latin typeface="Arial"/>
                <a:cs typeface="Arial"/>
              </a:rPr>
              <a:t>research</a:t>
            </a:r>
            <a:r>
              <a:rPr sz="1368" kern="0" spc="172" dirty="0">
                <a:solidFill>
                  <a:srgbClr val="5D5D5D"/>
                </a:solidFill>
                <a:latin typeface="Arial"/>
                <a:cs typeface="Arial"/>
              </a:rPr>
              <a:t> </a:t>
            </a:r>
            <a:r>
              <a:rPr sz="1368" kern="0" dirty="0">
                <a:solidFill>
                  <a:srgbClr val="5D5D5D"/>
                </a:solidFill>
                <a:latin typeface="Arial"/>
                <a:cs typeface="Arial"/>
              </a:rPr>
              <a:t>that</a:t>
            </a:r>
            <a:r>
              <a:rPr sz="1368" kern="0" spc="124" dirty="0">
                <a:solidFill>
                  <a:srgbClr val="5D5D5D"/>
                </a:solidFill>
                <a:latin typeface="Arial"/>
                <a:cs typeface="Arial"/>
              </a:rPr>
              <a:t> </a:t>
            </a:r>
            <a:r>
              <a:rPr sz="1368" kern="0" spc="-9" dirty="0">
                <a:solidFill>
                  <a:srgbClr val="5D5D5D"/>
                </a:solidFill>
                <a:latin typeface="Arial"/>
                <a:cs typeface="Arial"/>
              </a:rPr>
              <a:t>helps </a:t>
            </a:r>
            <a:r>
              <a:rPr sz="1368" kern="0" dirty="0">
                <a:solidFill>
                  <a:srgbClr val="5D5D5D"/>
                </a:solidFill>
                <a:latin typeface="Arial"/>
                <a:cs typeface="Arial"/>
              </a:rPr>
              <a:t>support</a:t>
            </a:r>
            <a:r>
              <a:rPr sz="1368" kern="0" spc="150" dirty="0">
                <a:solidFill>
                  <a:srgbClr val="5D5D5D"/>
                </a:solidFill>
                <a:latin typeface="Arial"/>
                <a:cs typeface="Arial"/>
              </a:rPr>
              <a:t> </a:t>
            </a:r>
            <a:r>
              <a:rPr sz="1368" kern="0" dirty="0">
                <a:solidFill>
                  <a:srgbClr val="5D5D5D"/>
                </a:solidFill>
                <a:latin typeface="Arial"/>
                <a:cs typeface="Arial"/>
              </a:rPr>
              <a:t>and</a:t>
            </a:r>
            <a:r>
              <a:rPr sz="1368" kern="0" spc="97" dirty="0">
                <a:solidFill>
                  <a:srgbClr val="5D5D5D"/>
                </a:solidFill>
                <a:latin typeface="Arial"/>
                <a:cs typeface="Arial"/>
              </a:rPr>
              <a:t> </a:t>
            </a:r>
            <a:r>
              <a:rPr sz="1368" kern="0" dirty="0">
                <a:solidFill>
                  <a:srgbClr val="5D5D5D"/>
                </a:solidFill>
                <a:latin typeface="Arial"/>
                <a:cs typeface="Arial"/>
              </a:rPr>
              <a:t>maintain</a:t>
            </a:r>
            <a:r>
              <a:rPr sz="1368" kern="0" spc="199" dirty="0">
                <a:solidFill>
                  <a:srgbClr val="5D5D5D"/>
                </a:solidFill>
                <a:latin typeface="Arial"/>
                <a:cs typeface="Arial"/>
              </a:rPr>
              <a:t> </a:t>
            </a:r>
            <a:r>
              <a:rPr sz="1368" kern="0" dirty="0">
                <a:solidFill>
                  <a:srgbClr val="5D5D5D"/>
                </a:solidFill>
                <a:latin typeface="Arial"/>
                <a:cs typeface="Arial"/>
              </a:rPr>
              <a:t>regulatory</a:t>
            </a:r>
            <a:r>
              <a:rPr sz="1368" kern="0" spc="256" dirty="0">
                <a:solidFill>
                  <a:srgbClr val="5D5D5D"/>
                </a:solidFill>
                <a:latin typeface="Arial"/>
                <a:cs typeface="Arial"/>
              </a:rPr>
              <a:t> </a:t>
            </a:r>
            <a:r>
              <a:rPr sz="1368" kern="0" dirty="0">
                <a:solidFill>
                  <a:srgbClr val="5D5D5D"/>
                </a:solidFill>
                <a:latin typeface="Arial"/>
                <a:cs typeface="Arial"/>
              </a:rPr>
              <a:t>compliance,</a:t>
            </a:r>
            <a:r>
              <a:rPr sz="1368" kern="0" spc="318" dirty="0">
                <a:solidFill>
                  <a:srgbClr val="5D5D5D"/>
                </a:solidFill>
                <a:latin typeface="Arial"/>
                <a:cs typeface="Arial"/>
              </a:rPr>
              <a:t> </a:t>
            </a:r>
            <a:r>
              <a:rPr sz="1368" kern="0" dirty="0">
                <a:solidFill>
                  <a:srgbClr val="5D5D5D"/>
                </a:solidFill>
                <a:latin typeface="Arial"/>
                <a:cs typeface="Arial"/>
              </a:rPr>
              <a:t>and</a:t>
            </a:r>
            <a:r>
              <a:rPr sz="1368" kern="0" spc="150" dirty="0">
                <a:solidFill>
                  <a:srgbClr val="5D5D5D"/>
                </a:solidFill>
                <a:latin typeface="Arial"/>
                <a:cs typeface="Arial"/>
              </a:rPr>
              <a:t> </a:t>
            </a:r>
            <a:r>
              <a:rPr sz="1368" kern="0" spc="-9" dirty="0">
                <a:solidFill>
                  <a:srgbClr val="5D5D5D"/>
                </a:solidFill>
                <a:latin typeface="Arial"/>
                <a:cs typeface="Arial"/>
              </a:rPr>
              <a:t>enable </a:t>
            </a:r>
            <a:r>
              <a:rPr sz="1368" kern="0" spc="9" dirty="0">
                <a:solidFill>
                  <a:srgbClr val="5D5D5D"/>
                </a:solidFill>
                <a:latin typeface="Arial"/>
                <a:cs typeface="Arial"/>
              </a:rPr>
              <a:t>public</a:t>
            </a:r>
            <a:r>
              <a:rPr sz="1368" kern="0" spc="154" dirty="0">
                <a:solidFill>
                  <a:srgbClr val="5D5D5D"/>
                </a:solidFill>
                <a:latin typeface="Arial"/>
                <a:cs typeface="Arial"/>
              </a:rPr>
              <a:t> </a:t>
            </a:r>
            <a:r>
              <a:rPr sz="1368" kern="0" spc="9" dirty="0">
                <a:solidFill>
                  <a:srgbClr val="5D5D5D"/>
                </a:solidFill>
                <a:latin typeface="Arial"/>
                <a:cs typeface="Arial"/>
              </a:rPr>
              <a:t>confidence</a:t>
            </a:r>
            <a:r>
              <a:rPr sz="1368" kern="0" spc="150" dirty="0">
                <a:solidFill>
                  <a:srgbClr val="5D5D5D"/>
                </a:solidFill>
                <a:latin typeface="Arial"/>
                <a:cs typeface="Arial"/>
              </a:rPr>
              <a:t> </a:t>
            </a:r>
            <a:r>
              <a:rPr sz="1368" kern="0" spc="9" dirty="0">
                <a:solidFill>
                  <a:srgbClr val="5D5D5D"/>
                </a:solidFill>
                <a:latin typeface="Arial"/>
                <a:cs typeface="Arial"/>
              </a:rPr>
              <a:t>in</a:t>
            </a:r>
            <a:r>
              <a:rPr sz="1368" kern="0" spc="44" dirty="0">
                <a:solidFill>
                  <a:srgbClr val="5D5D5D"/>
                </a:solidFill>
                <a:latin typeface="Arial"/>
                <a:cs typeface="Arial"/>
              </a:rPr>
              <a:t> </a:t>
            </a:r>
            <a:r>
              <a:rPr sz="1368" kern="0" spc="9" dirty="0">
                <a:solidFill>
                  <a:srgbClr val="5D5D5D"/>
                </a:solidFill>
                <a:latin typeface="Arial"/>
                <a:cs typeface="Arial"/>
              </a:rPr>
              <a:t>the</a:t>
            </a:r>
            <a:r>
              <a:rPr sz="1368" kern="0" spc="53" dirty="0">
                <a:solidFill>
                  <a:srgbClr val="5D5D5D"/>
                </a:solidFill>
                <a:latin typeface="Arial"/>
                <a:cs typeface="Arial"/>
              </a:rPr>
              <a:t> </a:t>
            </a:r>
            <a:r>
              <a:rPr sz="1368" kern="0" spc="9" dirty="0">
                <a:solidFill>
                  <a:srgbClr val="5D5D5D"/>
                </a:solidFill>
                <a:latin typeface="Arial"/>
                <a:cs typeface="Arial"/>
              </a:rPr>
              <a:t>storage</a:t>
            </a:r>
            <a:r>
              <a:rPr sz="1368" kern="0" spc="212" dirty="0">
                <a:solidFill>
                  <a:srgbClr val="5D5D5D"/>
                </a:solidFill>
                <a:latin typeface="Arial"/>
                <a:cs typeface="Arial"/>
              </a:rPr>
              <a:t> </a:t>
            </a:r>
            <a:r>
              <a:rPr sz="1368" kern="0" spc="9" dirty="0">
                <a:solidFill>
                  <a:srgbClr val="5D5D5D"/>
                </a:solidFill>
                <a:latin typeface="Arial"/>
                <a:cs typeface="Arial"/>
              </a:rPr>
              <a:t>and</a:t>
            </a:r>
            <a:r>
              <a:rPr sz="1368" kern="0" spc="88" dirty="0">
                <a:solidFill>
                  <a:srgbClr val="5D5D5D"/>
                </a:solidFill>
                <a:latin typeface="Arial"/>
                <a:cs typeface="Arial"/>
              </a:rPr>
              <a:t> </a:t>
            </a:r>
            <a:r>
              <a:rPr sz="1368" kern="0" spc="9" dirty="0">
                <a:solidFill>
                  <a:srgbClr val="5D5D5D"/>
                </a:solidFill>
                <a:latin typeface="Arial"/>
                <a:cs typeface="Arial"/>
              </a:rPr>
              <a:t>transportation</a:t>
            </a:r>
            <a:r>
              <a:rPr sz="1368" kern="0" spc="-4" dirty="0">
                <a:solidFill>
                  <a:srgbClr val="5D5D5D"/>
                </a:solidFill>
                <a:latin typeface="Arial"/>
                <a:cs typeface="Arial"/>
              </a:rPr>
              <a:t> </a:t>
            </a:r>
            <a:r>
              <a:rPr sz="1368" kern="0" spc="-22" dirty="0">
                <a:solidFill>
                  <a:srgbClr val="5D5D5D"/>
                </a:solidFill>
                <a:latin typeface="Arial"/>
                <a:cs typeface="Arial"/>
              </a:rPr>
              <a:t>of </a:t>
            </a:r>
            <a:r>
              <a:rPr sz="1368" kern="0" dirty="0">
                <a:solidFill>
                  <a:srgbClr val="5D5D5D"/>
                </a:solidFill>
                <a:latin typeface="Arial"/>
                <a:cs typeface="Arial"/>
              </a:rPr>
              <a:t>commercial</a:t>
            </a:r>
            <a:r>
              <a:rPr sz="1368" kern="0" spc="265" dirty="0">
                <a:solidFill>
                  <a:srgbClr val="5D5D5D"/>
                </a:solidFill>
                <a:latin typeface="Arial"/>
                <a:cs typeface="Arial"/>
              </a:rPr>
              <a:t> </a:t>
            </a:r>
            <a:r>
              <a:rPr sz="1368" kern="0" dirty="0">
                <a:solidFill>
                  <a:srgbClr val="5D5D5D"/>
                </a:solidFill>
                <a:latin typeface="Arial"/>
                <a:cs typeface="Arial"/>
              </a:rPr>
              <a:t>and</a:t>
            </a:r>
            <a:r>
              <a:rPr sz="1368" kern="0" spc="185" dirty="0">
                <a:solidFill>
                  <a:srgbClr val="5D5D5D"/>
                </a:solidFill>
                <a:latin typeface="Arial"/>
                <a:cs typeface="Arial"/>
              </a:rPr>
              <a:t> </a:t>
            </a:r>
            <a:r>
              <a:rPr sz="1368" kern="0" dirty="0">
                <a:solidFill>
                  <a:srgbClr val="5D5D5D"/>
                </a:solidFill>
                <a:latin typeface="Arial"/>
                <a:cs typeface="Arial"/>
              </a:rPr>
              <a:t>DOE-managed</a:t>
            </a:r>
            <a:r>
              <a:rPr sz="1368" kern="0" spc="300" dirty="0">
                <a:solidFill>
                  <a:srgbClr val="5D5D5D"/>
                </a:solidFill>
                <a:latin typeface="Arial"/>
                <a:cs typeface="Arial"/>
              </a:rPr>
              <a:t> </a:t>
            </a:r>
            <a:r>
              <a:rPr sz="1368" kern="0" spc="-18" dirty="0">
                <a:solidFill>
                  <a:srgbClr val="5D5D5D"/>
                </a:solidFill>
                <a:latin typeface="Arial"/>
                <a:cs typeface="Arial"/>
              </a:rPr>
              <a:t>UNF.</a:t>
            </a:r>
            <a:endParaRPr sz="1368" kern="0">
              <a:solidFill>
                <a:sysClr val="windowText" lastClr="000000"/>
              </a:solidFill>
              <a:latin typeface="Arial"/>
              <a:cs typeface="Arial"/>
            </a:endParaRPr>
          </a:p>
        </p:txBody>
      </p:sp>
      <p:sp>
        <p:nvSpPr>
          <p:cNvPr id="11" name="object 11"/>
          <p:cNvSpPr txBox="1"/>
          <p:nvPr/>
        </p:nvSpPr>
        <p:spPr>
          <a:xfrm>
            <a:off x="2026190" y="5589990"/>
            <a:ext cx="144556" cy="140261"/>
          </a:xfrm>
          <a:prstGeom prst="rect">
            <a:avLst/>
          </a:prstGeom>
        </p:spPr>
        <p:txBody>
          <a:bodyPr vert="horz" wrap="square" lIns="0" tIns="11206" rIns="0" bIns="0" rtlCol="0">
            <a:spAutoFit/>
          </a:bodyPr>
          <a:lstStyle/>
          <a:p>
            <a:pPr marL="11206" defTabSz="806867">
              <a:spcBef>
                <a:spcPts val="88"/>
              </a:spcBef>
            </a:pPr>
            <a:r>
              <a:rPr sz="838" kern="0" spc="-22" dirty="0">
                <a:solidFill>
                  <a:srgbClr val="5D5D5D"/>
                </a:solidFill>
                <a:latin typeface="Arial"/>
                <a:cs typeface="Arial"/>
              </a:rPr>
              <a:t>17</a:t>
            </a:r>
            <a:endParaRPr sz="838" kern="0">
              <a:solidFill>
                <a:sysClr val="windowText" lastClr="000000"/>
              </a:solidFill>
              <a:latin typeface="Arial"/>
              <a:cs typeface="Arial"/>
            </a:endParaRPr>
          </a:p>
        </p:txBody>
      </p:sp>
      <p:sp>
        <p:nvSpPr>
          <p:cNvPr id="12" name="object 12"/>
          <p:cNvSpPr txBox="1"/>
          <p:nvPr/>
        </p:nvSpPr>
        <p:spPr>
          <a:xfrm>
            <a:off x="8742965" y="5477981"/>
            <a:ext cx="1349749" cy="342432"/>
          </a:xfrm>
          <a:prstGeom prst="rect">
            <a:avLst/>
          </a:prstGeom>
        </p:spPr>
        <p:txBody>
          <a:bodyPr vert="horz" wrap="square" lIns="0" tIns="11206" rIns="0" bIns="0" rtlCol="0">
            <a:spAutoFit/>
          </a:bodyPr>
          <a:lstStyle/>
          <a:p>
            <a:pPr marL="11206" defTabSz="806867">
              <a:lnSpc>
                <a:spcPts val="653"/>
              </a:lnSpc>
              <a:spcBef>
                <a:spcPts val="88"/>
              </a:spcBef>
            </a:pPr>
            <a:r>
              <a:rPr sz="485" kern="0" dirty="0">
                <a:solidFill>
                  <a:srgbClr val="5D5D5D"/>
                </a:solidFill>
                <a:latin typeface="Arial"/>
                <a:cs typeface="Arial"/>
              </a:rPr>
              <a:t>U.S</a:t>
            </a:r>
            <a:r>
              <a:rPr sz="485" kern="0" dirty="0">
                <a:solidFill>
                  <a:srgbClr val="31313D"/>
                </a:solidFill>
                <a:latin typeface="Arial"/>
                <a:cs typeface="Arial"/>
              </a:rPr>
              <a:t>.</a:t>
            </a:r>
            <a:r>
              <a:rPr sz="485" kern="0" spc="35" dirty="0">
                <a:solidFill>
                  <a:srgbClr val="31313D"/>
                </a:solidFill>
                <a:latin typeface="Arial"/>
                <a:cs typeface="Arial"/>
              </a:rPr>
              <a:t> </a:t>
            </a:r>
            <a:r>
              <a:rPr sz="485" kern="0" spc="49" dirty="0">
                <a:solidFill>
                  <a:srgbClr val="4D4D62"/>
                </a:solidFill>
                <a:latin typeface="Arial"/>
                <a:cs typeface="Arial"/>
              </a:rPr>
              <a:t>OEPA</a:t>
            </a:r>
            <a:r>
              <a:rPr sz="485" kern="0" spc="49" dirty="0">
                <a:solidFill>
                  <a:srgbClr val="31313D"/>
                </a:solidFill>
                <a:latin typeface="Arial"/>
                <a:cs typeface="Arial"/>
              </a:rPr>
              <a:t>R</a:t>
            </a:r>
            <a:r>
              <a:rPr sz="485" kern="0" spc="49" dirty="0">
                <a:solidFill>
                  <a:srgbClr val="5D5D5D"/>
                </a:solidFill>
                <a:latin typeface="Arial"/>
                <a:cs typeface="Arial"/>
              </a:rPr>
              <a:t>TMENT</a:t>
            </a:r>
            <a:r>
              <a:rPr sz="485" kern="0" spc="291" dirty="0">
                <a:solidFill>
                  <a:srgbClr val="5D5D5D"/>
                </a:solidFill>
                <a:latin typeface="Arial"/>
                <a:cs typeface="Arial"/>
              </a:rPr>
              <a:t>  </a:t>
            </a:r>
            <a:r>
              <a:rPr sz="618" kern="0" dirty="0">
                <a:solidFill>
                  <a:srgbClr val="4D4D62"/>
                </a:solidFill>
                <a:latin typeface="Arial"/>
                <a:cs typeface="Arial"/>
              </a:rPr>
              <a:t>Office</a:t>
            </a:r>
            <a:r>
              <a:rPr sz="618" kern="0" spc="44" dirty="0">
                <a:solidFill>
                  <a:srgbClr val="4D4D62"/>
                </a:solidFill>
                <a:latin typeface="Arial"/>
                <a:cs typeface="Arial"/>
              </a:rPr>
              <a:t> </a:t>
            </a:r>
            <a:r>
              <a:rPr sz="618" kern="0" spc="-22" dirty="0">
                <a:solidFill>
                  <a:srgbClr val="4D4D62"/>
                </a:solidFill>
                <a:latin typeface="Arial"/>
                <a:cs typeface="Arial"/>
              </a:rPr>
              <a:t>of</a:t>
            </a:r>
            <a:endParaRPr sz="618" kern="0">
              <a:solidFill>
                <a:sysClr val="windowText" lastClr="000000"/>
              </a:solidFill>
              <a:latin typeface="Arial"/>
              <a:cs typeface="Arial"/>
            </a:endParaRPr>
          </a:p>
          <a:p>
            <a:pPr marL="1681" algn="ctr" defTabSz="806867">
              <a:lnSpc>
                <a:spcPts val="1024"/>
              </a:lnSpc>
            </a:pPr>
            <a:r>
              <a:rPr sz="794" i="1" kern="0" dirty="0">
                <a:solidFill>
                  <a:srgbClr val="4D4D62"/>
                </a:solidFill>
                <a:latin typeface="Times New Roman"/>
                <a:cs typeface="Times New Roman"/>
              </a:rPr>
              <a:t>of</a:t>
            </a:r>
            <a:r>
              <a:rPr sz="794" i="1" kern="0" spc="137" dirty="0">
                <a:solidFill>
                  <a:srgbClr val="4D4D62"/>
                </a:solidFill>
                <a:latin typeface="Times New Roman"/>
                <a:cs typeface="Times New Roman"/>
              </a:rPr>
              <a:t> </a:t>
            </a:r>
            <a:r>
              <a:rPr sz="927" b="1" kern="0" dirty="0">
                <a:solidFill>
                  <a:srgbClr val="31313D"/>
                </a:solidFill>
                <a:latin typeface="Times New Roman"/>
                <a:cs typeface="Times New Roman"/>
              </a:rPr>
              <a:t>ENERGY</a:t>
            </a:r>
            <a:r>
              <a:rPr sz="927" b="1" kern="0" spc="168" dirty="0">
                <a:solidFill>
                  <a:srgbClr val="31313D"/>
                </a:solidFill>
                <a:latin typeface="Times New Roman"/>
                <a:cs typeface="Times New Roman"/>
              </a:rPr>
              <a:t>  </a:t>
            </a:r>
            <a:r>
              <a:rPr sz="662" kern="0" dirty="0">
                <a:solidFill>
                  <a:srgbClr val="4D4D62"/>
                </a:solidFill>
                <a:latin typeface="Arial"/>
                <a:cs typeface="Arial"/>
              </a:rPr>
              <a:t>Nuclear</a:t>
            </a:r>
            <a:r>
              <a:rPr sz="662" kern="0" spc="22" dirty="0">
                <a:solidFill>
                  <a:srgbClr val="4D4D62"/>
                </a:solidFill>
                <a:latin typeface="Arial"/>
                <a:cs typeface="Arial"/>
              </a:rPr>
              <a:t> </a:t>
            </a:r>
            <a:r>
              <a:rPr sz="662" kern="0" spc="-9" dirty="0">
                <a:solidFill>
                  <a:srgbClr val="5D5D5D"/>
                </a:solidFill>
                <a:latin typeface="Arial"/>
                <a:cs typeface="Arial"/>
              </a:rPr>
              <a:t>E</a:t>
            </a:r>
            <a:r>
              <a:rPr sz="662" kern="0" spc="-9" dirty="0">
                <a:solidFill>
                  <a:srgbClr val="31313D"/>
                </a:solidFill>
                <a:latin typeface="Arial"/>
                <a:cs typeface="Arial"/>
              </a:rPr>
              <a:t>n</a:t>
            </a:r>
            <a:r>
              <a:rPr sz="662" kern="0" spc="-9" dirty="0">
                <a:solidFill>
                  <a:srgbClr val="5D5D5D"/>
                </a:solidFill>
                <a:latin typeface="Arial"/>
                <a:cs typeface="Arial"/>
              </a:rPr>
              <a:t>ergy</a:t>
            </a:r>
            <a:endParaRPr sz="662" kern="0">
              <a:solidFill>
                <a:sysClr val="windowText" lastClr="000000"/>
              </a:solidFill>
              <a:latin typeface="Arial"/>
              <a:cs typeface="Arial"/>
            </a:endParaRPr>
          </a:p>
          <a:p>
            <a:pPr marR="2802" algn="ctr" defTabSz="806867">
              <a:spcBef>
                <a:spcPts val="326"/>
              </a:spcBef>
            </a:pPr>
            <a:r>
              <a:rPr sz="485" i="1" kern="0" spc="-22" dirty="0">
                <a:solidFill>
                  <a:srgbClr val="747480"/>
                </a:solidFill>
                <a:latin typeface="Arial"/>
                <a:cs typeface="Arial"/>
              </a:rPr>
              <a:t>Spent</a:t>
            </a:r>
            <a:r>
              <a:rPr sz="485" i="1" kern="0" spc="22" dirty="0">
                <a:solidFill>
                  <a:srgbClr val="747480"/>
                </a:solidFill>
                <a:latin typeface="Arial"/>
                <a:cs typeface="Arial"/>
              </a:rPr>
              <a:t> </a:t>
            </a:r>
            <a:r>
              <a:rPr sz="441" kern="0" dirty="0">
                <a:solidFill>
                  <a:srgbClr val="838590"/>
                </a:solidFill>
                <a:latin typeface="Arial"/>
                <a:cs typeface="Arial"/>
              </a:rPr>
              <a:t>Fuel</a:t>
            </a:r>
            <a:r>
              <a:rPr sz="441" kern="0" spc="-49" dirty="0">
                <a:solidFill>
                  <a:srgbClr val="838590"/>
                </a:solidFill>
                <a:latin typeface="Arial"/>
                <a:cs typeface="Arial"/>
              </a:rPr>
              <a:t> </a:t>
            </a:r>
            <a:r>
              <a:rPr sz="485" i="1" kern="0" dirty="0">
                <a:solidFill>
                  <a:srgbClr val="747480"/>
                </a:solidFill>
                <a:latin typeface="Arial"/>
                <a:cs typeface="Arial"/>
              </a:rPr>
              <a:t>and </a:t>
            </a:r>
            <a:r>
              <a:rPr sz="485" i="1" kern="0" spc="-9" dirty="0">
                <a:solidFill>
                  <a:srgbClr val="747480"/>
                </a:solidFill>
                <a:latin typeface="Arial"/>
                <a:cs typeface="Arial"/>
              </a:rPr>
              <a:t>Hi�h·Lfllel</a:t>
            </a:r>
            <a:r>
              <a:rPr sz="485" i="1" kern="0" spc="101" dirty="0">
                <a:solidFill>
                  <a:srgbClr val="747480"/>
                </a:solidFill>
                <a:latin typeface="Arial"/>
                <a:cs typeface="Arial"/>
              </a:rPr>
              <a:t> </a:t>
            </a:r>
            <a:r>
              <a:rPr sz="441" kern="0" spc="-18" dirty="0">
                <a:solidFill>
                  <a:srgbClr val="747480"/>
                </a:solidFill>
                <a:latin typeface="Arial"/>
                <a:cs typeface="Arial"/>
              </a:rPr>
              <a:t>Was</a:t>
            </a:r>
            <a:r>
              <a:rPr sz="441" kern="0" spc="-18" dirty="0">
                <a:solidFill>
                  <a:srgbClr val="5D5D5D"/>
                </a:solidFill>
                <a:latin typeface="Arial"/>
                <a:cs typeface="Arial"/>
              </a:rPr>
              <a:t>r</a:t>
            </a:r>
            <a:r>
              <a:rPr sz="441" kern="0" spc="-18" dirty="0">
                <a:solidFill>
                  <a:srgbClr val="838590"/>
                </a:solidFill>
                <a:latin typeface="Arial"/>
                <a:cs typeface="Arial"/>
              </a:rPr>
              <a:t>e</a:t>
            </a:r>
            <a:r>
              <a:rPr sz="441" kern="0" spc="9" dirty="0">
                <a:solidFill>
                  <a:srgbClr val="838590"/>
                </a:solidFill>
                <a:latin typeface="Arial"/>
                <a:cs typeface="Arial"/>
              </a:rPr>
              <a:t> </a:t>
            </a:r>
            <a:r>
              <a:rPr sz="485" i="1" kern="0" spc="-9" dirty="0">
                <a:solidFill>
                  <a:srgbClr val="747480"/>
                </a:solidFill>
                <a:latin typeface="Times New Roman"/>
                <a:cs typeface="Times New Roman"/>
              </a:rPr>
              <a:t>Dispo.sitio1i</a:t>
            </a:r>
            <a:endParaRPr sz="485" kern="0">
              <a:solidFill>
                <a:sysClr val="windowText" lastClr="000000"/>
              </a:solidFill>
              <a:latin typeface="Times New Roman"/>
              <a:cs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CACD1-D874-5170-8FC1-FCFDF2C12374}"/>
              </a:ext>
            </a:extLst>
          </p:cNvPr>
          <p:cNvSpPr>
            <a:spLocks noGrp="1"/>
          </p:cNvSpPr>
          <p:nvPr>
            <p:ph type="title"/>
          </p:nvPr>
        </p:nvSpPr>
        <p:spPr/>
        <p:txBody>
          <a:bodyPr/>
          <a:lstStyle/>
          <a:p>
            <a:r>
              <a:rPr lang="en-US" b="1" dirty="0"/>
              <a:t>Call to Order and Meeting Kickoff</a:t>
            </a:r>
          </a:p>
        </p:txBody>
      </p:sp>
      <p:sp>
        <p:nvSpPr>
          <p:cNvPr id="3" name="Text Placeholder 2">
            <a:extLst>
              <a:ext uri="{FF2B5EF4-FFF2-40B4-BE49-F238E27FC236}">
                <a16:creationId xmlns:a16="http://schemas.microsoft.com/office/drawing/2014/main" id="{38BA53ED-6E29-B4B6-D28C-059B72FB243B}"/>
              </a:ext>
            </a:extLst>
          </p:cNvPr>
          <p:cNvSpPr>
            <a:spLocks noGrp="1"/>
          </p:cNvSpPr>
          <p:nvPr>
            <p:ph type="body" idx="1"/>
          </p:nvPr>
        </p:nvSpPr>
        <p:spPr/>
        <p:txBody>
          <a:bodyPr>
            <a:normAutofit/>
          </a:bodyPr>
          <a:lstStyle/>
          <a:p>
            <a:r>
              <a:rPr lang="en-US" sz="3200" dirty="0"/>
              <a:t>Lt Gov. </a:t>
            </a:r>
            <a:r>
              <a:rPr lang="en-US" sz="3200"/>
              <a:t>Scott Bedke</a:t>
            </a:r>
            <a:r>
              <a:rPr lang="en-US" sz="3200" dirty="0"/>
              <a:t>, Co-Chair</a:t>
            </a:r>
          </a:p>
          <a:p>
            <a:r>
              <a:rPr lang="en-US" sz="3200" dirty="0"/>
              <a:t>Director John Wagner, Co-Chair </a:t>
            </a:r>
          </a:p>
        </p:txBody>
      </p:sp>
    </p:spTree>
    <p:extLst>
      <p:ext uri="{BB962C8B-B14F-4D97-AF65-F5344CB8AC3E}">
        <p14:creationId xmlns:p14="http://schemas.microsoft.com/office/powerpoint/2010/main" val="920809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014425" y="1031966"/>
            <a:ext cx="9402754" cy="364361"/>
          </a:xfrm>
          <a:prstGeom prst="rect">
            <a:avLst/>
          </a:prstGeom>
        </p:spPr>
        <p:txBody>
          <a:bodyPr vert="horz" wrap="square" lIns="0" tIns="11206" rIns="0" bIns="0" rtlCol="0">
            <a:spAutoFit/>
          </a:bodyPr>
          <a:lstStyle/>
          <a:p>
            <a:pPr marL="11206">
              <a:spcBef>
                <a:spcPts val="88"/>
              </a:spcBef>
            </a:pPr>
            <a:r>
              <a:rPr dirty="0"/>
              <a:t>Mission</a:t>
            </a:r>
            <a:r>
              <a:rPr spc="-84" dirty="0"/>
              <a:t> </a:t>
            </a:r>
            <a:r>
              <a:rPr dirty="0"/>
              <a:t>and</a:t>
            </a:r>
            <a:r>
              <a:rPr spc="-79" dirty="0"/>
              <a:t> </a:t>
            </a:r>
            <a:r>
              <a:rPr dirty="0"/>
              <a:t>Goals</a:t>
            </a:r>
            <a:r>
              <a:rPr spc="-84" dirty="0"/>
              <a:t> </a:t>
            </a:r>
            <a:r>
              <a:rPr dirty="0"/>
              <a:t>of</a:t>
            </a:r>
            <a:r>
              <a:rPr spc="-75" dirty="0"/>
              <a:t> </a:t>
            </a:r>
            <a:r>
              <a:rPr dirty="0"/>
              <a:t>the</a:t>
            </a:r>
            <a:r>
              <a:rPr spc="-79" dirty="0"/>
              <a:t> </a:t>
            </a:r>
            <a:r>
              <a:rPr dirty="0"/>
              <a:t>Center</a:t>
            </a:r>
            <a:r>
              <a:rPr spc="-75" dirty="0"/>
              <a:t> </a:t>
            </a:r>
            <a:r>
              <a:rPr dirty="0"/>
              <a:t>for</a:t>
            </a:r>
            <a:r>
              <a:rPr spc="-75" dirty="0"/>
              <a:t> </a:t>
            </a:r>
            <a:r>
              <a:rPr dirty="0"/>
              <a:t>Used</a:t>
            </a:r>
            <a:r>
              <a:rPr spc="-79" dirty="0"/>
              <a:t> </a:t>
            </a:r>
            <a:r>
              <a:rPr dirty="0"/>
              <a:t>Fuel</a:t>
            </a:r>
            <a:r>
              <a:rPr spc="-75" dirty="0"/>
              <a:t> </a:t>
            </a:r>
            <a:r>
              <a:rPr spc="-9" dirty="0"/>
              <a:t>Research</a:t>
            </a:r>
          </a:p>
        </p:txBody>
      </p:sp>
      <p:sp>
        <p:nvSpPr>
          <p:cNvPr id="3" name="object 3"/>
          <p:cNvSpPr txBox="1"/>
          <p:nvPr/>
        </p:nvSpPr>
        <p:spPr>
          <a:xfrm>
            <a:off x="2026770" y="5592951"/>
            <a:ext cx="85165" cy="147058"/>
          </a:xfrm>
          <a:prstGeom prst="rect">
            <a:avLst/>
          </a:prstGeom>
        </p:spPr>
        <p:txBody>
          <a:bodyPr vert="horz" wrap="square" lIns="0" tIns="11206" rIns="0" bIns="0" rtlCol="0">
            <a:spAutoFit/>
          </a:bodyPr>
          <a:lstStyle/>
          <a:p>
            <a:pPr marL="11206" defTabSz="806867">
              <a:spcBef>
                <a:spcPts val="88"/>
              </a:spcBef>
            </a:pPr>
            <a:r>
              <a:rPr sz="882" kern="0" spc="-44" dirty="0">
                <a:solidFill>
                  <a:srgbClr val="595959"/>
                </a:solidFill>
                <a:latin typeface="Arial"/>
                <a:cs typeface="Arial"/>
              </a:rPr>
              <a:t>4</a:t>
            </a:r>
            <a:endParaRPr sz="882" kern="0">
              <a:solidFill>
                <a:sysClr val="windowText" lastClr="000000"/>
              </a:solidFill>
              <a:latin typeface="Arial"/>
              <a:cs typeface="Arial"/>
            </a:endParaRPr>
          </a:p>
        </p:txBody>
      </p:sp>
      <p:sp>
        <p:nvSpPr>
          <p:cNvPr id="4" name="object 4"/>
          <p:cNvSpPr txBox="1"/>
          <p:nvPr/>
        </p:nvSpPr>
        <p:spPr>
          <a:xfrm>
            <a:off x="1957069" y="2379208"/>
            <a:ext cx="8146116" cy="686271"/>
          </a:xfrm>
          <a:prstGeom prst="rect">
            <a:avLst/>
          </a:prstGeom>
          <a:ln w="20555">
            <a:solidFill>
              <a:srgbClr val="000E27"/>
            </a:solidFill>
          </a:ln>
        </p:spPr>
        <p:txBody>
          <a:bodyPr vert="horz" wrap="square" lIns="0" tIns="35299" rIns="0" bIns="0" rtlCol="0">
            <a:spAutoFit/>
          </a:bodyPr>
          <a:lstStyle/>
          <a:p>
            <a:pPr marL="943025" defTabSz="806867">
              <a:lnSpc>
                <a:spcPts val="1593"/>
              </a:lnSpc>
              <a:spcBef>
                <a:spcPts val="278"/>
              </a:spcBef>
            </a:pPr>
            <a:r>
              <a:rPr sz="1412" kern="0" dirty="0">
                <a:solidFill>
                  <a:srgbClr val="595959"/>
                </a:solidFill>
                <a:latin typeface="Arial"/>
                <a:cs typeface="Arial"/>
              </a:rPr>
              <a:t>Coordinate</a:t>
            </a:r>
            <a:r>
              <a:rPr sz="1412" kern="0" spc="18" dirty="0">
                <a:solidFill>
                  <a:srgbClr val="595959"/>
                </a:solidFill>
                <a:latin typeface="Arial"/>
                <a:cs typeface="Arial"/>
              </a:rPr>
              <a:t> </a:t>
            </a:r>
            <a:r>
              <a:rPr sz="1412" kern="0" dirty="0">
                <a:solidFill>
                  <a:srgbClr val="595959"/>
                </a:solidFill>
                <a:latin typeface="Arial"/>
                <a:cs typeface="Arial"/>
              </a:rPr>
              <a:t>efforts</a:t>
            </a:r>
            <a:r>
              <a:rPr sz="1412" kern="0" spc="22" dirty="0">
                <a:solidFill>
                  <a:srgbClr val="595959"/>
                </a:solidFill>
                <a:latin typeface="Arial"/>
                <a:cs typeface="Arial"/>
              </a:rPr>
              <a:t> </a:t>
            </a:r>
            <a:r>
              <a:rPr sz="1412" kern="0" dirty="0">
                <a:solidFill>
                  <a:srgbClr val="595959"/>
                </a:solidFill>
                <a:latin typeface="Arial"/>
                <a:cs typeface="Arial"/>
              </a:rPr>
              <a:t>in</a:t>
            </a:r>
            <a:r>
              <a:rPr sz="1412" kern="0" spc="18" dirty="0">
                <a:solidFill>
                  <a:srgbClr val="595959"/>
                </a:solidFill>
                <a:latin typeface="Arial"/>
                <a:cs typeface="Arial"/>
              </a:rPr>
              <a:t> </a:t>
            </a:r>
            <a:r>
              <a:rPr sz="1412" kern="0" dirty="0">
                <a:solidFill>
                  <a:srgbClr val="595959"/>
                </a:solidFill>
                <a:latin typeface="Arial"/>
                <a:cs typeface="Arial"/>
              </a:rPr>
              <a:t>developing</a:t>
            </a:r>
            <a:r>
              <a:rPr sz="1412" kern="0" spc="22" dirty="0">
                <a:solidFill>
                  <a:srgbClr val="595959"/>
                </a:solidFill>
                <a:latin typeface="Arial"/>
                <a:cs typeface="Arial"/>
              </a:rPr>
              <a:t> </a:t>
            </a:r>
            <a:r>
              <a:rPr sz="1412" kern="0" dirty="0">
                <a:solidFill>
                  <a:srgbClr val="595959"/>
                </a:solidFill>
                <a:latin typeface="Arial"/>
                <a:cs typeface="Arial"/>
              </a:rPr>
              <a:t>innovative</a:t>
            </a:r>
            <a:r>
              <a:rPr sz="1412" kern="0" spc="18" dirty="0">
                <a:solidFill>
                  <a:srgbClr val="595959"/>
                </a:solidFill>
                <a:latin typeface="Arial"/>
                <a:cs typeface="Arial"/>
              </a:rPr>
              <a:t> </a:t>
            </a:r>
            <a:r>
              <a:rPr sz="1412" kern="0" dirty="0">
                <a:solidFill>
                  <a:srgbClr val="595959"/>
                </a:solidFill>
                <a:latin typeface="Arial"/>
                <a:cs typeface="Arial"/>
              </a:rPr>
              <a:t>technologies</a:t>
            </a:r>
            <a:r>
              <a:rPr sz="1412" kern="0" spc="22" dirty="0">
                <a:solidFill>
                  <a:srgbClr val="595959"/>
                </a:solidFill>
                <a:latin typeface="Arial"/>
                <a:cs typeface="Arial"/>
              </a:rPr>
              <a:t> </a:t>
            </a:r>
            <a:r>
              <a:rPr sz="1412" kern="0" dirty="0">
                <a:solidFill>
                  <a:srgbClr val="595959"/>
                </a:solidFill>
                <a:latin typeface="Arial"/>
                <a:cs typeface="Arial"/>
              </a:rPr>
              <a:t>and</a:t>
            </a:r>
            <a:r>
              <a:rPr sz="1412" kern="0" spc="18" dirty="0">
                <a:solidFill>
                  <a:srgbClr val="595959"/>
                </a:solidFill>
                <a:latin typeface="Arial"/>
                <a:cs typeface="Arial"/>
              </a:rPr>
              <a:t> </a:t>
            </a:r>
            <a:r>
              <a:rPr sz="1412" kern="0" dirty="0">
                <a:solidFill>
                  <a:srgbClr val="595959"/>
                </a:solidFill>
                <a:latin typeface="Arial"/>
                <a:cs typeface="Arial"/>
              </a:rPr>
              <a:t>solutions,</a:t>
            </a:r>
            <a:r>
              <a:rPr sz="1412" kern="0" spc="13" dirty="0">
                <a:solidFill>
                  <a:srgbClr val="595959"/>
                </a:solidFill>
                <a:latin typeface="Arial"/>
                <a:cs typeface="Arial"/>
              </a:rPr>
              <a:t> </a:t>
            </a:r>
            <a:r>
              <a:rPr sz="1412" kern="0" dirty="0">
                <a:solidFill>
                  <a:srgbClr val="595959"/>
                </a:solidFill>
                <a:latin typeface="Arial"/>
                <a:cs typeface="Arial"/>
              </a:rPr>
              <a:t>conduct</a:t>
            </a:r>
            <a:r>
              <a:rPr sz="1412" kern="0" spc="9" dirty="0">
                <a:solidFill>
                  <a:srgbClr val="595959"/>
                </a:solidFill>
                <a:latin typeface="Arial"/>
                <a:cs typeface="Arial"/>
              </a:rPr>
              <a:t> </a:t>
            </a:r>
            <a:r>
              <a:rPr sz="1412" kern="0" spc="-9" dirty="0">
                <a:solidFill>
                  <a:srgbClr val="595959"/>
                </a:solidFill>
                <a:latin typeface="Arial"/>
                <a:cs typeface="Arial"/>
              </a:rPr>
              <a:t>applied</a:t>
            </a:r>
            <a:endParaRPr sz="1412" kern="0">
              <a:solidFill>
                <a:sysClr val="windowText" lastClr="000000"/>
              </a:solidFill>
              <a:latin typeface="Arial"/>
              <a:cs typeface="Arial"/>
            </a:endParaRPr>
          </a:p>
          <a:p>
            <a:pPr marL="943025" marR="456664" indent="-867382" defTabSz="806867">
              <a:lnSpc>
                <a:spcPct val="90900"/>
              </a:lnSpc>
              <a:spcBef>
                <a:spcPts val="84"/>
              </a:spcBef>
            </a:pPr>
            <a:r>
              <a:rPr sz="1677" kern="0" dirty="0">
                <a:solidFill>
                  <a:srgbClr val="595959"/>
                </a:solidFill>
                <a:latin typeface="Arial"/>
                <a:cs typeface="Arial"/>
              </a:rPr>
              <a:t>Mission:</a:t>
            </a:r>
            <a:r>
              <a:rPr sz="1677" kern="0" spc="97" dirty="0">
                <a:solidFill>
                  <a:srgbClr val="595959"/>
                </a:solidFill>
                <a:latin typeface="Arial"/>
                <a:cs typeface="Arial"/>
              </a:rPr>
              <a:t> </a:t>
            </a:r>
            <a:r>
              <a:rPr sz="2118" kern="0" baseline="3472" dirty="0">
                <a:solidFill>
                  <a:srgbClr val="595959"/>
                </a:solidFill>
                <a:latin typeface="Arial"/>
                <a:cs typeface="Arial"/>
              </a:rPr>
              <a:t>research</a:t>
            </a:r>
            <a:r>
              <a:rPr sz="2118" kern="0" spc="33" baseline="3472" dirty="0">
                <a:solidFill>
                  <a:srgbClr val="595959"/>
                </a:solidFill>
                <a:latin typeface="Arial"/>
                <a:cs typeface="Arial"/>
              </a:rPr>
              <a:t> </a:t>
            </a:r>
            <a:r>
              <a:rPr sz="2118" kern="0" baseline="3472" dirty="0">
                <a:solidFill>
                  <a:srgbClr val="595959"/>
                </a:solidFill>
                <a:latin typeface="Arial"/>
                <a:cs typeface="Arial"/>
              </a:rPr>
              <a:t>that</a:t>
            </a:r>
            <a:r>
              <a:rPr sz="2118" kern="0" spc="13" baseline="3472" dirty="0">
                <a:solidFill>
                  <a:srgbClr val="595959"/>
                </a:solidFill>
                <a:latin typeface="Arial"/>
                <a:cs typeface="Arial"/>
              </a:rPr>
              <a:t> </a:t>
            </a:r>
            <a:r>
              <a:rPr sz="2118" kern="0" baseline="3472" dirty="0">
                <a:solidFill>
                  <a:srgbClr val="595959"/>
                </a:solidFill>
                <a:latin typeface="Arial"/>
                <a:cs typeface="Arial"/>
              </a:rPr>
              <a:t>helps</a:t>
            </a:r>
            <a:r>
              <a:rPr sz="2118" kern="0" spc="26" baseline="3472" dirty="0">
                <a:solidFill>
                  <a:srgbClr val="595959"/>
                </a:solidFill>
                <a:latin typeface="Arial"/>
                <a:cs typeface="Arial"/>
              </a:rPr>
              <a:t> </a:t>
            </a:r>
            <a:r>
              <a:rPr sz="2118" kern="0" baseline="3472" dirty="0">
                <a:solidFill>
                  <a:srgbClr val="595959"/>
                </a:solidFill>
                <a:latin typeface="Arial"/>
                <a:cs typeface="Arial"/>
              </a:rPr>
              <a:t>support</a:t>
            </a:r>
            <a:r>
              <a:rPr sz="2118" kern="0" spc="19" baseline="3472" dirty="0">
                <a:solidFill>
                  <a:srgbClr val="595959"/>
                </a:solidFill>
                <a:latin typeface="Arial"/>
                <a:cs typeface="Arial"/>
              </a:rPr>
              <a:t> </a:t>
            </a:r>
            <a:r>
              <a:rPr sz="2118" kern="0" baseline="3472" dirty="0">
                <a:solidFill>
                  <a:srgbClr val="595959"/>
                </a:solidFill>
                <a:latin typeface="Arial"/>
                <a:cs typeface="Arial"/>
              </a:rPr>
              <a:t>and</a:t>
            </a:r>
            <a:r>
              <a:rPr sz="2118" kern="0" spc="26" baseline="3472" dirty="0">
                <a:solidFill>
                  <a:srgbClr val="595959"/>
                </a:solidFill>
                <a:latin typeface="Arial"/>
                <a:cs typeface="Arial"/>
              </a:rPr>
              <a:t> </a:t>
            </a:r>
            <a:r>
              <a:rPr sz="2118" kern="0" baseline="3472" dirty="0">
                <a:solidFill>
                  <a:srgbClr val="595959"/>
                </a:solidFill>
                <a:latin typeface="Arial"/>
                <a:cs typeface="Arial"/>
              </a:rPr>
              <a:t>maintain</a:t>
            </a:r>
            <a:r>
              <a:rPr sz="2118" kern="0" spc="26" baseline="3472" dirty="0">
                <a:solidFill>
                  <a:srgbClr val="595959"/>
                </a:solidFill>
                <a:latin typeface="Arial"/>
                <a:cs typeface="Arial"/>
              </a:rPr>
              <a:t> </a:t>
            </a:r>
            <a:r>
              <a:rPr sz="2118" kern="0" baseline="3472" dirty="0">
                <a:solidFill>
                  <a:srgbClr val="595959"/>
                </a:solidFill>
                <a:latin typeface="Arial"/>
                <a:cs typeface="Arial"/>
              </a:rPr>
              <a:t>regulatory</a:t>
            </a:r>
            <a:r>
              <a:rPr sz="2118" kern="0" spc="33" baseline="3472" dirty="0">
                <a:solidFill>
                  <a:srgbClr val="595959"/>
                </a:solidFill>
                <a:latin typeface="Arial"/>
                <a:cs typeface="Arial"/>
              </a:rPr>
              <a:t> </a:t>
            </a:r>
            <a:r>
              <a:rPr sz="2118" kern="0" baseline="3472" dirty="0">
                <a:solidFill>
                  <a:srgbClr val="595959"/>
                </a:solidFill>
                <a:latin typeface="Arial"/>
                <a:cs typeface="Arial"/>
              </a:rPr>
              <a:t>compliance,</a:t>
            </a:r>
            <a:r>
              <a:rPr sz="2118" kern="0" spc="13" baseline="3472" dirty="0">
                <a:solidFill>
                  <a:srgbClr val="595959"/>
                </a:solidFill>
                <a:latin typeface="Arial"/>
                <a:cs typeface="Arial"/>
              </a:rPr>
              <a:t> </a:t>
            </a:r>
            <a:r>
              <a:rPr sz="2118" kern="0" baseline="3472" dirty="0">
                <a:solidFill>
                  <a:srgbClr val="595959"/>
                </a:solidFill>
                <a:latin typeface="Arial"/>
                <a:cs typeface="Arial"/>
              </a:rPr>
              <a:t>and</a:t>
            </a:r>
            <a:r>
              <a:rPr sz="2118" kern="0" spc="33" baseline="3472" dirty="0">
                <a:solidFill>
                  <a:srgbClr val="595959"/>
                </a:solidFill>
                <a:latin typeface="Arial"/>
                <a:cs typeface="Arial"/>
              </a:rPr>
              <a:t> </a:t>
            </a:r>
            <a:r>
              <a:rPr sz="2118" kern="0" baseline="3472" dirty="0">
                <a:solidFill>
                  <a:srgbClr val="595959"/>
                </a:solidFill>
                <a:latin typeface="Arial"/>
                <a:cs typeface="Arial"/>
              </a:rPr>
              <a:t>enable</a:t>
            </a:r>
            <a:r>
              <a:rPr sz="2118" kern="0" spc="26" baseline="3472" dirty="0">
                <a:solidFill>
                  <a:srgbClr val="595959"/>
                </a:solidFill>
                <a:latin typeface="Arial"/>
                <a:cs typeface="Arial"/>
              </a:rPr>
              <a:t> </a:t>
            </a:r>
            <a:r>
              <a:rPr sz="2118" kern="0" spc="-13" baseline="3472" dirty="0">
                <a:solidFill>
                  <a:srgbClr val="595959"/>
                </a:solidFill>
                <a:latin typeface="Arial"/>
                <a:cs typeface="Arial"/>
              </a:rPr>
              <a:t>public </a:t>
            </a:r>
            <a:r>
              <a:rPr sz="1412" kern="0" dirty="0">
                <a:solidFill>
                  <a:srgbClr val="595959"/>
                </a:solidFill>
                <a:latin typeface="Arial"/>
                <a:cs typeface="Arial"/>
              </a:rPr>
              <a:t>confidence</a:t>
            </a:r>
            <a:r>
              <a:rPr sz="1412" kern="0" spc="18" dirty="0">
                <a:solidFill>
                  <a:srgbClr val="595959"/>
                </a:solidFill>
                <a:latin typeface="Arial"/>
                <a:cs typeface="Arial"/>
              </a:rPr>
              <a:t> </a:t>
            </a:r>
            <a:r>
              <a:rPr sz="1412" kern="0" dirty="0">
                <a:solidFill>
                  <a:srgbClr val="595959"/>
                </a:solidFill>
                <a:latin typeface="Arial"/>
                <a:cs typeface="Arial"/>
              </a:rPr>
              <a:t>in</a:t>
            </a:r>
            <a:r>
              <a:rPr sz="1412" kern="0" spc="18" dirty="0">
                <a:solidFill>
                  <a:srgbClr val="595959"/>
                </a:solidFill>
                <a:latin typeface="Arial"/>
                <a:cs typeface="Arial"/>
              </a:rPr>
              <a:t> </a:t>
            </a:r>
            <a:r>
              <a:rPr sz="1412" kern="0" dirty="0">
                <a:solidFill>
                  <a:srgbClr val="595959"/>
                </a:solidFill>
                <a:latin typeface="Arial"/>
                <a:cs typeface="Arial"/>
              </a:rPr>
              <a:t>the</a:t>
            </a:r>
            <a:r>
              <a:rPr sz="1412" kern="0" spc="22" dirty="0">
                <a:solidFill>
                  <a:srgbClr val="595959"/>
                </a:solidFill>
                <a:latin typeface="Arial"/>
                <a:cs typeface="Arial"/>
              </a:rPr>
              <a:t> </a:t>
            </a:r>
            <a:r>
              <a:rPr sz="1412" kern="0" dirty="0">
                <a:solidFill>
                  <a:srgbClr val="595959"/>
                </a:solidFill>
                <a:latin typeface="Arial"/>
                <a:cs typeface="Arial"/>
              </a:rPr>
              <a:t>storage</a:t>
            </a:r>
            <a:r>
              <a:rPr sz="1412" kern="0" spc="18" dirty="0">
                <a:solidFill>
                  <a:srgbClr val="595959"/>
                </a:solidFill>
                <a:latin typeface="Arial"/>
                <a:cs typeface="Arial"/>
              </a:rPr>
              <a:t> </a:t>
            </a:r>
            <a:r>
              <a:rPr sz="1412" kern="0" dirty="0">
                <a:solidFill>
                  <a:srgbClr val="595959"/>
                </a:solidFill>
                <a:latin typeface="Arial"/>
                <a:cs typeface="Arial"/>
              </a:rPr>
              <a:t>and</a:t>
            </a:r>
            <a:r>
              <a:rPr sz="1412" kern="0" spc="18" dirty="0">
                <a:solidFill>
                  <a:srgbClr val="595959"/>
                </a:solidFill>
                <a:latin typeface="Arial"/>
                <a:cs typeface="Arial"/>
              </a:rPr>
              <a:t> </a:t>
            </a:r>
            <a:r>
              <a:rPr sz="1412" kern="0" dirty="0">
                <a:solidFill>
                  <a:srgbClr val="595959"/>
                </a:solidFill>
                <a:latin typeface="Arial"/>
                <a:cs typeface="Arial"/>
              </a:rPr>
              <a:t>transportation</a:t>
            </a:r>
            <a:r>
              <a:rPr sz="1412" kern="0" spc="22" dirty="0">
                <a:solidFill>
                  <a:srgbClr val="595959"/>
                </a:solidFill>
                <a:latin typeface="Arial"/>
                <a:cs typeface="Arial"/>
              </a:rPr>
              <a:t> </a:t>
            </a:r>
            <a:r>
              <a:rPr sz="1412" kern="0" dirty="0">
                <a:solidFill>
                  <a:srgbClr val="595959"/>
                </a:solidFill>
                <a:latin typeface="Arial"/>
                <a:cs typeface="Arial"/>
              </a:rPr>
              <a:t>of</a:t>
            </a:r>
            <a:r>
              <a:rPr sz="1412" kern="0" spc="9" dirty="0">
                <a:solidFill>
                  <a:srgbClr val="595959"/>
                </a:solidFill>
                <a:latin typeface="Arial"/>
                <a:cs typeface="Arial"/>
              </a:rPr>
              <a:t> </a:t>
            </a:r>
            <a:r>
              <a:rPr sz="1412" kern="0" dirty="0">
                <a:solidFill>
                  <a:srgbClr val="595959"/>
                </a:solidFill>
                <a:latin typeface="Arial"/>
                <a:cs typeface="Arial"/>
              </a:rPr>
              <a:t>commercial</a:t>
            </a:r>
            <a:r>
              <a:rPr sz="1412" kern="0" spc="13" dirty="0">
                <a:solidFill>
                  <a:srgbClr val="595959"/>
                </a:solidFill>
                <a:latin typeface="Arial"/>
                <a:cs typeface="Arial"/>
              </a:rPr>
              <a:t> </a:t>
            </a:r>
            <a:r>
              <a:rPr sz="1412" kern="0" dirty="0">
                <a:solidFill>
                  <a:srgbClr val="595959"/>
                </a:solidFill>
                <a:latin typeface="Arial"/>
                <a:cs typeface="Arial"/>
              </a:rPr>
              <a:t>and</a:t>
            </a:r>
            <a:r>
              <a:rPr sz="1412" kern="0" spc="22" dirty="0">
                <a:solidFill>
                  <a:srgbClr val="595959"/>
                </a:solidFill>
                <a:latin typeface="Arial"/>
                <a:cs typeface="Arial"/>
              </a:rPr>
              <a:t> </a:t>
            </a:r>
            <a:r>
              <a:rPr sz="1412" kern="0" spc="-9" dirty="0">
                <a:solidFill>
                  <a:srgbClr val="595959"/>
                </a:solidFill>
                <a:latin typeface="Arial"/>
                <a:cs typeface="Arial"/>
              </a:rPr>
              <a:t>DOE-</a:t>
            </a:r>
            <a:r>
              <a:rPr sz="1412" kern="0" dirty="0">
                <a:solidFill>
                  <a:srgbClr val="595959"/>
                </a:solidFill>
                <a:latin typeface="Arial"/>
                <a:cs typeface="Arial"/>
              </a:rPr>
              <a:t>managed</a:t>
            </a:r>
            <a:r>
              <a:rPr sz="1412" kern="0" spc="13" dirty="0">
                <a:solidFill>
                  <a:srgbClr val="595959"/>
                </a:solidFill>
                <a:latin typeface="Arial"/>
                <a:cs typeface="Arial"/>
              </a:rPr>
              <a:t> </a:t>
            </a:r>
            <a:r>
              <a:rPr sz="1412" kern="0" spc="-22" dirty="0">
                <a:solidFill>
                  <a:srgbClr val="595959"/>
                </a:solidFill>
                <a:latin typeface="Arial"/>
                <a:cs typeface="Arial"/>
              </a:rPr>
              <a:t>UNF</a:t>
            </a:r>
            <a:endParaRPr sz="1412" kern="0">
              <a:solidFill>
                <a:sysClr val="windowText" lastClr="000000"/>
              </a:solidFill>
              <a:latin typeface="Arial"/>
              <a:cs typeface="Arial"/>
            </a:endParaRPr>
          </a:p>
        </p:txBody>
      </p:sp>
      <p:pic>
        <p:nvPicPr>
          <p:cNvPr id="5" name="object 5"/>
          <p:cNvPicPr/>
          <p:nvPr/>
        </p:nvPicPr>
        <p:blipFill>
          <a:blip r:embed="rId2" cstate="print"/>
          <a:stretch>
            <a:fillRect/>
          </a:stretch>
        </p:blipFill>
        <p:spPr>
          <a:xfrm>
            <a:off x="2152891" y="3463798"/>
            <a:ext cx="372391" cy="460539"/>
          </a:xfrm>
          <a:prstGeom prst="rect">
            <a:avLst/>
          </a:prstGeom>
        </p:spPr>
      </p:pic>
      <p:sp>
        <p:nvSpPr>
          <p:cNvPr id="6" name="object 6"/>
          <p:cNvSpPr txBox="1"/>
          <p:nvPr/>
        </p:nvSpPr>
        <p:spPr>
          <a:xfrm>
            <a:off x="2828181" y="3573126"/>
            <a:ext cx="6096559" cy="1420804"/>
          </a:xfrm>
          <a:prstGeom prst="rect">
            <a:avLst/>
          </a:prstGeom>
        </p:spPr>
        <p:txBody>
          <a:bodyPr vert="horz" wrap="square" lIns="0" tIns="11206" rIns="0" bIns="0" rtlCol="0">
            <a:spAutoFit/>
          </a:bodyPr>
          <a:lstStyle/>
          <a:p>
            <a:pPr marL="12327" defTabSz="806867">
              <a:spcBef>
                <a:spcPts val="88"/>
              </a:spcBef>
            </a:pPr>
            <a:r>
              <a:rPr sz="1412" kern="0" dirty="0">
                <a:solidFill>
                  <a:srgbClr val="595959"/>
                </a:solidFill>
                <a:latin typeface="Arial"/>
                <a:cs typeface="Arial"/>
              </a:rPr>
              <a:t>Reduce</a:t>
            </a:r>
            <a:r>
              <a:rPr sz="1412" kern="0" spc="18" dirty="0">
                <a:solidFill>
                  <a:srgbClr val="595959"/>
                </a:solidFill>
                <a:latin typeface="Arial"/>
                <a:cs typeface="Arial"/>
              </a:rPr>
              <a:t> </a:t>
            </a:r>
            <a:r>
              <a:rPr sz="1412" kern="0" dirty="0">
                <a:solidFill>
                  <a:srgbClr val="595959"/>
                </a:solidFill>
                <a:latin typeface="Arial"/>
                <a:cs typeface="Arial"/>
              </a:rPr>
              <a:t>DOE’s</a:t>
            </a:r>
            <a:r>
              <a:rPr sz="1412" kern="0" spc="22" dirty="0">
                <a:solidFill>
                  <a:srgbClr val="595959"/>
                </a:solidFill>
                <a:latin typeface="Arial"/>
                <a:cs typeface="Arial"/>
              </a:rPr>
              <a:t> </a:t>
            </a:r>
            <a:r>
              <a:rPr sz="1412" kern="0" dirty="0">
                <a:solidFill>
                  <a:srgbClr val="595959"/>
                </a:solidFill>
                <a:latin typeface="Arial"/>
                <a:cs typeface="Arial"/>
              </a:rPr>
              <a:t>contractual</a:t>
            </a:r>
            <a:r>
              <a:rPr sz="1412" kern="0" spc="22" dirty="0">
                <a:solidFill>
                  <a:srgbClr val="595959"/>
                </a:solidFill>
                <a:latin typeface="Arial"/>
                <a:cs typeface="Arial"/>
              </a:rPr>
              <a:t> </a:t>
            </a:r>
            <a:r>
              <a:rPr sz="1412" kern="0" dirty="0">
                <a:solidFill>
                  <a:srgbClr val="595959"/>
                </a:solidFill>
                <a:latin typeface="Arial"/>
                <a:cs typeface="Arial"/>
              </a:rPr>
              <a:t>(~$39</a:t>
            </a:r>
            <a:r>
              <a:rPr sz="1412" kern="0" spc="31" dirty="0">
                <a:solidFill>
                  <a:srgbClr val="595959"/>
                </a:solidFill>
                <a:latin typeface="Arial"/>
                <a:cs typeface="Arial"/>
              </a:rPr>
              <a:t> </a:t>
            </a:r>
            <a:r>
              <a:rPr sz="1412" kern="0" dirty="0">
                <a:solidFill>
                  <a:srgbClr val="595959"/>
                </a:solidFill>
                <a:latin typeface="Arial"/>
                <a:cs typeface="Arial"/>
              </a:rPr>
              <a:t>-</a:t>
            </a:r>
            <a:r>
              <a:rPr sz="1412" kern="0" spc="13" dirty="0">
                <a:solidFill>
                  <a:srgbClr val="595959"/>
                </a:solidFill>
                <a:latin typeface="Arial"/>
                <a:cs typeface="Arial"/>
              </a:rPr>
              <a:t> </a:t>
            </a:r>
            <a:r>
              <a:rPr sz="1412" kern="0" dirty="0">
                <a:solidFill>
                  <a:srgbClr val="595959"/>
                </a:solidFill>
                <a:latin typeface="Arial"/>
                <a:cs typeface="Arial"/>
              </a:rPr>
              <a:t>$44</a:t>
            </a:r>
            <a:r>
              <a:rPr sz="1412" kern="0" spc="22" dirty="0">
                <a:solidFill>
                  <a:srgbClr val="595959"/>
                </a:solidFill>
                <a:latin typeface="Arial"/>
                <a:cs typeface="Arial"/>
              </a:rPr>
              <a:t> </a:t>
            </a:r>
            <a:r>
              <a:rPr sz="1412" kern="0" dirty="0">
                <a:solidFill>
                  <a:srgbClr val="595959"/>
                </a:solidFill>
                <a:latin typeface="Arial"/>
                <a:cs typeface="Arial"/>
              </a:rPr>
              <a:t>billion)</a:t>
            </a:r>
            <a:r>
              <a:rPr sz="1412" kern="0" spc="18" dirty="0">
                <a:solidFill>
                  <a:srgbClr val="595959"/>
                </a:solidFill>
                <a:latin typeface="Arial"/>
                <a:cs typeface="Arial"/>
              </a:rPr>
              <a:t> </a:t>
            </a:r>
            <a:r>
              <a:rPr sz="1412" kern="0" dirty="0">
                <a:solidFill>
                  <a:srgbClr val="595959"/>
                </a:solidFill>
                <a:latin typeface="Arial"/>
                <a:cs typeface="Arial"/>
              </a:rPr>
              <a:t>and</a:t>
            </a:r>
            <a:r>
              <a:rPr sz="1412" kern="0" spc="22" dirty="0">
                <a:solidFill>
                  <a:srgbClr val="595959"/>
                </a:solidFill>
                <a:latin typeface="Arial"/>
                <a:cs typeface="Arial"/>
              </a:rPr>
              <a:t> </a:t>
            </a:r>
            <a:r>
              <a:rPr sz="1412" kern="0" dirty="0">
                <a:solidFill>
                  <a:srgbClr val="595959"/>
                </a:solidFill>
                <a:latin typeface="Arial"/>
                <a:cs typeface="Arial"/>
              </a:rPr>
              <a:t>technical</a:t>
            </a:r>
            <a:r>
              <a:rPr sz="1412" kern="0" spc="18" dirty="0">
                <a:solidFill>
                  <a:srgbClr val="595959"/>
                </a:solidFill>
                <a:latin typeface="Arial"/>
                <a:cs typeface="Arial"/>
              </a:rPr>
              <a:t> </a:t>
            </a:r>
            <a:r>
              <a:rPr sz="1412" kern="0" dirty="0">
                <a:solidFill>
                  <a:srgbClr val="595959"/>
                </a:solidFill>
                <a:latin typeface="Arial"/>
                <a:cs typeface="Arial"/>
              </a:rPr>
              <a:t>liabilities</a:t>
            </a:r>
            <a:r>
              <a:rPr sz="1412" kern="0" spc="22" dirty="0">
                <a:solidFill>
                  <a:srgbClr val="595959"/>
                </a:solidFill>
                <a:latin typeface="Arial"/>
                <a:cs typeface="Arial"/>
              </a:rPr>
              <a:t> </a:t>
            </a:r>
            <a:r>
              <a:rPr sz="1412" kern="0" spc="-9" dirty="0">
                <a:solidFill>
                  <a:srgbClr val="595959"/>
                </a:solidFill>
                <a:latin typeface="Arial"/>
                <a:cs typeface="Arial"/>
              </a:rPr>
              <a:t>(TBD)</a:t>
            </a:r>
            <a:endParaRPr sz="1412" kern="0">
              <a:solidFill>
                <a:sysClr val="windowText" lastClr="000000"/>
              </a:solidFill>
              <a:latin typeface="Arial"/>
              <a:cs typeface="Arial"/>
            </a:endParaRPr>
          </a:p>
          <a:p>
            <a:pPr marL="11206" marR="168097" indent="13448" defTabSz="806867">
              <a:lnSpc>
                <a:spcPts val="4888"/>
              </a:lnSpc>
              <a:spcBef>
                <a:spcPts val="375"/>
              </a:spcBef>
            </a:pPr>
            <a:r>
              <a:rPr sz="1412" kern="0" dirty="0">
                <a:solidFill>
                  <a:srgbClr val="595959"/>
                </a:solidFill>
                <a:latin typeface="Arial"/>
                <a:cs typeface="Arial"/>
              </a:rPr>
              <a:t>Leverage</a:t>
            </a:r>
            <a:r>
              <a:rPr sz="1412" kern="0" spc="13" dirty="0">
                <a:solidFill>
                  <a:srgbClr val="595959"/>
                </a:solidFill>
                <a:latin typeface="Arial"/>
                <a:cs typeface="Arial"/>
              </a:rPr>
              <a:t> </a:t>
            </a:r>
            <a:r>
              <a:rPr sz="1412" kern="0" dirty="0">
                <a:solidFill>
                  <a:srgbClr val="595959"/>
                </a:solidFill>
                <a:latin typeface="Arial"/>
                <a:cs typeface="Arial"/>
              </a:rPr>
              <a:t>U.S.</a:t>
            </a:r>
            <a:r>
              <a:rPr sz="1412" kern="0" spc="13" dirty="0">
                <a:solidFill>
                  <a:srgbClr val="595959"/>
                </a:solidFill>
                <a:latin typeface="Arial"/>
                <a:cs typeface="Arial"/>
              </a:rPr>
              <a:t> </a:t>
            </a:r>
            <a:r>
              <a:rPr sz="1412" kern="0" dirty="0">
                <a:solidFill>
                  <a:srgbClr val="595959"/>
                </a:solidFill>
                <a:latin typeface="Arial"/>
                <a:cs typeface="Arial"/>
              </a:rPr>
              <a:t>and</a:t>
            </a:r>
            <a:r>
              <a:rPr sz="1412" kern="0" spc="18" dirty="0">
                <a:solidFill>
                  <a:srgbClr val="595959"/>
                </a:solidFill>
                <a:latin typeface="Arial"/>
                <a:cs typeface="Arial"/>
              </a:rPr>
              <a:t> </a:t>
            </a:r>
            <a:r>
              <a:rPr sz="1412" kern="0" dirty="0">
                <a:solidFill>
                  <a:srgbClr val="595959"/>
                </a:solidFill>
                <a:latin typeface="Arial"/>
                <a:cs typeface="Arial"/>
              </a:rPr>
              <a:t>international</a:t>
            </a:r>
            <a:r>
              <a:rPr sz="1412" kern="0" spc="13" dirty="0">
                <a:solidFill>
                  <a:srgbClr val="595959"/>
                </a:solidFill>
                <a:latin typeface="Arial"/>
                <a:cs typeface="Arial"/>
              </a:rPr>
              <a:t> </a:t>
            </a:r>
            <a:r>
              <a:rPr sz="1412" kern="0" dirty="0">
                <a:solidFill>
                  <a:srgbClr val="595959"/>
                </a:solidFill>
                <a:latin typeface="Arial"/>
                <a:cs typeface="Arial"/>
              </a:rPr>
              <a:t>research</a:t>
            </a:r>
            <a:r>
              <a:rPr sz="1412" kern="0" spc="18" dirty="0">
                <a:solidFill>
                  <a:srgbClr val="595959"/>
                </a:solidFill>
                <a:latin typeface="Arial"/>
                <a:cs typeface="Arial"/>
              </a:rPr>
              <a:t> </a:t>
            </a:r>
            <a:r>
              <a:rPr sz="1412" kern="0" dirty="0">
                <a:solidFill>
                  <a:srgbClr val="595959"/>
                </a:solidFill>
                <a:latin typeface="Arial"/>
                <a:cs typeface="Arial"/>
              </a:rPr>
              <a:t>and</a:t>
            </a:r>
            <a:r>
              <a:rPr sz="1412" kern="0" spc="18" dirty="0">
                <a:solidFill>
                  <a:srgbClr val="595959"/>
                </a:solidFill>
                <a:latin typeface="Arial"/>
                <a:cs typeface="Arial"/>
              </a:rPr>
              <a:t> </a:t>
            </a:r>
            <a:r>
              <a:rPr sz="1412" kern="0" dirty="0">
                <a:solidFill>
                  <a:srgbClr val="595959"/>
                </a:solidFill>
                <a:latin typeface="Arial"/>
                <a:cs typeface="Arial"/>
              </a:rPr>
              <a:t>operational</a:t>
            </a:r>
            <a:r>
              <a:rPr sz="1412" kern="0" spc="13" dirty="0">
                <a:solidFill>
                  <a:srgbClr val="595959"/>
                </a:solidFill>
                <a:latin typeface="Arial"/>
                <a:cs typeface="Arial"/>
              </a:rPr>
              <a:t> </a:t>
            </a:r>
            <a:r>
              <a:rPr sz="1412" kern="0" spc="-9" dirty="0">
                <a:solidFill>
                  <a:srgbClr val="595959"/>
                </a:solidFill>
                <a:latin typeface="Arial"/>
                <a:cs typeface="Arial"/>
              </a:rPr>
              <a:t>experience </a:t>
            </a:r>
            <a:r>
              <a:rPr sz="1412" kern="0" dirty="0">
                <a:solidFill>
                  <a:srgbClr val="595959"/>
                </a:solidFill>
                <a:latin typeface="Arial"/>
                <a:cs typeface="Arial"/>
              </a:rPr>
              <a:t>Furnish</a:t>
            </a:r>
            <a:r>
              <a:rPr sz="1412" kern="0" spc="9" dirty="0">
                <a:solidFill>
                  <a:srgbClr val="595959"/>
                </a:solidFill>
                <a:latin typeface="Arial"/>
                <a:cs typeface="Arial"/>
              </a:rPr>
              <a:t> </a:t>
            </a:r>
            <a:r>
              <a:rPr sz="1412" kern="0" dirty="0">
                <a:solidFill>
                  <a:srgbClr val="595959"/>
                </a:solidFill>
                <a:latin typeface="Arial"/>
                <a:cs typeface="Arial"/>
              </a:rPr>
              <a:t>data</a:t>
            </a:r>
            <a:r>
              <a:rPr sz="1412" kern="0" spc="13" dirty="0">
                <a:solidFill>
                  <a:srgbClr val="595959"/>
                </a:solidFill>
                <a:latin typeface="Arial"/>
                <a:cs typeface="Arial"/>
              </a:rPr>
              <a:t> </a:t>
            </a:r>
            <a:r>
              <a:rPr sz="1412" kern="0" dirty="0">
                <a:solidFill>
                  <a:srgbClr val="595959"/>
                </a:solidFill>
                <a:latin typeface="Arial"/>
                <a:cs typeface="Arial"/>
              </a:rPr>
              <a:t>and</a:t>
            </a:r>
            <a:r>
              <a:rPr sz="1412" kern="0" spc="13" dirty="0">
                <a:solidFill>
                  <a:srgbClr val="595959"/>
                </a:solidFill>
                <a:latin typeface="Arial"/>
                <a:cs typeface="Arial"/>
              </a:rPr>
              <a:t> </a:t>
            </a:r>
            <a:r>
              <a:rPr sz="1412" kern="0" dirty="0">
                <a:solidFill>
                  <a:srgbClr val="595959"/>
                </a:solidFill>
                <a:latin typeface="Arial"/>
                <a:cs typeface="Arial"/>
              </a:rPr>
              <a:t>methods</a:t>
            </a:r>
            <a:r>
              <a:rPr sz="1412" kern="0" spc="13" dirty="0">
                <a:solidFill>
                  <a:srgbClr val="595959"/>
                </a:solidFill>
                <a:latin typeface="Arial"/>
                <a:cs typeface="Arial"/>
              </a:rPr>
              <a:t> </a:t>
            </a:r>
            <a:r>
              <a:rPr sz="1412" kern="0" dirty="0">
                <a:solidFill>
                  <a:srgbClr val="595959"/>
                </a:solidFill>
                <a:latin typeface="Arial"/>
                <a:cs typeface="Arial"/>
              </a:rPr>
              <a:t>to</a:t>
            </a:r>
            <a:r>
              <a:rPr sz="1412" kern="0" spc="13" dirty="0">
                <a:solidFill>
                  <a:srgbClr val="595959"/>
                </a:solidFill>
                <a:latin typeface="Arial"/>
                <a:cs typeface="Arial"/>
              </a:rPr>
              <a:t> </a:t>
            </a:r>
            <a:r>
              <a:rPr sz="1412" kern="0" dirty="0">
                <a:solidFill>
                  <a:srgbClr val="595959"/>
                </a:solidFill>
                <a:latin typeface="Arial"/>
                <a:cs typeface="Arial"/>
              </a:rPr>
              <a:t>support</a:t>
            </a:r>
            <a:r>
              <a:rPr sz="1412" kern="0" spc="9" dirty="0">
                <a:solidFill>
                  <a:srgbClr val="595959"/>
                </a:solidFill>
                <a:latin typeface="Arial"/>
                <a:cs typeface="Arial"/>
              </a:rPr>
              <a:t> </a:t>
            </a:r>
            <a:r>
              <a:rPr sz="1412" kern="0" dirty="0">
                <a:solidFill>
                  <a:srgbClr val="595959"/>
                </a:solidFill>
                <a:latin typeface="Arial"/>
                <a:cs typeface="Arial"/>
              </a:rPr>
              <a:t>extended</a:t>
            </a:r>
            <a:r>
              <a:rPr sz="1412" kern="0" spc="13" dirty="0">
                <a:solidFill>
                  <a:srgbClr val="595959"/>
                </a:solidFill>
                <a:latin typeface="Arial"/>
                <a:cs typeface="Arial"/>
              </a:rPr>
              <a:t> </a:t>
            </a:r>
            <a:r>
              <a:rPr sz="1412" kern="0" dirty="0">
                <a:solidFill>
                  <a:srgbClr val="595959"/>
                </a:solidFill>
                <a:latin typeface="Arial"/>
                <a:cs typeface="Arial"/>
              </a:rPr>
              <a:t>storage</a:t>
            </a:r>
            <a:r>
              <a:rPr sz="1412" kern="0" spc="13" dirty="0">
                <a:solidFill>
                  <a:srgbClr val="595959"/>
                </a:solidFill>
                <a:latin typeface="Arial"/>
                <a:cs typeface="Arial"/>
              </a:rPr>
              <a:t> </a:t>
            </a:r>
            <a:r>
              <a:rPr sz="1412" kern="0" dirty="0">
                <a:solidFill>
                  <a:srgbClr val="595959"/>
                </a:solidFill>
                <a:latin typeface="Arial"/>
                <a:cs typeface="Arial"/>
              </a:rPr>
              <a:t>and</a:t>
            </a:r>
            <a:r>
              <a:rPr sz="1412" kern="0" spc="13" dirty="0">
                <a:solidFill>
                  <a:srgbClr val="595959"/>
                </a:solidFill>
                <a:latin typeface="Arial"/>
                <a:cs typeface="Arial"/>
              </a:rPr>
              <a:t> </a:t>
            </a:r>
            <a:r>
              <a:rPr sz="1412" kern="0" spc="-9" dirty="0">
                <a:solidFill>
                  <a:srgbClr val="595959"/>
                </a:solidFill>
                <a:latin typeface="Arial"/>
                <a:cs typeface="Arial"/>
              </a:rPr>
              <a:t>transportation</a:t>
            </a:r>
            <a:endParaRPr sz="1412" kern="0">
              <a:solidFill>
                <a:sysClr val="windowText" lastClr="000000"/>
              </a:solidFill>
              <a:latin typeface="Arial"/>
              <a:cs typeface="Arial"/>
            </a:endParaRPr>
          </a:p>
        </p:txBody>
      </p:sp>
      <p:grpSp>
        <p:nvGrpSpPr>
          <p:cNvPr id="7" name="object 7"/>
          <p:cNvGrpSpPr/>
          <p:nvPr/>
        </p:nvGrpSpPr>
        <p:grpSpPr>
          <a:xfrm>
            <a:off x="1977648" y="4092127"/>
            <a:ext cx="717737" cy="1206313"/>
            <a:chOff x="361734" y="4637743"/>
            <a:chExt cx="813435" cy="1367155"/>
          </a:xfrm>
        </p:grpSpPr>
        <p:pic>
          <p:nvPicPr>
            <p:cNvPr id="8" name="object 8"/>
            <p:cNvPicPr/>
            <p:nvPr/>
          </p:nvPicPr>
          <p:blipFill>
            <a:blip r:embed="rId3" cstate="print"/>
            <a:stretch>
              <a:fillRect/>
            </a:stretch>
          </p:blipFill>
          <p:spPr>
            <a:xfrm>
              <a:off x="480724" y="4637743"/>
              <a:ext cx="563717" cy="564362"/>
            </a:xfrm>
            <a:prstGeom prst="rect">
              <a:avLst/>
            </a:prstGeom>
          </p:spPr>
        </p:pic>
        <p:pic>
          <p:nvPicPr>
            <p:cNvPr id="9" name="object 9"/>
            <p:cNvPicPr/>
            <p:nvPr/>
          </p:nvPicPr>
          <p:blipFill>
            <a:blip r:embed="rId4" cstate="print"/>
            <a:stretch>
              <a:fillRect/>
            </a:stretch>
          </p:blipFill>
          <p:spPr>
            <a:xfrm>
              <a:off x="361734" y="5190535"/>
              <a:ext cx="813054" cy="813984"/>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552252" y="3734247"/>
            <a:ext cx="78441" cy="535641"/>
            <a:chOff x="1012952" y="4232147"/>
            <a:chExt cx="88900" cy="607060"/>
          </a:xfrm>
        </p:grpSpPr>
        <p:pic>
          <p:nvPicPr>
            <p:cNvPr id="3" name="object 3"/>
            <p:cNvPicPr/>
            <p:nvPr/>
          </p:nvPicPr>
          <p:blipFill>
            <a:blip r:embed="rId2" cstate="print"/>
            <a:stretch>
              <a:fillRect/>
            </a:stretch>
          </p:blipFill>
          <p:spPr>
            <a:xfrm>
              <a:off x="1012952" y="4232147"/>
              <a:ext cx="88391" cy="606551"/>
            </a:xfrm>
            <a:prstGeom prst="rect">
              <a:avLst/>
            </a:prstGeom>
          </p:spPr>
        </p:pic>
        <p:sp>
          <p:nvSpPr>
            <p:cNvPr id="4" name="object 4"/>
            <p:cNvSpPr/>
            <p:nvPr/>
          </p:nvSpPr>
          <p:spPr>
            <a:xfrm>
              <a:off x="1056903" y="4249591"/>
              <a:ext cx="0" cy="529590"/>
            </a:xfrm>
            <a:custGeom>
              <a:avLst/>
              <a:gdLst/>
              <a:ahLst/>
              <a:cxnLst/>
              <a:rect l="l" t="t" r="r" b="b"/>
              <a:pathLst>
                <a:path h="529589">
                  <a:moveTo>
                    <a:pt x="0" y="0"/>
                  </a:moveTo>
                  <a:lnTo>
                    <a:pt x="0" y="529473"/>
                  </a:lnTo>
                </a:path>
              </a:pathLst>
            </a:custGeom>
            <a:ln w="20531">
              <a:solidFill>
                <a:srgbClr val="003066"/>
              </a:solidFill>
            </a:ln>
          </p:spPr>
          <p:txBody>
            <a:bodyPr wrap="square" lIns="0" tIns="0" rIns="0" bIns="0" rtlCol="0"/>
            <a:lstStyle/>
            <a:p>
              <a:pPr defTabSz="806867"/>
              <a:endParaRPr sz="1588" kern="0">
                <a:solidFill>
                  <a:sysClr val="windowText" lastClr="000000"/>
                </a:solidFill>
              </a:endParaRPr>
            </a:p>
          </p:txBody>
        </p:sp>
      </p:grpSp>
      <p:grpSp>
        <p:nvGrpSpPr>
          <p:cNvPr id="5" name="object 5"/>
          <p:cNvGrpSpPr/>
          <p:nvPr/>
        </p:nvGrpSpPr>
        <p:grpSpPr>
          <a:xfrm>
            <a:off x="4324573" y="3734247"/>
            <a:ext cx="78441" cy="645459"/>
            <a:chOff x="3021583" y="4232147"/>
            <a:chExt cx="88900" cy="731520"/>
          </a:xfrm>
        </p:grpSpPr>
        <p:pic>
          <p:nvPicPr>
            <p:cNvPr id="6" name="object 6"/>
            <p:cNvPicPr/>
            <p:nvPr/>
          </p:nvPicPr>
          <p:blipFill>
            <a:blip r:embed="rId3" cstate="print"/>
            <a:stretch>
              <a:fillRect/>
            </a:stretch>
          </p:blipFill>
          <p:spPr>
            <a:xfrm>
              <a:off x="3021583" y="4232147"/>
              <a:ext cx="88392" cy="731519"/>
            </a:xfrm>
            <a:prstGeom prst="rect">
              <a:avLst/>
            </a:prstGeom>
          </p:spPr>
        </p:pic>
        <p:sp>
          <p:nvSpPr>
            <p:cNvPr id="7" name="object 7"/>
            <p:cNvSpPr/>
            <p:nvPr/>
          </p:nvSpPr>
          <p:spPr>
            <a:xfrm>
              <a:off x="3065132" y="4249591"/>
              <a:ext cx="0" cy="653415"/>
            </a:xfrm>
            <a:custGeom>
              <a:avLst/>
              <a:gdLst/>
              <a:ahLst/>
              <a:cxnLst/>
              <a:rect l="l" t="t" r="r" b="b"/>
              <a:pathLst>
                <a:path h="653414">
                  <a:moveTo>
                    <a:pt x="0" y="0"/>
                  </a:moveTo>
                  <a:lnTo>
                    <a:pt x="0" y="652976"/>
                  </a:lnTo>
                </a:path>
              </a:pathLst>
            </a:custGeom>
            <a:ln w="20531">
              <a:solidFill>
                <a:srgbClr val="003066"/>
              </a:solidFill>
            </a:ln>
          </p:spPr>
          <p:txBody>
            <a:bodyPr wrap="square" lIns="0" tIns="0" rIns="0" bIns="0" rtlCol="0"/>
            <a:lstStyle/>
            <a:p>
              <a:pPr defTabSz="806867"/>
              <a:endParaRPr sz="1588" kern="0">
                <a:solidFill>
                  <a:sysClr val="windowText" lastClr="000000"/>
                </a:solidFill>
              </a:endParaRPr>
            </a:p>
          </p:txBody>
        </p:sp>
      </p:grpSp>
      <p:grpSp>
        <p:nvGrpSpPr>
          <p:cNvPr id="8" name="object 8"/>
          <p:cNvGrpSpPr/>
          <p:nvPr/>
        </p:nvGrpSpPr>
        <p:grpSpPr>
          <a:xfrm>
            <a:off x="6053865" y="3734247"/>
            <a:ext cx="78441" cy="645459"/>
            <a:chOff x="4981447" y="4232147"/>
            <a:chExt cx="88900" cy="731520"/>
          </a:xfrm>
        </p:grpSpPr>
        <p:pic>
          <p:nvPicPr>
            <p:cNvPr id="9" name="object 9"/>
            <p:cNvPicPr/>
            <p:nvPr/>
          </p:nvPicPr>
          <p:blipFill>
            <a:blip r:embed="rId3" cstate="print"/>
            <a:stretch>
              <a:fillRect/>
            </a:stretch>
          </p:blipFill>
          <p:spPr>
            <a:xfrm>
              <a:off x="4981447" y="4232147"/>
              <a:ext cx="88391" cy="731519"/>
            </a:xfrm>
            <a:prstGeom prst="rect">
              <a:avLst/>
            </a:prstGeom>
          </p:spPr>
        </p:pic>
        <p:sp>
          <p:nvSpPr>
            <p:cNvPr id="10" name="object 10"/>
            <p:cNvSpPr/>
            <p:nvPr/>
          </p:nvSpPr>
          <p:spPr>
            <a:xfrm>
              <a:off x="5024550" y="4249591"/>
              <a:ext cx="0" cy="653415"/>
            </a:xfrm>
            <a:custGeom>
              <a:avLst/>
              <a:gdLst/>
              <a:ahLst/>
              <a:cxnLst/>
              <a:rect l="l" t="t" r="r" b="b"/>
              <a:pathLst>
                <a:path h="653414">
                  <a:moveTo>
                    <a:pt x="0" y="0"/>
                  </a:moveTo>
                  <a:lnTo>
                    <a:pt x="0" y="652976"/>
                  </a:lnTo>
                </a:path>
              </a:pathLst>
            </a:custGeom>
            <a:ln w="20531">
              <a:solidFill>
                <a:srgbClr val="003066"/>
              </a:solidFill>
            </a:ln>
          </p:spPr>
          <p:txBody>
            <a:bodyPr wrap="square" lIns="0" tIns="0" rIns="0" bIns="0" rtlCol="0"/>
            <a:lstStyle/>
            <a:p>
              <a:pPr defTabSz="806867"/>
              <a:endParaRPr sz="1588" kern="0">
                <a:solidFill>
                  <a:sysClr val="windowText" lastClr="000000"/>
                </a:solidFill>
              </a:endParaRPr>
            </a:p>
          </p:txBody>
        </p:sp>
      </p:grpSp>
      <p:grpSp>
        <p:nvGrpSpPr>
          <p:cNvPr id="11" name="object 11"/>
          <p:cNvGrpSpPr/>
          <p:nvPr/>
        </p:nvGrpSpPr>
        <p:grpSpPr>
          <a:xfrm>
            <a:off x="7707854" y="3734247"/>
            <a:ext cx="78441" cy="535641"/>
            <a:chOff x="6855968" y="4232147"/>
            <a:chExt cx="88900" cy="607060"/>
          </a:xfrm>
        </p:grpSpPr>
        <p:pic>
          <p:nvPicPr>
            <p:cNvPr id="12" name="object 12"/>
            <p:cNvPicPr/>
            <p:nvPr/>
          </p:nvPicPr>
          <p:blipFill>
            <a:blip r:embed="rId2" cstate="print"/>
            <a:stretch>
              <a:fillRect/>
            </a:stretch>
          </p:blipFill>
          <p:spPr>
            <a:xfrm>
              <a:off x="6855968" y="4232147"/>
              <a:ext cx="88392" cy="606551"/>
            </a:xfrm>
            <a:prstGeom prst="rect">
              <a:avLst/>
            </a:prstGeom>
          </p:spPr>
        </p:pic>
        <p:sp>
          <p:nvSpPr>
            <p:cNvPr id="13" name="object 13"/>
            <p:cNvSpPr/>
            <p:nvPr/>
          </p:nvSpPr>
          <p:spPr>
            <a:xfrm>
              <a:off x="6900293" y="4249591"/>
              <a:ext cx="0" cy="529590"/>
            </a:xfrm>
            <a:custGeom>
              <a:avLst/>
              <a:gdLst/>
              <a:ahLst/>
              <a:cxnLst/>
              <a:rect l="l" t="t" r="r" b="b"/>
              <a:pathLst>
                <a:path h="529589">
                  <a:moveTo>
                    <a:pt x="0" y="0"/>
                  </a:moveTo>
                  <a:lnTo>
                    <a:pt x="0" y="529473"/>
                  </a:lnTo>
                </a:path>
              </a:pathLst>
            </a:custGeom>
            <a:ln w="20531">
              <a:solidFill>
                <a:srgbClr val="003066"/>
              </a:solidFill>
            </a:ln>
          </p:spPr>
          <p:txBody>
            <a:bodyPr wrap="square" lIns="0" tIns="0" rIns="0" bIns="0" rtlCol="0"/>
            <a:lstStyle/>
            <a:p>
              <a:pPr defTabSz="806867"/>
              <a:endParaRPr sz="1588" kern="0">
                <a:solidFill>
                  <a:sysClr val="windowText" lastClr="000000"/>
                </a:solidFill>
              </a:endParaRPr>
            </a:p>
          </p:txBody>
        </p:sp>
      </p:grpSp>
      <p:grpSp>
        <p:nvGrpSpPr>
          <p:cNvPr id="14" name="object 14"/>
          <p:cNvGrpSpPr/>
          <p:nvPr/>
        </p:nvGrpSpPr>
        <p:grpSpPr>
          <a:xfrm>
            <a:off x="8600739" y="2160942"/>
            <a:ext cx="564776" cy="78441"/>
            <a:chOff x="7867904" y="2449067"/>
            <a:chExt cx="640080" cy="88900"/>
          </a:xfrm>
        </p:grpSpPr>
        <p:pic>
          <p:nvPicPr>
            <p:cNvPr id="15" name="object 15"/>
            <p:cNvPicPr/>
            <p:nvPr/>
          </p:nvPicPr>
          <p:blipFill>
            <a:blip r:embed="rId4" cstate="print"/>
            <a:stretch>
              <a:fillRect/>
            </a:stretch>
          </p:blipFill>
          <p:spPr>
            <a:xfrm>
              <a:off x="7867904" y="2449067"/>
              <a:ext cx="640079" cy="88391"/>
            </a:xfrm>
            <a:prstGeom prst="rect">
              <a:avLst/>
            </a:prstGeom>
          </p:spPr>
        </p:pic>
        <p:sp>
          <p:nvSpPr>
            <p:cNvPr id="16" name="object 16"/>
            <p:cNvSpPr/>
            <p:nvPr/>
          </p:nvSpPr>
          <p:spPr>
            <a:xfrm>
              <a:off x="7902123" y="2475730"/>
              <a:ext cx="563245" cy="0"/>
            </a:xfrm>
            <a:custGeom>
              <a:avLst/>
              <a:gdLst/>
              <a:ahLst/>
              <a:cxnLst/>
              <a:rect l="l" t="t" r="r" b="b"/>
              <a:pathLst>
                <a:path w="563245">
                  <a:moveTo>
                    <a:pt x="0" y="0"/>
                  </a:moveTo>
                  <a:lnTo>
                    <a:pt x="562817" y="0"/>
                  </a:lnTo>
                </a:path>
              </a:pathLst>
            </a:custGeom>
            <a:ln w="20555">
              <a:solidFill>
                <a:srgbClr val="003066"/>
              </a:solidFill>
            </a:ln>
          </p:spPr>
          <p:txBody>
            <a:bodyPr wrap="square" lIns="0" tIns="0" rIns="0" bIns="0" rtlCol="0"/>
            <a:lstStyle/>
            <a:p>
              <a:pPr defTabSz="806867"/>
              <a:endParaRPr sz="1588" kern="0">
                <a:solidFill>
                  <a:sysClr val="windowText" lastClr="000000"/>
                </a:solidFill>
              </a:endParaRPr>
            </a:p>
          </p:txBody>
        </p:sp>
      </p:grpSp>
      <p:grpSp>
        <p:nvGrpSpPr>
          <p:cNvPr id="17" name="object 17"/>
          <p:cNvGrpSpPr/>
          <p:nvPr/>
        </p:nvGrpSpPr>
        <p:grpSpPr>
          <a:xfrm>
            <a:off x="8600739" y="2567044"/>
            <a:ext cx="564776" cy="78441"/>
            <a:chOff x="7867904" y="2909316"/>
            <a:chExt cx="640080" cy="88900"/>
          </a:xfrm>
        </p:grpSpPr>
        <p:pic>
          <p:nvPicPr>
            <p:cNvPr id="18" name="object 18"/>
            <p:cNvPicPr/>
            <p:nvPr/>
          </p:nvPicPr>
          <p:blipFill>
            <a:blip r:embed="rId4" cstate="print"/>
            <a:stretch>
              <a:fillRect/>
            </a:stretch>
          </p:blipFill>
          <p:spPr>
            <a:xfrm>
              <a:off x="7867904" y="2909316"/>
              <a:ext cx="640079" cy="88391"/>
            </a:xfrm>
            <a:prstGeom prst="rect">
              <a:avLst/>
            </a:prstGeom>
          </p:spPr>
        </p:pic>
        <p:sp>
          <p:nvSpPr>
            <p:cNvPr id="19" name="object 19"/>
            <p:cNvSpPr/>
            <p:nvPr/>
          </p:nvSpPr>
          <p:spPr>
            <a:xfrm>
              <a:off x="7902123" y="2936038"/>
              <a:ext cx="563245" cy="0"/>
            </a:xfrm>
            <a:custGeom>
              <a:avLst/>
              <a:gdLst/>
              <a:ahLst/>
              <a:cxnLst/>
              <a:rect l="l" t="t" r="r" b="b"/>
              <a:pathLst>
                <a:path w="563245">
                  <a:moveTo>
                    <a:pt x="0" y="0"/>
                  </a:moveTo>
                  <a:lnTo>
                    <a:pt x="562817" y="0"/>
                  </a:lnTo>
                </a:path>
              </a:pathLst>
            </a:custGeom>
            <a:ln w="20555">
              <a:solidFill>
                <a:srgbClr val="003066"/>
              </a:solidFill>
            </a:ln>
          </p:spPr>
          <p:txBody>
            <a:bodyPr wrap="square" lIns="0" tIns="0" rIns="0" bIns="0" rtlCol="0"/>
            <a:lstStyle/>
            <a:p>
              <a:pPr defTabSz="806867"/>
              <a:endParaRPr sz="1588" kern="0">
                <a:solidFill>
                  <a:sysClr val="windowText" lastClr="000000"/>
                </a:solidFill>
              </a:endParaRPr>
            </a:p>
          </p:txBody>
        </p:sp>
      </p:grpSp>
      <p:grpSp>
        <p:nvGrpSpPr>
          <p:cNvPr id="20" name="object 20"/>
          <p:cNvGrpSpPr/>
          <p:nvPr/>
        </p:nvGrpSpPr>
        <p:grpSpPr>
          <a:xfrm>
            <a:off x="8054787" y="2959697"/>
            <a:ext cx="1102659" cy="169769"/>
            <a:chOff x="7249159" y="3354323"/>
            <a:chExt cx="1249680" cy="192405"/>
          </a:xfrm>
        </p:grpSpPr>
        <p:pic>
          <p:nvPicPr>
            <p:cNvPr id="21" name="object 21"/>
            <p:cNvPicPr/>
            <p:nvPr/>
          </p:nvPicPr>
          <p:blipFill>
            <a:blip r:embed="rId5" cstate="print"/>
            <a:stretch>
              <a:fillRect/>
            </a:stretch>
          </p:blipFill>
          <p:spPr>
            <a:xfrm>
              <a:off x="7249159" y="3354323"/>
              <a:ext cx="1249679" cy="192024"/>
            </a:xfrm>
            <a:prstGeom prst="rect">
              <a:avLst/>
            </a:prstGeom>
          </p:spPr>
        </p:pic>
        <p:sp>
          <p:nvSpPr>
            <p:cNvPr id="22" name="object 22"/>
            <p:cNvSpPr/>
            <p:nvPr/>
          </p:nvSpPr>
          <p:spPr>
            <a:xfrm>
              <a:off x="7344193" y="3404119"/>
              <a:ext cx="1120775" cy="62230"/>
            </a:xfrm>
            <a:custGeom>
              <a:avLst/>
              <a:gdLst/>
              <a:ahLst/>
              <a:cxnLst/>
              <a:rect l="l" t="t" r="r" b="b"/>
              <a:pathLst>
                <a:path w="1120775" h="62229">
                  <a:moveTo>
                    <a:pt x="61595" y="0"/>
                  </a:moveTo>
                  <a:lnTo>
                    <a:pt x="0" y="30833"/>
                  </a:lnTo>
                  <a:lnTo>
                    <a:pt x="61595" y="61666"/>
                  </a:lnTo>
                  <a:lnTo>
                    <a:pt x="61595" y="41111"/>
                  </a:lnTo>
                  <a:lnTo>
                    <a:pt x="51329" y="41111"/>
                  </a:lnTo>
                  <a:lnTo>
                    <a:pt x="51329" y="20554"/>
                  </a:lnTo>
                  <a:lnTo>
                    <a:pt x="61595" y="20554"/>
                  </a:lnTo>
                  <a:lnTo>
                    <a:pt x="61595" y="0"/>
                  </a:lnTo>
                  <a:close/>
                </a:path>
                <a:path w="1120775" h="62229">
                  <a:moveTo>
                    <a:pt x="61595" y="20554"/>
                  </a:moveTo>
                  <a:lnTo>
                    <a:pt x="51329" y="20554"/>
                  </a:lnTo>
                  <a:lnTo>
                    <a:pt x="51329" y="41111"/>
                  </a:lnTo>
                  <a:lnTo>
                    <a:pt x="61595" y="41111"/>
                  </a:lnTo>
                  <a:lnTo>
                    <a:pt x="61595" y="20554"/>
                  </a:lnTo>
                  <a:close/>
                </a:path>
                <a:path w="1120775" h="62229">
                  <a:moveTo>
                    <a:pt x="1120745" y="20554"/>
                  </a:moveTo>
                  <a:lnTo>
                    <a:pt x="61595" y="20554"/>
                  </a:lnTo>
                  <a:lnTo>
                    <a:pt x="61595" y="41111"/>
                  </a:lnTo>
                  <a:lnTo>
                    <a:pt x="1120745" y="41111"/>
                  </a:lnTo>
                  <a:lnTo>
                    <a:pt x="1120745" y="20554"/>
                  </a:lnTo>
                  <a:close/>
                </a:path>
              </a:pathLst>
            </a:custGeom>
            <a:solidFill>
              <a:srgbClr val="003066"/>
            </a:solidFill>
          </p:spPr>
          <p:txBody>
            <a:bodyPr wrap="square" lIns="0" tIns="0" rIns="0" bIns="0" rtlCol="0"/>
            <a:lstStyle/>
            <a:p>
              <a:pPr defTabSz="806867"/>
              <a:endParaRPr sz="1588" kern="0">
                <a:solidFill>
                  <a:sysClr val="windowText" lastClr="000000"/>
                </a:solidFill>
              </a:endParaRPr>
            </a:p>
          </p:txBody>
        </p:sp>
      </p:grpSp>
      <p:grpSp>
        <p:nvGrpSpPr>
          <p:cNvPr id="23" name="object 23"/>
          <p:cNvGrpSpPr/>
          <p:nvPr/>
        </p:nvGrpSpPr>
        <p:grpSpPr>
          <a:xfrm>
            <a:off x="8600739" y="3459928"/>
            <a:ext cx="564776" cy="78441"/>
            <a:chOff x="7867904" y="3921252"/>
            <a:chExt cx="640080" cy="88900"/>
          </a:xfrm>
        </p:grpSpPr>
        <p:pic>
          <p:nvPicPr>
            <p:cNvPr id="24" name="object 24"/>
            <p:cNvPicPr/>
            <p:nvPr/>
          </p:nvPicPr>
          <p:blipFill>
            <a:blip r:embed="rId6" cstate="print"/>
            <a:stretch>
              <a:fillRect/>
            </a:stretch>
          </p:blipFill>
          <p:spPr>
            <a:xfrm>
              <a:off x="7867904" y="3921252"/>
              <a:ext cx="640079" cy="88391"/>
            </a:xfrm>
            <a:prstGeom prst="rect">
              <a:avLst/>
            </a:prstGeom>
          </p:spPr>
        </p:pic>
        <p:sp>
          <p:nvSpPr>
            <p:cNvPr id="25" name="object 25"/>
            <p:cNvSpPr/>
            <p:nvPr/>
          </p:nvSpPr>
          <p:spPr>
            <a:xfrm>
              <a:off x="7902123" y="3949877"/>
              <a:ext cx="563245" cy="0"/>
            </a:xfrm>
            <a:custGeom>
              <a:avLst/>
              <a:gdLst/>
              <a:ahLst/>
              <a:cxnLst/>
              <a:rect l="l" t="t" r="r" b="b"/>
              <a:pathLst>
                <a:path w="563245">
                  <a:moveTo>
                    <a:pt x="0" y="0"/>
                  </a:moveTo>
                  <a:lnTo>
                    <a:pt x="562817" y="0"/>
                  </a:lnTo>
                </a:path>
              </a:pathLst>
            </a:custGeom>
            <a:ln w="20555">
              <a:solidFill>
                <a:srgbClr val="003066"/>
              </a:solidFill>
            </a:ln>
          </p:spPr>
          <p:txBody>
            <a:bodyPr wrap="square" lIns="0" tIns="0" rIns="0" bIns="0" rtlCol="0"/>
            <a:lstStyle/>
            <a:p>
              <a:pPr defTabSz="806867"/>
              <a:endParaRPr sz="1588" kern="0">
                <a:solidFill>
                  <a:sysClr val="windowText" lastClr="000000"/>
                </a:solidFill>
              </a:endParaRPr>
            </a:p>
          </p:txBody>
        </p:sp>
      </p:grpSp>
      <p:grpSp>
        <p:nvGrpSpPr>
          <p:cNvPr id="26" name="object 26"/>
          <p:cNvGrpSpPr/>
          <p:nvPr/>
        </p:nvGrpSpPr>
        <p:grpSpPr>
          <a:xfrm>
            <a:off x="8592670" y="1986131"/>
            <a:ext cx="1743075" cy="1985122"/>
            <a:chOff x="7858759" y="2250948"/>
            <a:chExt cx="1975485" cy="2249805"/>
          </a:xfrm>
        </p:grpSpPr>
        <p:pic>
          <p:nvPicPr>
            <p:cNvPr id="27" name="object 27"/>
            <p:cNvPicPr/>
            <p:nvPr/>
          </p:nvPicPr>
          <p:blipFill>
            <a:blip r:embed="rId7" cstate="print"/>
            <a:stretch>
              <a:fillRect/>
            </a:stretch>
          </p:blipFill>
          <p:spPr>
            <a:xfrm>
              <a:off x="7867903" y="4411980"/>
              <a:ext cx="640079" cy="88391"/>
            </a:xfrm>
            <a:prstGeom prst="rect">
              <a:avLst/>
            </a:prstGeom>
          </p:spPr>
        </p:pic>
        <p:sp>
          <p:nvSpPr>
            <p:cNvPr id="28" name="object 28"/>
            <p:cNvSpPr/>
            <p:nvPr/>
          </p:nvSpPr>
          <p:spPr>
            <a:xfrm>
              <a:off x="7902122" y="4439318"/>
              <a:ext cx="563245" cy="0"/>
            </a:xfrm>
            <a:custGeom>
              <a:avLst/>
              <a:gdLst/>
              <a:ahLst/>
              <a:cxnLst/>
              <a:rect l="l" t="t" r="r" b="b"/>
              <a:pathLst>
                <a:path w="563245">
                  <a:moveTo>
                    <a:pt x="0" y="0"/>
                  </a:moveTo>
                  <a:lnTo>
                    <a:pt x="562817" y="0"/>
                  </a:lnTo>
                </a:path>
              </a:pathLst>
            </a:custGeom>
            <a:ln w="20555">
              <a:solidFill>
                <a:srgbClr val="003066"/>
              </a:solidFill>
            </a:ln>
          </p:spPr>
          <p:txBody>
            <a:bodyPr wrap="square" lIns="0" tIns="0" rIns="0" bIns="0" rtlCol="0"/>
            <a:lstStyle/>
            <a:p>
              <a:pPr defTabSz="806867"/>
              <a:endParaRPr sz="1588" kern="0">
                <a:solidFill>
                  <a:sysClr val="windowText" lastClr="000000"/>
                </a:solidFill>
              </a:endParaRPr>
            </a:p>
          </p:txBody>
        </p:sp>
        <p:pic>
          <p:nvPicPr>
            <p:cNvPr id="29" name="object 29"/>
            <p:cNvPicPr/>
            <p:nvPr/>
          </p:nvPicPr>
          <p:blipFill>
            <a:blip r:embed="rId8" cstate="print"/>
            <a:stretch>
              <a:fillRect/>
            </a:stretch>
          </p:blipFill>
          <p:spPr>
            <a:xfrm>
              <a:off x="7858759" y="2458212"/>
              <a:ext cx="88392" cy="2042160"/>
            </a:xfrm>
            <a:prstGeom prst="rect">
              <a:avLst/>
            </a:prstGeom>
          </p:spPr>
        </p:pic>
        <p:sp>
          <p:nvSpPr>
            <p:cNvPr id="30" name="object 30"/>
            <p:cNvSpPr/>
            <p:nvPr/>
          </p:nvSpPr>
          <p:spPr>
            <a:xfrm>
              <a:off x="7902122" y="2475730"/>
              <a:ext cx="0" cy="1964055"/>
            </a:xfrm>
            <a:custGeom>
              <a:avLst/>
              <a:gdLst/>
              <a:ahLst/>
              <a:cxnLst/>
              <a:rect l="l" t="t" r="r" b="b"/>
              <a:pathLst>
                <a:path h="1964054">
                  <a:moveTo>
                    <a:pt x="0" y="0"/>
                  </a:moveTo>
                  <a:lnTo>
                    <a:pt x="0" y="1963586"/>
                  </a:lnTo>
                </a:path>
              </a:pathLst>
            </a:custGeom>
            <a:ln w="20531">
              <a:solidFill>
                <a:srgbClr val="003066"/>
              </a:solidFill>
            </a:ln>
          </p:spPr>
          <p:txBody>
            <a:bodyPr wrap="square" lIns="0" tIns="0" rIns="0" bIns="0" rtlCol="0"/>
            <a:lstStyle/>
            <a:p>
              <a:pPr defTabSz="806867"/>
              <a:endParaRPr sz="1588" kern="0">
                <a:solidFill>
                  <a:sysClr val="windowText" lastClr="000000"/>
                </a:solidFill>
              </a:endParaRPr>
            </a:p>
          </p:txBody>
        </p:sp>
        <p:pic>
          <p:nvPicPr>
            <p:cNvPr id="31" name="object 31"/>
            <p:cNvPicPr/>
            <p:nvPr/>
          </p:nvPicPr>
          <p:blipFill>
            <a:blip r:embed="rId9" cstate="print"/>
            <a:stretch>
              <a:fillRect/>
            </a:stretch>
          </p:blipFill>
          <p:spPr>
            <a:xfrm>
              <a:off x="8331199" y="2250948"/>
              <a:ext cx="1502663" cy="451103"/>
            </a:xfrm>
            <a:prstGeom prst="rect">
              <a:avLst/>
            </a:prstGeom>
          </p:spPr>
        </p:pic>
        <p:pic>
          <p:nvPicPr>
            <p:cNvPr id="32" name="object 32"/>
            <p:cNvPicPr/>
            <p:nvPr/>
          </p:nvPicPr>
          <p:blipFill>
            <a:blip r:embed="rId10" cstate="print"/>
            <a:stretch>
              <a:fillRect/>
            </a:stretch>
          </p:blipFill>
          <p:spPr>
            <a:xfrm>
              <a:off x="8376919" y="2278380"/>
              <a:ext cx="1411224" cy="448056"/>
            </a:xfrm>
            <a:prstGeom prst="rect">
              <a:avLst/>
            </a:prstGeom>
          </p:spPr>
        </p:pic>
        <p:pic>
          <p:nvPicPr>
            <p:cNvPr id="33" name="object 33"/>
            <p:cNvPicPr/>
            <p:nvPr/>
          </p:nvPicPr>
          <p:blipFill>
            <a:blip r:embed="rId11" cstate="print"/>
            <a:stretch>
              <a:fillRect/>
            </a:stretch>
          </p:blipFill>
          <p:spPr>
            <a:xfrm>
              <a:off x="8368056" y="2270418"/>
              <a:ext cx="1427557" cy="373875"/>
            </a:xfrm>
            <a:prstGeom prst="rect">
              <a:avLst/>
            </a:prstGeom>
          </p:spPr>
        </p:pic>
        <p:sp>
          <p:nvSpPr>
            <p:cNvPr id="34" name="object 34"/>
            <p:cNvSpPr/>
            <p:nvPr/>
          </p:nvSpPr>
          <p:spPr>
            <a:xfrm>
              <a:off x="8368056" y="2270418"/>
              <a:ext cx="1428115" cy="374015"/>
            </a:xfrm>
            <a:custGeom>
              <a:avLst/>
              <a:gdLst/>
              <a:ahLst/>
              <a:cxnLst/>
              <a:rect l="l" t="t" r="r" b="b"/>
              <a:pathLst>
                <a:path w="1428115" h="374014">
                  <a:moveTo>
                    <a:pt x="0" y="62313"/>
                  </a:moveTo>
                  <a:lnTo>
                    <a:pt x="4891" y="38058"/>
                  </a:lnTo>
                  <a:lnTo>
                    <a:pt x="18230" y="18251"/>
                  </a:lnTo>
                  <a:lnTo>
                    <a:pt x="38014" y="4896"/>
                  </a:lnTo>
                  <a:lnTo>
                    <a:pt x="62241" y="0"/>
                  </a:lnTo>
                  <a:lnTo>
                    <a:pt x="1365315" y="0"/>
                  </a:lnTo>
                  <a:lnTo>
                    <a:pt x="1389542" y="4896"/>
                  </a:lnTo>
                  <a:lnTo>
                    <a:pt x="1409326" y="18251"/>
                  </a:lnTo>
                  <a:lnTo>
                    <a:pt x="1422665" y="38058"/>
                  </a:lnTo>
                  <a:lnTo>
                    <a:pt x="1427556" y="62313"/>
                  </a:lnTo>
                  <a:lnTo>
                    <a:pt x="1427555" y="311562"/>
                  </a:lnTo>
                  <a:lnTo>
                    <a:pt x="1422664" y="335817"/>
                  </a:lnTo>
                  <a:lnTo>
                    <a:pt x="1409325" y="355624"/>
                  </a:lnTo>
                  <a:lnTo>
                    <a:pt x="1389540" y="368978"/>
                  </a:lnTo>
                  <a:lnTo>
                    <a:pt x="1365313" y="373875"/>
                  </a:lnTo>
                  <a:lnTo>
                    <a:pt x="62241" y="373873"/>
                  </a:lnTo>
                  <a:lnTo>
                    <a:pt x="38014" y="368976"/>
                  </a:lnTo>
                  <a:lnTo>
                    <a:pt x="18230" y="355622"/>
                  </a:lnTo>
                  <a:lnTo>
                    <a:pt x="4891" y="335815"/>
                  </a:lnTo>
                  <a:lnTo>
                    <a:pt x="0" y="311560"/>
                  </a:lnTo>
                  <a:lnTo>
                    <a:pt x="0" y="62313"/>
                  </a:lnTo>
                  <a:close/>
                </a:path>
              </a:pathLst>
            </a:custGeom>
            <a:ln w="7707">
              <a:solidFill>
                <a:srgbClr val="002F66"/>
              </a:solidFill>
            </a:ln>
          </p:spPr>
          <p:txBody>
            <a:bodyPr wrap="square" lIns="0" tIns="0" rIns="0" bIns="0" rtlCol="0"/>
            <a:lstStyle/>
            <a:p>
              <a:pPr defTabSz="806867"/>
              <a:endParaRPr sz="1588" kern="0">
                <a:solidFill>
                  <a:sysClr val="windowText" lastClr="000000"/>
                </a:solidFill>
              </a:endParaRPr>
            </a:p>
          </p:txBody>
        </p:sp>
      </p:grpSp>
      <p:sp>
        <p:nvSpPr>
          <p:cNvPr id="35" name="object 35" descr="$PPTXTitle"/>
          <p:cNvSpPr txBox="1">
            <a:spLocks noGrp="1"/>
          </p:cNvSpPr>
          <p:nvPr>
            <p:ph type="title"/>
          </p:nvPr>
        </p:nvSpPr>
        <p:spPr>
          <a:xfrm>
            <a:off x="2014425" y="1031966"/>
            <a:ext cx="9402754" cy="364361"/>
          </a:xfrm>
          <a:prstGeom prst="rect">
            <a:avLst/>
          </a:prstGeom>
        </p:spPr>
        <p:txBody>
          <a:bodyPr vert="horz" wrap="square" lIns="0" tIns="11206" rIns="0" bIns="0" rtlCol="0">
            <a:spAutoFit/>
          </a:bodyPr>
          <a:lstStyle/>
          <a:p>
            <a:pPr marL="12887">
              <a:spcBef>
                <a:spcPts val="88"/>
              </a:spcBef>
            </a:pPr>
            <a:r>
              <a:rPr dirty="0"/>
              <a:t>CUFR</a:t>
            </a:r>
            <a:r>
              <a:rPr spc="-44" dirty="0"/>
              <a:t> </a:t>
            </a:r>
            <a:r>
              <a:rPr spc="-9" dirty="0"/>
              <a:t>Organization</a:t>
            </a:r>
          </a:p>
        </p:txBody>
      </p:sp>
      <p:grpSp>
        <p:nvGrpSpPr>
          <p:cNvPr id="36" name="object 36"/>
          <p:cNvGrpSpPr/>
          <p:nvPr/>
        </p:nvGrpSpPr>
        <p:grpSpPr>
          <a:xfrm>
            <a:off x="4905487" y="1857039"/>
            <a:ext cx="1525121" cy="597274"/>
            <a:chOff x="3679952" y="2104644"/>
            <a:chExt cx="1728470" cy="676910"/>
          </a:xfrm>
        </p:grpSpPr>
        <p:pic>
          <p:nvPicPr>
            <p:cNvPr id="37" name="object 37"/>
            <p:cNvPicPr/>
            <p:nvPr/>
          </p:nvPicPr>
          <p:blipFill>
            <a:blip r:embed="rId12" cstate="print"/>
            <a:stretch>
              <a:fillRect/>
            </a:stretch>
          </p:blipFill>
          <p:spPr>
            <a:xfrm>
              <a:off x="3679952" y="2104644"/>
              <a:ext cx="1728216" cy="646176"/>
            </a:xfrm>
            <a:prstGeom prst="rect">
              <a:avLst/>
            </a:prstGeom>
          </p:spPr>
        </p:pic>
        <p:pic>
          <p:nvPicPr>
            <p:cNvPr id="38" name="object 38"/>
            <p:cNvPicPr/>
            <p:nvPr/>
          </p:nvPicPr>
          <p:blipFill>
            <a:blip r:embed="rId13" cstate="print"/>
            <a:stretch>
              <a:fillRect/>
            </a:stretch>
          </p:blipFill>
          <p:spPr>
            <a:xfrm>
              <a:off x="3792728" y="2119884"/>
              <a:ext cx="1502664" cy="661415"/>
            </a:xfrm>
            <a:prstGeom prst="rect">
              <a:avLst/>
            </a:prstGeom>
          </p:spPr>
        </p:pic>
        <p:pic>
          <p:nvPicPr>
            <p:cNvPr id="39" name="object 39"/>
            <p:cNvPicPr/>
            <p:nvPr/>
          </p:nvPicPr>
          <p:blipFill>
            <a:blip r:embed="rId14" cstate="print"/>
            <a:stretch>
              <a:fillRect/>
            </a:stretch>
          </p:blipFill>
          <p:spPr>
            <a:xfrm>
              <a:off x="3716773" y="2122738"/>
              <a:ext cx="1654267" cy="572610"/>
            </a:xfrm>
            <a:prstGeom prst="rect">
              <a:avLst/>
            </a:prstGeom>
          </p:spPr>
        </p:pic>
        <p:sp>
          <p:nvSpPr>
            <p:cNvPr id="40" name="object 40"/>
            <p:cNvSpPr/>
            <p:nvPr/>
          </p:nvSpPr>
          <p:spPr>
            <a:xfrm>
              <a:off x="3716773" y="2122738"/>
              <a:ext cx="1654810" cy="572770"/>
            </a:xfrm>
            <a:custGeom>
              <a:avLst/>
              <a:gdLst/>
              <a:ahLst/>
              <a:cxnLst/>
              <a:rect l="l" t="t" r="r" b="b"/>
              <a:pathLst>
                <a:path w="1654810" h="572769">
                  <a:moveTo>
                    <a:pt x="0" y="95435"/>
                  </a:moveTo>
                  <a:lnTo>
                    <a:pt x="7491" y="58287"/>
                  </a:lnTo>
                  <a:lnTo>
                    <a:pt x="27920" y="27952"/>
                  </a:lnTo>
                  <a:lnTo>
                    <a:pt x="58221" y="7499"/>
                  </a:lnTo>
                  <a:lnTo>
                    <a:pt x="95326" y="0"/>
                  </a:lnTo>
                  <a:lnTo>
                    <a:pt x="1558940" y="0"/>
                  </a:lnTo>
                  <a:lnTo>
                    <a:pt x="1596046" y="7499"/>
                  </a:lnTo>
                  <a:lnTo>
                    <a:pt x="1626347" y="27952"/>
                  </a:lnTo>
                  <a:lnTo>
                    <a:pt x="1646776" y="58287"/>
                  </a:lnTo>
                  <a:lnTo>
                    <a:pt x="1654267" y="95435"/>
                  </a:lnTo>
                  <a:lnTo>
                    <a:pt x="1654266" y="477175"/>
                  </a:lnTo>
                  <a:lnTo>
                    <a:pt x="1646774" y="514323"/>
                  </a:lnTo>
                  <a:lnTo>
                    <a:pt x="1626345" y="544658"/>
                  </a:lnTo>
                  <a:lnTo>
                    <a:pt x="1596044" y="565111"/>
                  </a:lnTo>
                  <a:lnTo>
                    <a:pt x="1558939" y="572610"/>
                  </a:lnTo>
                  <a:lnTo>
                    <a:pt x="95326" y="572609"/>
                  </a:lnTo>
                  <a:lnTo>
                    <a:pt x="58221" y="565109"/>
                  </a:lnTo>
                  <a:lnTo>
                    <a:pt x="27920" y="544656"/>
                  </a:lnTo>
                  <a:lnTo>
                    <a:pt x="7491" y="514321"/>
                  </a:lnTo>
                  <a:lnTo>
                    <a:pt x="0" y="477173"/>
                  </a:lnTo>
                  <a:lnTo>
                    <a:pt x="0" y="95435"/>
                  </a:lnTo>
                  <a:close/>
                </a:path>
              </a:pathLst>
            </a:custGeom>
            <a:ln w="7707">
              <a:solidFill>
                <a:srgbClr val="002F66"/>
              </a:solidFill>
            </a:ln>
          </p:spPr>
          <p:txBody>
            <a:bodyPr wrap="square" lIns="0" tIns="0" rIns="0" bIns="0" rtlCol="0"/>
            <a:lstStyle/>
            <a:p>
              <a:pPr defTabSz="806867"/>
              <a:endParaRPr sz="1588" kern="0">
                <a:solidFill>
                  <a:sysClr val="windowText" lastClr="000000"/>
                </a:solidFill>
              </a:endParaRPr>
            </a:p>
          </p:txBody>
        </p:sp>
      </p:grpSp>
      <p:sp>
        <p:nvSpPr>
          <p:cNvPr id="41" name="object 41"/>
          <p:cNvSpPr txBox="1"/>
          <p:nvPr/>
        </p:nvSpPr>
        <p:spPr>
          <a:xfrm>
            <a:off x="5117615" y="1908841"/>
            <a:ext cx="1102099" cy="411877"/>
          </a:xfrm>
          <a:prstGeom prst="rect">
            <a:avLst/>
          </a:prstGeom>
        </p:spPr>
        <p:txBody>
          <a:bodyPr vert="horz" wrap="square" lIns="0" tIns="26894" rIns="0" bIns="0" rtlCol="0">
            <a:spAutoFit/>
          </a:bodyPr>
          <a:lstStyle/>
          <a:p>
            <a:pPr marL="11206" marR="4483" indent="72282" defTabSz="806867">
              <a:lnSpc>
                <a:spcPts val="1500"/>
              </a:lnSpc>
              <a:spcBef>
                <a:spcPts val="212"/>
              </a:spcBef>
            </a:pPr>
            <a:r>
              <a:rPr sz="1324" kern="0" spc="-40" dirty="0">
                <a:solidFill>
                  <a:srgbClr val="FFFFFF"/>
                </a:solidFill>
                <a:latin typeface="Arial"/>
                <a:cs typeface="Arial"/>
              </a:rPr>
              <a:t>NE-</a:t>
            </a:r>
            <a:r>
              <a:rPr sz="1324" kern="0" dirty="0">
                <a:solidFill>
                  <a:srgbClr val="FFFFFF"/>
                </a:solidFill>
                <a:latin typeface="Arial"/>
                <a:cs typeface="Arial"/>
              </a:rPr>
              <a:t>8</a:t>
            </a:r>
            <a:r>
              <a:rPr sz="1324" kern="0" spc="-22" dirty="0">
                <a:solidFill>
                  <a:srgbClr val="FFFFFF"/>
                </a:solidFill>
                <a:latin typeface="Arial"/>
                <a:cs typeface="Arial"/>
              </a:rPr>
              <a:t> </a:t>
            </a:r>
            <a:r>
              <a:rPr sz="1324" kern="0" spc="-9" dirty="0">
                <a:solidFill>
                  <a:srgbClr val="FFFFFF"/>
                </a:solidFill>
                <a:latin typeface="Arial"/>
                <a:cs typeface="Arial"/>
              </a:rPr>
              <a:t>Deputy </a:t>
            </a:r>
            <a:r>
              <a:rPr sz="1324" kern="0" spc="-18" dirty="0">
                <a:solidFill>
                  <a:srgbClr val="FFFFFF"/>
                </a:solidFill>
                <a:latin typeface="Arial"/>
                <a:cs typeface="Arial"/>
              </a:rPr>
              <a:t>Assistant</a:t>
            </a:r>
            <a:r>
              <a:rPr sz="1324" kern="0" spc="-53" dirty="0">
                <a:solidFill>
                  <a:srgbClr val="FFFFFF"/>
                </a:solidFill>
                <a:latin typeface="Arial"/>
                <a:cs typeface="Arial"/>
              </a:rPr>
              <a:t> </a:t>
            </a:r>
            <a:r>
              <a:rPr sz="1324" kern="0" spc="-35" dirty="0">
                <a:solidFill>
                  <a:srgbClr val="FFFFFF"/>
                </a:solidFill>
                <a:latin typeface="Arial"/>
                <a:cs typeface="Arial"/>
              </a:rPr>
              <a:t>Secr.</a:t>
            </a:r>
            <a:endParaRPr sz="1324" kern="0">
              <a:solidFill>
                <a:sysClr val="windowText" lastClr="000000"/>
              </a:solidFill>
              <a:latin typeface="Arial"/>
              <a:cs typeface="Arial"/>
            </a:endParaRPr>
          </a:p>
        </p:txBody>
      </p:sp>
      <p:grpSp>
        <p:nvGrpSpPr>
          <p:cNvPr id="42" name="object 42"/>
          <p:cNvGrpSpPr/>
          <p:nvPr/>
        </p:nvGrpSpPr>
        <p:grpSpPr>
          <a:xfrm>
            <a:off x="7046258" y="2677309"/>
            <a:ext cx="1127312" cy="788333"/>
            <a:chOff x="6106159" y="3034283"/>
            <a:chExt cx="1277620" cy="893444"/>
          </a:xfrm>
        </p:grpSpPr>
        <p:pic>
          <p:nvPicPr>
            <p:cNvPr id="43" name="object 43"/>
            <p:cNvPicPr/>
            <p:nvPr/>
          </p:nvPicPr>
          <p:blipFill>
            <a:blip r:embed="rId15" cstate="print"/>
            <a:stretch>
              <a:fillRect/>
            </a:stretch>
          </p:blipFill>
          <p:spPr>
            <a:xfrm>
              <a:off x="6106159" y="3058667"/>
              <a:ext cx="1277112" cy="789431"/>
            </a:xfrm>
            <a:prstGeom prst="rect">
              <a:avLst/>
            </a:prstGeom>
          </p:spPr>
        </p:pic>
        <p:pic>
          <p:nvPicPr>
            <p:cNvPr id="44" name="object 44"/>
            <p:cNvPicPr/>
            <p:nvPr/>
          </p:nvPicPr>
          <p:blipFill>
            <a:blip r:embed="rId16" cstate="print"/>
            <a:stretch>
              <a:fillRect/>
            </a:stretch>
          </p:blipFill>
          <p:spPr>
            <a:xfrm>
              <a:off x="6200647" y="3034283"/>
              <a:ext cx="1136903" cy="893063"/>
            </a:xfrm>
            <a:prstGeom prst="rect">
              <a:avLst/>
            </a:prstGeom>
          </p:spPr>
        </p:pic>
        <p:pic>
          <p:nvPicPr>
            <p:cNvPr id="45" name="object 45"/>
            <p:cNvPicPr/>
            <p:nvPr/>
          </p:nvPicPr>
          <p:blipFill>
            <a:blip r:embed="rId17" cstate="print"/>
            <a:stretch>
              <a:fillRect/>
            </a:stretch>
          </p:blipFill>
          <p:spPr>
            <a:xfrm>
              <a:off x="6144056" y="3078118"/>
              <a:ext cx="1200138" cy="713668"/>
            </a:xfrm>
            <a:prstGeom prst="rect">
              <a:avLst/>
            </a:prstGeom>
          </p:spPr>
        </p:pic>
        <p:sp>
          <p:nvSpPr>
            <p:cNvPr id="46" name="object 46"/>
            <p:cNvSpPr/>
            <p:nvPr/>
          </p:nvSpPr>
          <p:spPr>
            <a:xfrm>
              <a:off x="6144056" y="3078118"/>
              <a:ext cx="1200150" cy="713740"/>
            </a:xfrm>
            <a:custGeom>
              <a:avLst/>
              <a:gdLst/>
              <a:ahLst/>
              <a:cxnLst/>
              <a:rect l="l" t="t" r="r" b="b"/>
              <a:pathLst>
                <a:path w="1200150" h="713739">
                  <a:moveTo>
                    <a:pt x="0" y="118945"/>
                  </a:moveTo>
                  <a:lnTo>
                    <a:pt x="9336" y="72646"/>
                  </a:lnTo>
                  <a:lnTo>
                    <a:pt x="34798" y="34838"/>
                  </a:lnTo>
                  <a:lnTo>
                    <a:pt x="72563" y="9347"/>
                  </a:lnTo>
                  <a:lnTo>
                    <a:pt x="118808" y="0"/>
                  </a:lnTo>
                  <a:lnTo>
                    <a:pt x="1081330" y="0"/>
                  </a:lnTo>
                  <a:lnTo>
                    <a:pt x="1127576" y="9347"/>
                  </a:lnTo>
                  <a:lnTo>
                    <a:pt x="1165341" y="34838"/>
                  </a:lnTo>
                  <a:lnTo>
                    <a:pt x="1190802" y="72646"/>
                  </a:lnTo>
                  <a:lnTo>
                    <a:pt x="1200139" y="118945"/>
                  </a:lnTo>
                  <a:lnTo>
                    <a:pt x="1200138" y="594723"/>
                  </a:lnTo>
                  <a:lnTo>
                    <a:pt x="1190801" y="641022"/>
                  </a:lnTo>
                  <a:lnTo>
                    <a:pt x="1165339" y="678830"/>
                  </a:lnTo>
                  <a:lnTo>
                    <a:pt x="1127575" y="704321"/>
                  </a:lnTo>
                  <a:lnTo>
                    <a:pt x="1081329" y="713668"/>
                  </a:lnTo>
                  <a:lnTo>
                    <a:pt x="118808" y="713667"/>
                  </a:lnTo>
                  <a:lnTo>
                    <a:pt x="72563" y="704319"/>
                  </a:lnTo>
                  <a:lnTo>
                    <a:pt x="34798" y="678828"/>
                  </a:lnTo>
                  <a:lnTo>
                    <a:pt x="9336" y="641020"/>
                  </a:lnTo>
                  <a:lnTo>
                    <a:pt x="0" y="594721"/>
                  </a:lnTo>
                  <a:lnTo>
                    <a:pt x="0" y="118945"/>
                  </a:lnTo>
                  <a:close/>
                </a:path>
              </a:pathLst>
            </a:custGeom>
            <a:ln w="7705">
              <a:solidFill>
                <a:srgbClr val="002F66"/>
              </a:solidFill>
            </a:ln>
          </p:spPr>
          <p:txBody>
            <a:bodyPr wrap="square" lIns="0" tIns="0" rIns="0" bIns="0" rtlCol="0"/>
            <a:lstStyle/>
            <a:p>
              <a:pPr defTabSz="806867"/>
              <a:endParaRPr sz="1588" kern="0">
                <a:solidFill>
                  <a:sysClr val="windowText" lastClr="000000"/>
                </a:solidFill>
              </a:endParaRPr>
            </a:p>
          </p:txBody>
        </p:sp>
      </p:grpSp>
      <p:sp>
        <p:nvSpPr>
          <p:cNvPr id="47" name="object 47"/>
          <p:cNvSpPr txBox="1"/>
          <p:nvPr/>
        </p:nvSpPr>
        <p:spPr>
          <a:xfrm>
            <a:off x="7244698" y="2718355"/>
            <a:ext cx="731744" cy="610021"/>
          </a:xfrm>
          <a:prstGeom prst="rect">
            <a:avLst/>
          </a:prstGeom>
        </p:spPr>
        <p:txBody>
          <a:bodyPr vert="horz" wrap="square" lIns="0" tIns="16809" rIns="0" bIns="0" rtlCol="0">
            <a:spAutoFit/>
          </a:bodyPr>
          <a:lstStyle/>
          <a:p>
            <a:pPr marL="51549" marR="4483" indent="-40904" algn="just" defTabSz="806867">
              <a:lnSpc>
                <a:spcPct val="97300"/>
              </a:lnSpc>
              <a:spcBef>
                <a:spcPts val="132"/>
              </a:spcBef>
            </a:pPr>
            <a:r>
              <a:rPr sz="1324" kern="0" spc="-26" dirty="0">
                <a:solidFill>
                  <a:srgbClr val="FFFFFF"/>
                </a:solidFill>
                <a:latin typeface="Arial"/>
                <a:cs typeface="Arial"/>
              </a:rPr>
              <a:t>Executive </a:t>
            </a:r>
            <a:r>
              <a:rPr sz="1324" kern="0" spc="-9" dirty="0">
                <a:solidFill>
                  <a:srgbClr val="FFFFFF"/>
                </a:solidFill>
                <a:latin typeface="Arial"/>
                <a:cs typeface="Arial"/>
              </a:rPr>
              <a:t>Advisory Board</a:t>
            </a:r>
            <a:endParaRPr sz="1324" kern="0">
              <a:solidFill>
                <a:sysClr val="windowText" lastClr="000000"/>
              </a:solidFill>
              <a:latin typeface="Arial"/>
              <a:cs typeface="Arial"/>
            </a:endParaRPr>
          </a:p>
        </p:txBody>
      </p:sp>
      <p:sp>
        <p:nvSpPr>
          <p:cNvPr id="48" name="object 48"/>
          <p:cNvSpPr txBox="1"/>
          <p:nvPr/>
        </p:nvSpPr>
        <p:spPr>
          <a:xfrm>
            <a:off x="9162453" y="2048691"/>
            <a:ext cx="1021416" cy="215089"/>
          </a:xfrm>
          <a:prstGeom prst="rect">
            <a:avLst/>
          </a:prstGeom>
        </p:spPr>
        <p:txBody>
          <a:bodyPr vert="horz" wrap="square" lIns="0" tIns="11206" rIns="0" bIns="0" rtlCol="0">
            <a:spAutoFit/>
          </a:bodyPr>
          <a:lstStyle/>
          <a:p>
            <a:pPr marL="11206" defTabSz="806867">
              <a:spcBef>
                <a:spcPts val="88"/>
              </a:spcBef>
            </a:pPr>
            <a:r>
              <a:rPr sz="1324" kern="0" spc="-22" dirty="0">
                <a:solidFill>
                  <a:srgbClr val="FFFFFF"/>
                </a:solidFill>
                <a:latin typeface="Arial"/>
                <a:cs typeface="Arial"/>
              </a:rPr>
              <a:t>National</a:t>
            </a:r>
            <a:r>
              <a:rPr sz="1324" kern="0" spc="-53" dirty="0">
                <a:solidFill>
                  <a:srgbClr val="FFFFFF"/>
                </a:solidFill>
                <a:latin typeface="Arial"/>
                <a:cs typeface="Arial"/>
              </a:rPr>
              <a:t> </a:t>
            </a:r>
            <a:r>
              <a:rPr sz="1324" kern="0" spc="-18" dirty="0">
                <a:solidFill>
                  <a:srgbClr val="FFFFFF"/>
                </a:solidFill>
                <a:latin typeface="Arial"/>
                <a:cs typeface="Arial"/>
              </a:rPr>
              <a:t>Labs</a:t>
            </a:r>
            <a:endParaRPr sz="1324" kern="0">
              <a:solidFill>
                <a:sysClr val="windowText" lastClr="000000"/>
              </a:solidFill>
              <a:latin typeface="Arial"/>
              <a:cs typeface="Arial"/>
            </a:endParaRPr>
          </a:p>
        </p:txBody>
      </p:sp>
      <p:grpSp>
        <p:nvGrpSpPr>
          <p:cNvPr id="49" name="object 49"/>
          <p:cNvGrpSpPr/>
          <p:nvPr/>
        </p:nvGrpSpPr>
        <p:grpSpPr>
          <a:xfrm>
            <a:off x="2893806" y="1983441"/>
            <a:ext cx="906556" cy="392765"/>
            <a:chOff x="1400047" y="2247900"/>
            <a:chExt cx="1027430" cy="445134"/>
          </a:xfrm>
        </p:grpSpPr>
        <p:pic>
          <p:nvPicPr>
            <p:cNvPr id="50" name="object 50"/>
            <p:cNvPicPr/>
            <p:nvPr/>
          </p:nvPicPr>
          <p:blipFill>
            <a:blip r:embed="rId18" cstate="print"/>
            <a:stretch>
              <a:fillRect/>
            </a:stretch>
          </p:blipFill>
          <p:spPr>
            <a:xfrm>
              <a:off x="1400047" y="2250947"/>
              <a:ext cx="1027176" cy="384048"/>
            </a:xfrm>
            <a:prstGeom prst="rect">
              <a:avLst/>
            </a:prstGeom>
          </p:spPr>
        </p:pic>
        <p:pic>
          <p:nvPicPr>
            <p:cNvPr id="51" name="object 51"/>
            <p:cNvPicPr/>
            <p:nvPr/>
          </p:nvPicPr>
          <p:blipFill>
            <a:blip r:embed="rId19" cstate="print"/>
            <a:stretch>
              <a:fillRect/>
            </a:stretch>
          </p:blipFill>
          <p:spPr>
            <a:xfrm>
              <a:off x="1403095" y="2247900"/>
              <a:ext cx="1021079" cy="445008"/>
            </a:xfrm>
            <a:prstGeom prst="rect">
              <a:avLst/>
            </a:prstGeom>
          </p:spPr>
        </p:pic>
        <p:pic>
          <p:nvPicPr>
            <p:cNvPr id="52" name="object 52"/>
            <p:cNvPicPr/>
            <p:nvPr/>
          </p:nvPicPr>
          <p:blipFill>
            <a:blip r:embed="rId20" cstate="print"/>
            <a:stretch>
              <a:fillRect/>
            </a:stretch>
          </p:blipFill>
          <p:spPr>
            <a:xfrm>
              <a:off x="1438370" y="2270418"/>
              <a:ext cx="950323" cy="308329"/>
            </a:xfrm>
            <a:prstGeom prst="rect">
              <a:avLst/>
            </a:prstGeom>
          </p:spPr>
        </p:pic>
        <p:sp>
          <p:nvSpPr>
            <p:cNvPr id="53" name="object 53"/>
            <p:cNvSpPr/>
            <p:nvPr/>
          </p:nvSpPr>
          <p:spPr>
            <a:xfrm>
              <a:off x="1438370" y="2270418"/>
              <a:ext cx="950594" cy="308610"/>
            </a:xfrm>
            <a:custGeom>
              <a:avLst/>
              <a:gdLst/>
              <a:ahLst/>
              <a:cxnLst/>
              <a:rect l="l" t="t" r="r" b="b"/>
              <a:pathLst>
                <a:path w="950594" h="308610">
                  <a:moveTo>
                    <a:pt x="0" y="51388"/>
                  </a:moveTo>
                  <a:lnTo>
                    <a:pt x="4033" y="31385"/>
                  </a:lnTo>
                  <a:lnTo>
                    <a:pt x="15034" y="15051"/>
                  </a:lnTo>
                  <a:lnTo>
                    <a:pt x="31349" y="4038"/>
                  </a:lnTo>
                  <a:lnTo>
                    <a:pt x="51329" y="0"/>
                  </a:lnTo>
                  <a:lnTo>
                    <a:pt x="898994" y="0"/>
                  </a:lnTo>
                  <a:lnTo>
                    <a:pt x="918973" y="4038"/>
                  </a:lnTo>
                  <a:lnTo>
                    <a:pt x="935289" y="15051"/>
                  </a:lnTo>
                  <a:lnTo>
                    <a:pt x="946289" y="31385"/>
                  </a:lnTo>
                  <a:lnTo>
                    <a:pt x="950323" y="51388"/>
                  </a:lnTo>
                  <a:lnTo>
                    <a:pt x="950323" y="256940"/>
                  </a:lnTo>
                  <a:lnTo>
                    <a:pt x="946289" y="276942"/>
                  </a:lnTo>
                  <a:lnTo>
                    <a:pt x="935289" y="293277"/>
                  </a:lnTo>
                  <a:lnTo>
                    <a:pt x="918973" y="304290"/>
                  </a:lnTo>
                  <a:lnTo>
                    <a:pt x="898994" y="308328"/>
                  </a:lnTo>
                  <a:lnTo>
                    <a:pt x="51329" y="308328"/>
                  </a:lnTo>
                  <a:lnTo>
                    <a:pt x="31349" y="304290"/>
                  </a:lnTo>
                  <a:lnTo>
                    <a:pt x="15034" y="293277"/>
                  </a:lnTo>
                  <a:lnTo>
                    <a:pt x="4033" y="276942"/>
                  </a:lnTo>
                  <a:lnTo>
                    <a:pt x="0" y="256940"/>
                  </a:lnTo>
                  <a:lnTo>
                    <a:pt x="0" y="51388"/>
                  </a:lnTo>
                  <a:close/>
                </a:path>
              </a:pathLst>
            </a:custGeom>
            <a:ln w="7707">
              <a:solidFill>
                <a:srgbClr val="002F66"/>
              </a:solidFill>
            </a:ln>
          </p:spPr>
          <p:txBody>
            <a:bodyPr wrap="square" lIns="0" tIns="0" rIns="0" bIns="0" rtlCol="0"/>
            <a:lstStyle/>
            <a:p>
              <a:pPr defTabSz="806867"/>
              <a:endParaRPr sz="1588" kern="0">
                <a:solidFill>
                  <a:sysClr val="windowText" lastClr="000000"/>
                </a:solidFill>
              </a:endParaRPr>
            </a:p>
          </p:txBody>
        </p:sp>
      </p:grpSp>
      <p:sp>
        <p:nvSpPr>
          <p:cNvPr id="54" name="object 54"/>
          <p:cNvSpPr txBox="1"/>
          <p:nvPr/>
        </p:nvSpPr>
        <p:spPr>
          <a:xfrm>
            <a:off x="3009583" y="2021797"/>
            <a:ext cx="675715" cy="215089"/>
          </a:xfrm>
          <a:prstGeom prst="rect">
            <a:avLst/>
          </a:prstGeom>
        </p:spPr>
        <p:txBody>
          <a:bodyPr vert="horz" wrap="square" lIns="0" tIns="11206" rIns="0" bIns="0" rtlCol="0">
            <a:spAutoFit/>
          </a:bodyPr>
          <a:lstStyle/>
          <a:p>
            <a:pPr marL="11206" defTabSz="806867">
              <a:spcBef>
                <a:spcPts val="88"/>
              </a:spcBef>
            </a:pPr>
            <a:r>
              <a:rPr sz="1324" kern="0" spc="-35" dirty="0">
                <a:solidFill>
                  <a:srgbClr val="FFFFFF"/>
                </a:solidFill>
                <a:latin typeface="Arial"/>
                <a:cs typeface="Arial"/>
              </a:rPr>
              <a:t>DOE-</a:t>
            </a:r>
            <a:r>
              <a:rPr sz="1324" kern="0" spc="-22" dirty="0">
                <a:solidFill>
                  <a:srgbClr val="FFFFFF"/>
                </a:solidFill>
                <a:latin typeface="Arial"/>
                <a:cs typeface="Arial"/>
              </a:rPr>
              <a:t>EM</a:t>
            </a:r>
            <a:endParaRPr sz="1324" kern="0">
              <a:solidFill>
                <a:sysClr val="windowText" lastClr="000000"/>
              </a:solidFill>
              <a:latin typeface="Arial"/>
              <a:cs typeface="Arial"/>
            </a:endParaRPr>
          </a:p>
        </p:txBody>
      </p:sp>
      <p:grpSp>
        <p:nvGrpSpPr>
          <p:cNvPr id="55" name="object 55"/>
          <p:cNvGrpSpPr/>
          <p:nvPr/>
        </p:nvGrpSpPr>
        <p:grpSpPr>
          <a:xfrm>
            <a:off x="9006841" y="2435262"/>
            <a:ext cx="1326216" cy="363071"/>
            <a:chOff x="8328152" y="2759964"/>
            <a:chExt cx="1503045" cy="411480"/>
          </a:xfrm>
        </p:grpSpPr>
        <p:pic>
          <p:nvPicPr>
            <p:cNvPr id="56" name="object 56"/>
            <p:cNvPicPr/>
            <p:nvPr/>
          </p:nvPicPr>
          <p:blipFill>
            <a:blip r:embed="rId21" cstate="print"/>
            <a:stretch>
              <a:fillRect/>
            </a:stretch>
          </p:blipFill>
          <p:spPr>
            <a:xfrm>
              <a:off x="8328152" y="2759964"/>
              <a:ext cx="1502663" cy="384048"/>
            </a:xfrm>
            <a:prstGeom prst="rect">
              <a:avLst/>
            </a:prstGeom>
          </p:spPr>
        </p:pic>
        <p:pic>
          <p:nvPicPr>
            <p:cNvPr id="57" name="object 57"/>
            <p:cNvPicPr/>
            <p:nvPr/>
          </p:nvPicPr>
          <p:blipFill>
            <a:blip r:embed="rId22" cstate="print"/>
            <a:stretch>
              <a:fillRect/>
            </a:stretch>
          </p:blipFill>
          <p:spPr>
            <a:xfrm>
              <a:off x="8340344" y="2790444"/>
              <a:ext cx="1475231" cy="381000"/>
            </a:xfrm>
            <a:prstGeom prst="rect">
              <a:avLst/>
            </a:prstGeom>
          </p:spPr>
        </p:pic>
        <p:pic>
          <p:nvPicPr>
            <p:cNvPr id="58" name="object 58"/>
            <p:cNvPicPr/>
            <p:nvPr/>
          </p:nvPicPr>
          <p:blipFill>
            <a:blip r:embed="rId23" cstate="print"/>
            <a:stretch>
              <a:fillRect/>
            </a:stretch>
          </p:blipFill>
          <p:spPr>
            <a:xfrm>
              <a:off x="8364991" y="2780311"/>
              <a:ext cx="1427555" cy="308328"/>
            </a:xfrm>
            <a:prstGeom prst="rect">
              <a:avLst/>
            </a:prstGeom>
          </p:spPr>
        </p:pic>
        <p:sp>
          <p:nvSpPr>
            <p:cNvPr id="59" name="object 59"/>
            <p:cNvSpPr/>
            <p:nvPr/>
          </p:nvSpPr>
          <p:spPr>
            <a:xfrm>
              <a:off x="8364992" y="2780312"/>
              <a:ext cx="1428115" cy="308610"/>
            </a:xfrm>
            <a:custGeom>
              <a:avLst/>
              <a:gdLst/>
              <a:ahLst/>
              <a:cxnLst/>
              <a:rect l="l" t="t" r="r" b="b"/>
              <a:pathLst>
                <a:path w="1428115" h="308610">
                  <a:moveTo>
                    <a:pt x="0" y="51387"/>
                  </a:moveTo>
                  <a:lnTo>
                    <a:pt x="4033" y="31385"/>
                  </a:lnTo>
                  <a:lnTo>
                    <a:pt x="15033" y="15051"/>
                  </a:lnTo>
                  <a:lnTo>
                    <a:pt x="31349" y="4038"/>
                  </a:lnTo>
                  <a:lnTo>
                    <a:pt x="51328" y="0"/>
                  </a:lnTo>
                  <a:lnTo>
                    <a:pt x="1376225" y="0"/>
                  </a:lnTo>
                  <a:lnTo>
                    <a:pt x="1396204" y="4038"/>
                  </a:lnTo>
                  <a:lnTo>
                    <a:pt x="1412520" y="15051"/>
                  </a:lnTo>
                  <a:lnTo>
                    <a:pt x="1423520" y="31385"/>
                  </a:lnTo>
                  <a:lnTo>
                    <a:pt x="1427554" y="51387"/>
                  </a:lnTo>
                  <a:lnTo>
                    <a:pt x="1427554" y="256940"/>
                  </a:lnTo>
                  <a:lnTo>
                    <a:pt x="1423520" y="276943"/>
                  </a:lnTo>
                  <a:lnTo>
                    <a:pt x="1412520" y="293277"/>
                  </a:lnTo>
                  <a:lnTo>
                    <a:pt x="1396204" y="304290"/>
                  </a:lnTo>
                  <a:lnTo>
                    <a:pt x="1376225" y="308328"/>
                  </a:lnTo>
                  <a:lnTo>
                    <a:pt x="51328" y="308328"/>
                  </a:lnTo>
                  <a:lnTo>
                    <a:pt x="31349" y="304290"/>
                  </a:lnTo>
                  <a:lnTo>
                    <a:pt x="15033" y="293277"/>
                  </a:lnTo>
                  <a:lnTo>
                    <a:pt x="4033" y="276943"/>
                  </a:lnTo>
                  <a:lnTo>
                    <a:pt x="0" y="256940"/>
                  </a:lnTo>
                  <a:lnTo>
                    <a:pt x="0" y="51387"/>
                  </a:lnTo>
                  <a:close/>
                </a:path>
              </a:pathLst>
            </a:custGeom>
            <a:ln w="7707">
              <a:solidFill>
                <a:srgbClr val="002F66"/>
              </a:solidFill>
            </a:ln>
          </p:spPr>
          <p:txBody>
            <a:bodyPr wrap="square" lIns="0" tIns="0" rIns="0" bIns="0" rtlCol="0"/>
            <a:lstStyle/>
            <a:p>
              <a:pPr defTabSz="806867"/>
              <a:endParaRPr sz="1588" kern="0">
                <a:solidFill>
                  <a:sysClr val="windowText" lastClr="000000"/>
                </a:solidFill>
              </a:endParaRPr>
            </a:p>
          </p:txBody>
        </p:sp>
      </p:grpSp>
      <p:sp>
        <p:nvSpPr>
          <p:cNvPr id="60" name="object 60"/>
          <p:cNvSpPr txBox="1"/>
          <p:nvPr/>
        </p:nvSpPr>
        <p:spPr>
          <a:xfrm>
            <a:off x="9115681" y="2505046"/>
            <a:ext cx="1105460" cy="160715"/>
          </a:xfrm>
          <a:prstGeom prst="rect">
            <a:avLst/>
          </a:prstGeom>
        </p:spPr>
        <p:txBody>
          <a:bodyPr vert="horz" wrap="square" lIns="0" tIns="11206" rIns="0" bIns="0" rtlCol="0">
            <a:spAutoFit/>
          </a:bodyPr>
          <a:lstStyle/>
          <a:p>
            <a:pPr marL="11206" defTabSz="806867">
              <a:spcBef>
                <a:spcPts val="88"/>
              </a:spcBef>
            </a:pPr>
            <a:r>
              <a:rPr sz="971" kern="0" dirty="0">
                <a:solidFill>
                  <a:srgbClr val="FFFFFF"/>
                </a:solidFill>
                <a:latin typeface="Arial"/>
                <a:cs typeface="Arial"/>
              </a:rPr>
              <a:t>Tribal</a:t>
            </a:r>
            <a:r>
              <a:rPr sz="971" kern="0" spc="-13" dirty="0">
                <a:solidFill>
                  <a:srgbClr val="FFFFFF"/>
                </a:solidFill>
                <a:latin typeface="Arial"/>
                <a:cs typeface="Arial"/>
              </a:rPr>
              <a:t> </a:t>
            </a:r>
            <a:r>
              <a:rPr sz="971" kern="0" spc="-9" dirty="0">
                <a:solidFill>
                  <a:srgbClr val="FFFFFF"/>
                </a:solidFill>
                <a:latin typeface="Arial"/>
                <a:cs typeface="Arial"/>
              </a:rPr>
              <a:t>Communities</a:t>
            </a:r>
            <a:endParaRPr sz="971" kern="0">
              <a:solidFill>
                <a:sysClr val="windowText" lastClr="000000"/>
              </a:solidFill>
              <a:latin typeface="Arial"/>
              <a:cs typeface="Arial"/>
            </a:endParaRPr>
          </a:p>
        </p:txBody>
      </p:sp>
      <p:grpSp>
        <p:nvGrpSpPr>
          <p:cNvPr id="61" name="object 61"/>
          <p:cNvGrpSpPr/>
          <p:nvPr/>
        </p:nvGrpSpPr>
        <p:grpSpPr>
          <a:xfrm>
            <a:off x="4902797" y="2760682"/>
            <a:ext cx="1527922" cy="573181"/>
            <a:chOff x="3676903" y="3128772"/>
            <a:chExt cx="1731645" cy="649605"/>
          </a:xfrm>
        </p:grpSpPr>
        <p:pic>
          <p:nvPicPr>
            <p:cNvPr id="62" name="object 62"/>
            <p:cNvPicPr/>
            <p:nvPr/>
          </p:nvPicPr>
          <p:blipFill>
            <a:blip r:embed="rId24" cstate="print"/>
            <a:stretch>
              <a:fillRect/>
            </a:stretch>
          </p:blipFill>
          <p:spPr>
            <a:xfrm>
              <a:off x="3676903" y="3128772"/>
              <a:ext cx="1731264" cy="649224"/>
            </a:xfrm>
            <a:prstGeom prst="rect">
              <a:avLst/>
            </a:prstGeom>
          </p:spPr>
        </p:pic>
        <p:pic>
          <p:nvPicPr>
            <p:cNvPr id="63" name="object 63"/>
            <p:cNvPicPr/>
            <p:nvPr/>
          </p:nvPicPr>
          <p:blipFill>
            <a:blip r:embed="rId14" cstate="print"/>
            <a:stretch>
              <a:fillRect/>
            </a:stretch>
          </p:blipFill>
          <p:spPr>
            <a:xfrm>
              <a:off x="3715453" y="3148702"/>
              <a:ext cx="1654267" cy="572611"/>
            </a:xfrm>
            <a:prstGeom prst="rect">
              <a:avLst/>
            </a:prstGeom>
          </p:spPr>
        </p:pic>
        <p:sp>
          <p:nvSpPr>
            <p:cNvPr id="64" name="object 64"/>
            <p:cNvSpPr/>
            <p:nvPr/>
          </p:nvSpPr>
          <p:spPr>
            <a:xfrm>
              <a:off x="3715453" y="3148702"/>
              <a:ext cx="1654810" cy="572770"/>
            </a:xfrm>
            <a:custGeom>
              <a:avLst/>
              <a:gdLst/>
              <a:ahLst/>
              <a:cxnLst/>
              <a:rect l="l" t="t" r="r" b="b"/>
              <a:pathLst>
                <a:path w="1654810" h="572770">
                  <a:moveTo>
                    <a:pt x="0" y="95435"/>
                  </a:moveTo>
                  <a:lnTo>
                    <a:pt x="7491" y="58287"/>
                  </a:lnTo>
                  <a:lnTo>
                    <a:pt x="27920" y="27952"/>
                  </a:lnTo>
                  <a:lnTo>
                    <a:pt x="58221" y="7499"/>
                  </a:lnTo>
                  <a:lnTo>
                    <a:pt x="95326" y="0"/>
                  </a:lnTo>
                  <a:lnTo>
                    <a:pt x="1558940" y="0"/>
                  </a:lnTo>
                  <a:lnTo>
                    <a:pt x="1596046" y="7499"/>
                  </a:lnTo>
                  <a:lnTo>
                    <a:pt x="1626347" y="27952"/>
                  </a:lnTo>
                  <a:lnTo>
                    <a:pt x="1646776" y="58287"/>
                  </a:lnTo>
                  <a:lnTo>
                    <a:pt x="1654267" y="95435"/>
                  </a:lnTo>
                  <a:lnTo>
                    <a:pt x="1654266" y="477175"/>
                  </a:lnTo>
                  <a:lnTo>
                    <a:pt x="1646774" y="514323"/>
                  </a:lnTo>
                  <a:lnTo>
                    <a:pt x="1626345" y="544658"/>
                  </a:lnTo>
                  <a:lnTo>
                    <a:pt x="1596044" y="565111"/>
                  </a:lnTo>
                  <a:lnTo>
                    <a:pt x="1558939" y="572610"/>
                  </a:lnTo>
                  <a:lnTo>
                    <a:pt x="95326" y="572609"/>
                  </a:lnTo>
                  <a:lnTo>
                    <a:pt x="58221" y="565109"/>
                  </a:lnTo>
                  <a:lnTo>
                    <a:pt x="27920" y="544656"/>
                  </a:lnTo>
                  <a:lnTo>
                    <a:pt x="7491" y="514321"/>
                  </a:lnTo>
                  <a:lnTo>
                    <a:pt x="0" y="477173"/>
                  </a:lnTo>
                  <a:lnTo>
                    <a:pt x="0" y="95435"/>
                  </a:lnTo>
                  <a:close/>
                </a:path>
              </a:pathLst>
            </a:custGeom>
            <a:ln w="7707">
              <a:solidFill>
                <a:srgbClr val="002F66"/>
              </a:solidFill>
            </a:ln>
          </p:spPr>
          <p:txBody>
            <a:bodyPr wrap="square" lIns="0" tIns="0" rIns="0" bIns="0" rtlCol="0"/>
            <a:lstStyle/>
            <a:p>
              <a:pPr defTabSz="806867"/>
              <a:endParaRPr sz="1588" kern="0">
                <a:solidFill>
                  <a:sysClr val="windowText" lastClr="000000"/>
                </a:solidFill>
              </a:endParaRPr>
            </a:p>
          </p:txBody>
        </p:sp>
      </p:grpSp>
      <p:sp>
        <p:nvSpPr>
          <p:cNvPr id="65" name="object 65"/>
          <p:cNvSpPr txBox="1"/>
          <p:nvPr/>
        </p:nvSpPr>
        <p:spPr>
          <a:xfrm>
            <a:off x="5370100" y="2914682"/>
            <a:ext cx="595032" cy="215089"/>
          </a:xfrm>
          <a:prstGeom prst="rect">
            <a:avLst/>
          </a:prstGeom>
        </p:spPr>
        <p:txBody>
          <a:bodyPr vert="horz" wrap="square" lIns="0" tIns="11206" rIns="0" bIns="0" rtlCol="0">
            <a:spAutoFit/>
          </a:bodyPr>
          <a:lstStyle/>
          <a:p>
            <a:pPr marL="11206" defTabSz="806867">
              <a:spcBef>
                <a:spcPts val="88"/>
              </a:spcBef>
            </a:pPr>
            <a:r>
              <a:rPr sz="1324" kern="0" spc="-18" dirty="0">
                <a:solidFill>
                  <a:srgbClr val="FFFFFF"/>
                </a:solidFill>
                <a:latin typeface="Arial"/>
                <a:cs typeface="Arial"/>
              </a:rPr>
              <a:t>Director</a:t>
            </a:r>
            <a:endParaRPr sz="1324" kern="0">
              <a:solidFill>
                <a:sysClr val="windowText" lastClr="000000"/>
              </a:solidFill>
              <a:latin typeface="Arial"/>
              <a:cs typeface="Arial"/>
            </a:endParaRPr>
          </a:p>
        </p:txBody>
      </p:sp>
      <p:grpSp>
        <p:nvGrpSpPr>
          <p:cNvPr id="66" name="object 66"/>
          <p:cNvGrpSpPr/>
          <p:nvPr/>
        </p:nvGrpSpPr>
        <p:grpSpPr>
          <a:xfrm>
            <a:off x="1804595" y="4178001"/>
            <a:ext cx="1767167" cy="583826"/>
            <a:chOff x="165607" y="4735067"/>
            <a:chExt cx="2002789" cy="661670"/>
          </a:xfrm>
        </p:grpSpPr>
        <p:pic>
          <p:nvPicPr>
            <p:cNvPr id="67" name="object 67"/>
            <p:cNvPicPr/>
            <p:nvPr/>
          </p:nvPicPr>
          <p:blipFill>
            <a:blip r:embed="rId25" cstate="print"/>
            <a:stretch>
              <a:fillRect/>
            </a:stretch>
          </p:blipFill>
          <p:spPr>
            <a:xfrm>
              <a:off x="165607" y="4759451"/>
              <a:ext cx="2002536" cy="560832"/>
            </a:xfrm>
            <a:prstGeom prst="rect">
              <a:avLst/>
            </a:prstGeom>
          </p:spPr>
        </p:pic>
        <p:pic>
          <p:nvPicPr>
            <p:cNvPr id="68" name="object 68"/>
            <p:cNvPicPr/>
            <p:nvPr/>
          </p:nvPicPr>
          <p:blipFill>
            <a:blip r:embed="rId26" cstate="print"/>
            <a:stretch>
              <a:fillRect/>
            </a:stretch>
          </p:blipFill>
          <p:spPr>
            <a:xfrm>
              <a:off x="281431" y="4735067"/>
              <a:ext cx="1822704" cy="661416"/>
            </a:xfrm>
            <a:prstGeom prst="rect">
              <a:avLst/>
            </a:prstGeom>
          </p:spPr>
        </p:pic>
        <p:pic>
          <p:nvPicPr>
            <p:cNvPr id="69" name="object 69"/>
            <p:cNvPicPr/>
            <p:nvPr/>
          </p:nvPicPr>
          <p:blipFill>
            <a:blip r:embed="rId27" cstate="print"/>
            <a:stretch>
              <a:fillRect/>
            </a:stretch>
          </p:blipFill>
          <p:spPr>
            <a:xfrm>
              <a:off x="204539" y="4779064"/>
              <a:ext cx="1927045" cy="484513"/>
            </a:xfrm>
            <a:prstGeom prst="rect">
              <a:avLst/>
            </a:prstGeom>
          </p:spPr>
        </p:pic>
        <p:sp>
          <p:nvSpPr>
            <p:cNvPr id="70" name="object 70"/>
            <p:cNvSpPr/>
            <p:nvPr/>
          </p:nvSpPr>
          <p:spPr>
            <a:xfrm>
              <a:off x="204539" y="4779064"/>
              <a:ext cx="1927225" cy="485140"/>
            </a:xfrm>
            <a:custGeom>
              <a:avLst/>
              <a:gdLst/>
              <a:ahLst/>
              <a:cxnLst/>
              <a:rect l="l" t="t" r="r" b="b"/>
              <a:pathLst>
                <a:path w="1927225" h="485139">
                  <a:moveTo>
                    <a:pt x="0" y="80752"/>
                  </a:moveTo>
                  <a:lnTo>
                    <a:pt x="6338" y="49320"/>
                  </a:lnTo>
                  <a:lnTo>
                    <a:pt x="23624" y="23651"/>
                  </a:lnTo>
                  <a:lnTo>
                    <a:pt x="49263" y="6345"/>
                  </a:lnTo>
                  <a:lnTo>
                    <a:pt x="80660" y="0"/>
                  </a:lnTo>
                  <a:lnTo>
                    <a:pt x="1846384" y="0"/>
                  </a:lnTo>
                  <a:lnTo>
                    <a:pt x="1877780" y="6345"/>
                  </a:lnTo>
                  <a:lnTo>
                    <a:pt x="1903419" y="23651"/>
                  </a:lnTo>
                  <a:lnTo>
                    <a:pt x="1920705" y="49320"/>
                  </a:lnTo>
                  <a:lnTo>
                    <a:pt x="1927044" y="80752"/>
                  </a:lnTo>
                  <a:lnTo>
                    <a:pt x="1927044" y="403761"/>
                  </a:lnTo>
                  <a:lnTo>
                    <a:pt x="1920705" y="435193"/>
                  </a:lnTo>
                  <a:lnTo>
                    <a:pt x="1903419" y="460862"/>
                  </a:lnTo>
                  <a:lnTo>
                    <a:pt x="1877780" y="478168"/>
                  </a:lnTo>
                  <a:lnTo>
                    <a:pt x="1846384" y="484514"/>
                  </a:lnTo>
                  <a:lnTo>
                    <a:pt x="80660" y="484514"/>
                  </a:lnTo>
                  <a:lnTo>
                    <a:pt x="49263" y="478168"/>
                  </a:lnTo>
                  <a:lnTo>
                    <a:pt x="23624" y="460862"/>
                  </a:lnTo>
                  <a:lnTo>
                    <a:pt x="6338" y="435193"/>
                  </a:lnTo>
                  <a:lnTo>
                    <a:pt x="0" y="403761"/>
                  </a:lnTo>
                  <a:lnTo>
                    <a:pt x="0" y="80752"/>
                  </a:lnTo>
                  <a:close/>
                </a:path>
              </a:pathLst>
            </a:custGeom>
            <a:ln w="7707">
              <a:solidFill>
                <a:srgbClr val="002F66"/>
              </a:solidFill>
            </a:ln>
          </p:spPr>
          <p:txBody>
            <a:bodyPr wrap="square" lIns="0" tIns="0" rIns="0" bIns="0" rtlCol="0"/>
            <a:lstStyle/>
            <a:p>
              <a:pPr defTabSz="806867"/>
              <a:endParaRPr sz="1588" kern="0">
                <a:solidFill>
                  <a:sysClr val="windowText" lastClr="000000"/>
                </a:solidFill>
              </a:endParaRPr>
            </a:p>
          </p:txBody>
        </p:sp>
      </p:grpSp>
      <p:sp>
        <p:nvSpPr>
          <p:cNvPr id="71" name="object 71"/>
          <p:cNvSpPr txBox="1"/>
          <p:nvPr/>
        </p:nvSpPr>
        <p:spPr>
          <a:xfrm>
            <a:off x="2021197" y="4216357"/>
            <a:ext cx="1337422" cy="215089"/>
          </a:xfrm>
          <a:prstGeom prst="rect">
            <a:avLst/>
          </a:prstGeom>
        </p:spPr>
        <p:txBody>
          <a:bodyPr vert="horz" wrap="square" lIns="0" tIns="11206" rIns="0" bIns="0" rtlCol="0">
            <a:spAutoFit/>
          </a:bodyPr>
          <a:lstStyle/>
          <a:p>
            <a:pPr marL="11206" defTabSz="806867">
              <a:spcBef>
                <a:spcPts val="88"/>
              </a:spcBef>
            </a:pPr>
            <a:r>
              <a:rPr sz="1324" kern="0" spc="-22" dirty="0">
                <a:solidFill>
                  <a:srgbClr val="FFFFFF"/>
                </a:solidFill>
                <a:latin typeface="Arial"/>
                <a:cs typeface="Arial"/>
              </a:rPr>
              <a:t>Deputy</a:t>
            </a:r>
            <a:r>
              <a:rPr sz="1324" kern="0" spc="-44" dirty="0">
                <a:solidFill>
                  <a:srgbClr val="FFFFFF"/>
                </a:solidFill>
                <a:latin typeface="Arial"/>
                <a:cs typeface="Arial"/>
              </a:rPr>
              <a:t> </a:t>
            </a:r>
            <a:r>
              <a:rPr sz="1324" kern="0" spc="-22" dirty="0">
                <a:solidFill>
                  <a:srgbClr val="FFFFFF"/>
                </a:solidFill>
                <a:latin typeface="Arial"/>
                <a:cs typeface="Arial"/>
              </a:rPr>
              <a:t>Director</a:t>
            </a:r>
            <a:r>
              <a:rPr sz="1324" kern="0" spc="-35" dirty="0">
                <a:solidFill>
                  <a:srgbClr val="FFFFFF"/>
                </a:solidFill>
                <a:latin typeface="Arial"/>
                <a:cs typeface="Arial"/>
              </a:rPr>
              <a:t> </a:t>
            </a:r>
            <a:r>
              <a:rPr sz="1324" kern="0" spc="-22" dirty="0">
                <a:solidFill>
                  <a:srgbClr val="FFFFFF"/>
                </a:solidFill>
                <a:latin typeface="Arial"/>
                <a:cs typeface="Arial"/>
              </a:rPr>
              <a:t>of</a:t>
            </a:r>
            <a:endParaRPr sz="1324" kern="0">
              <a:solidFill>
                <a:sysClr val="windowText" lastClr="000000"/>
              </a:solidFill>
              <a:latin typeface="Arial"/>
              <a:cs typeface="Arial"/>
            </a:endParaRPr>
          </a:p>
        </p:txBody>
      </p:sp>
      <p:sp>
        <p:nvSpPr>
          <p:cNvPr id="72" name="object 72"/>
          <p:cNvSpPr txBox="1"/>
          <p:nvPr/>
        </p:nvSpPr>
        <p:spPr>
          <a:xfrm>
            <a:off x="2034783" y="4407305"/>
            <a:ext cx="1311649" cy="215089"/>
          </a:xfrm>
          <a:prstGeom prst="rect">
            <a:avLst/>
          </a:prstGeom>
        </p:spPr>
        <p:txBody>
          <a:bodyPr vert="horz" wrap="square" lIns="0" tIns="11206" rIns="0" bIns="0" rtlCol="0">
            <a:spAutoFit/>
          </a:bodyPr>
          <a:lstStyle/>
          <a:p>
            <a:pPr marL="11206" defTabSz="806867">
              <a:spcBef>
                <a:spcPts val="88"/>
              </a:spcBef>
            </a:pPr>
            <a:r>
              <a:rPr sz="1324" kern="0" spc="-22" dirty="0">
                <a:solidFill>
                  <a:srgbClr val="FFFFFF"/>
                </a:solidFill>
                <a:latin typeface="Arial"/>
                <a:cs typeface="Arial"/>
              </a:rPr>
              <a:t>Applied</a:t>
            </a:r>
            <a:r>
              <a:rPr sz="1324" kern="0" spc="-62" dirty="0">
                <a:solidFill>
                  <a:srgbClr val="FFFFFF"/>
                </a:solidFill>
                <a:latin typeface="Arial"/>
                <a:cs typeface="Arial"/>
              </a:rPr>
              <a:t> </a:t>
            </a:r>
            <a:r>
              <a:rPr sz="1324" kern="0" spc="-9" dirty="0">
                <a:solidFill>
                  <a:srgbClr val="FFFFFF"/>
                </a:solidFill>
                <a:latin typeface="Arial"/>
                <a:cs typeface="Arial"/>
              </a:rPr>
              <a:t>Research</a:t>
            </a:r>
            <a:endParaRPr sz="1324" kern="0">
              <a:solidFill>
                <a:sysClr val="windowText" lastClr="000000"/>
              </a:solidFill>
              <a:latin typeface="Arial"/>
              <a:cs typeface="Arial"/>
            </a:endParaRPr>
          </a:p>
        </p:txBody>
      </p:sp>
      <p:grpSp>
        <p:nvGrpSpPr>
          <p:cNvPr id="73" name="object 73"/>
          <p:cNvGrpSpPr/>
          <p:nvPr/>
        </p:nvGrpSpPr>
        <p:grpSpPr>
          <a:xfrm>
            <a:off x="3687183" y="4175312"/>
            <a:ext cx="1366557" cy="583826"/>
            <a:chOff x="2299207" y="4732020"/>
            <a:chExt cx="1548765" cy="661670"/>
          </a:xfrm>
        </p:grpSpPr>
        <p:pic>
          <p:nvPicPr>
            <p:cNvPr id="74" name="object 74"/>
            <p:cNvPicPr/>
            <p:nvPr/>
          </p:nvPicPr>
          <p:blipFill>
            <a:blip r:embed="rId28" cstate="print"/>
            <a:stretch>
              <a:fillRect/>
            </a:stretch>
          </p:blipFill>
          <p:spPr>
            <a:xfrm>
              <a:off x="2299207" y="4771644"/>
              <a:ext cx="1548383" cy="530351"/>
            </a:xfrm>
            <a:prstGeom prst="rect">
              <a:avLst/>
            </a:prstGeom>
          </p:spPr>
        </p:pic>
        <p:pic>
          <p:nvPicPr>
            <p:cNvPr id="75" name="object 75"/>
            <p:cNvPicPr/>
            <p:nvPr/>
          </p:nvPicPr>
          <p:blipFill>
            <a:blip r:embed="rId29" cstate="print"/>
            <a:stretch>
              <a:fillRect/>
            </a:stretch>
          </p:blipFill>
          <p:spPr>
            <a:xfrm>
              <a:off x="2442463" y="4732020"/>
              <a:ext cx="1258824" cy="661415"/>
            </a:xfrm>
            <a:prstGeom prst="rect">
              <a:avLst/>
            </a:prstGeom>
          </p:spPr>
        </p:pic>
        <p:pic>
          <p:nvPicPr>
            <p:cNvPr id="76" name="object 76"/>
            <p:cNvPicPr/>
            <p:nvPr/>
          </p:nvPicPr>
          <p:blipFill>
            <a:blip r:embed="rId30" cstate="print"/>
            <a:stretch>
              <a:fillRect/>
            </a:stretch>
          </p:blipFill>
          <p:spPr>
            <a:xfrm>
              <a:off x="2337116" y="4790421"/>
              <a:ext cx="1472365" cy="455481"/>
            </a:xfrm>
            <a:prstGeom prst="rect">
              <a:avLst/>
            </a:prstGeom>
          </p:spPr>
        </p:pic>
        <p:sp>
          <p:nvSpPr>
            <p:cNvPr id="77" name="object 77"/>
            <p:cNvSpPr/>
            <p:nvPr/>
          </p:nvSpPr>
          <p:spPr>
            <a:xfrm>
              <a:off x="2337116" y="4790421"/>
              <a:ext cx="1472565" cy="455930"/>
            </a:xfrm>
            <a:custGeom>
              <a:avLst/>
              <a:gdLst/>
              <a:ahLst/>
              <a:cxnLst/>
              <a:rect l="l" t="t" r="r" b="b"/>
              <a:pathLst>
                <a:path w="1472564" h="455929">
                  <a:moveTo>
                    <a:pt x="0" y="75914"/>
                  </a:moveTo>
                  <a:lnTo>
                    <a:pt x="5958" y="46365"/>
                  </a:lnTo>
                  <a:lnTo>
                    <a:pt x="22209" y="22234"/>
                  </a:lnTo>
                  <a:lnTo>
                    <a:pt x="46311" y="5965"/>
                  </a:lnTo>
                  <a:lnTo>
                    <a:pt x="75827" y="0"/>
                  </a:lnTo>
                  <a:lnTo>
                    <a:pt x="1396538" y="0"/>
                  </a:lnTo>
                  <a:lnTo>
                    <a:pt x="1426054" y="5965"/>
                  </a:lnTo>
                  <a:lnTo>
                    <a:pt x="1450156" y="22234"/>
                  </a:lnTo>
                  <a:lnTo>
                    <a:pt x="1466407" y="46365"/>
                  </a:lnTo>
                  <a:lnTo>
                    <a:pt x="1472366" y="75914"/>
                  </a:lnTo>
                  <a:lnTo>
                    <a:pt x="1472364" y="379568"/>
                  </a:lnTo>
                  <a:lnTo>
                    <a:pt x="1466405" y="409117"/>
                  </a:lnTo>
                  <a:lnTo>
                    <a:pt x="1450155" y="433247"/>
                  </a:lnTo>
                  <a:lnTo>
                    <a:pt x="1426052" y="449516"/>
                  </a:lnTo>
                  <a:lnTo>
                    <a:pt x="1396537" y="455482"/>
                  </a:lnTo>
                  <a:lnTo>
                    <a:pt x="75827" y="455481"/>
                  </a:lnTo>
                  <a:lnTo>
                    <a:pt x="46311" y="449515"/>
                  </a:lnTo>
                  <a:lnTo>
                    <a:pt x="22209" y="433246"/>
                  </a:lnTo>
                  <a:lnTo>
                    <a:pt x="5958" y="409115"/>
                  </a:lnTo>
                  <a:lnTo>
                    <a:pt x="0" y="379566"/>
                  </a:lnTo>
                  <a:lnTo>
                    <a:pt x="0" y="75914"/>
                  </a:lnTo>
                  <a:close/>
                </a:path>
              </a:pathLst>
            </a:custGeom>
            <a:ln w="7707">
              <a:solidFill>
                <a:srgbClr val="002F66"/>
              </a:solidFill>
            </a:ln>
          </p:spPr>
          <p:txBody>
            <a:bodyPr wrap="square" lIns="0" tIns="0" rIns="0" bIns="0" rtlCol="0"/>
            <a:lstStyle/>
            <a:p>
              <a:pPr defTabSz="806867"/>
              <a:endParaRPr sz="1588" kern="0">
                <a:solidFill>
                  <a:sysClr val="windowText" lastClr="000000"/>
                </a:solidFill>
              </a:endParaRPr>
            </a:p>
          </p:txBody>
        </p:sp>
      </p:grpSp>
      <p:sp>
        <p:nvSpPr>
          <p:cNvPr id="78" name="object 78"/>
          <p:cNvSpPr txBox="1"/>
          <p:nvPr/>
        </p:nvSpPr>
        <p:spPr>
          <a:xfrm>
            <a:off x="4001203" y="4213668"/>
            <a:ext cx="738468" cy="215089"/>
          </a:xfrm>
          <a:prstGeom prst="rect">
            <a:avLst/>
          </a:prstGeom>
        </p:spPr>
        <p:txBody>
          <a:bodyPr vert="horz" wrap="square" lIns="0" tIns="11206" rIns="0" bIns="0" rtlCol="0">
            <a:spAutoFit/>
          </a:bodyPr>
          <a:lstStyle/>
          <a:p>
            <a:pPr marL="11206" defTabSz="806867">
              <a:spcBef>
                <a:spcPts val="88"/>
              </a:spcBef>
            </a:pPr>
            <a:r>
              <a:rPr sz="1324" kern="0" spc="-22" dirty="0">
                <a:solidFill>
                  <a:srgbClr val="FFFFFF"/>
                </a:solidFill>
                <a:latin typeface="Arial"/>
                <a:cs typeface="Arial"/>
              </a:rPr>
              <a:t>Legal</a:t>
            </a:r>
            <a:r>
              <a:rPr sz="1324" kern="0" spc="-53" dirty="0">
                <a:solidFill>
                  <a:srgbClr val="FFFFFF"/>
                </a:solidFill>
                <a:latin typeface="Arial"/>
                <a:cs typeface="Arial"/>
              </a:rPr>
              <a:t> </a:t>
            </a:r>
            <a:r>
              <a:rPr sz="1324" kern="0" spc="-22" dirty="0">
                <a:solidFill>
                  <a:srgbClr val="FFFFFF"/>
                </a:solidFill>
                <a:latin typeface="Arial"/>
                <a:cs typeface="Arial"/>
              </a:rPr>
              <a:t>and</a:t>
            </a:r>
            <a:endParaRPr sz="1324" kern="0">
              <a:solidFill>
                <a:sysClr val="windowText" lastClr="000000"/>
              </a:solidFill>
              <a:latin typeface="Arial"/>
              <a:cs typeface="Arial"/>
            </a:endParaRPr>
          </a:p>
        </p:txBody>
      </p:sp>
      <p:sp>
        <p:nvSpPr>
          <p:cNvPr id="79" name="object 79"/>
          <p:cNvSpPr txBox="1"/>
          <p:nvPr/>
        </p:nvSpPr>
        <p:spPr>
          <a:xfrm>
            <a:off x="3928740" y="4404616"/>
            <a:ext cx="885825" cy="215089"/>
          </a:xfrm>
          <a:prstGeom prst="rect">
            <a:avLst/>
          </a:prstGeom>
        </p:spPr>
        <p:txBody>
          <a:bodyPr vert="horz" wrap="square" lIns="0" tIns="11206" rIns="0" bIns="0" rtlCol="0">
            <a:spAutoFit/>
          </a:bodyPr>
          <a:lstStyle/>
          <a:p>
            <a:pPr marL="11206" defTabSz="806867">
              <a:spcBef>
                <a:spcPts val="88"/>
              </a:spcBef>
            </a:pPr>
            <a:r>
              <a:rPr sz="1324" kern="0" spc="-22" dirty="0">
                <a:solidFill>
                  <a:srgbClr val="FFFFFF"/>
                </a:solidFill>
                <a:latin typeface="Arial"/>
                <a:cs typeface="Arial"/>
              </a:rPr>
              <a:t>Compliance</a:t>
            </a:r>
            <a:endParaRPr sz="1324" kern="0">
              <a:solidFill>
                <a:sysClr val="windowText" lastClr="000000"/>
              </a:solidFill>
              <a:latin typeface="Arial"/>
              <a:cs typeface="Arial"/>
            </a:endParaRPr>
          </a:p>
        </p:txBody>
      </p:sp>
      <p:grpSp>
        <p:nvGrpSpPr>
          <p:cNvPr id="80" name="object 80"/>
          <p:cNvGrpSpPr/>
          <p:nvPr/>
        </p:nvGrpSpPr>
        <p:grpSpPr>
          <a:xfrm>
            <a:off x="5091057" y="4247926"/>
            <a:ext cx="1893794" cy="425263"/>
            <a:chOff x="3890264" y="4814315"/>
            <a:chExt cx="2146300" cy="481965"/>
          </a:xfrm>
        </p:grpSpPr>
        <p:pic>
          <p:nvPicPr>
            <p:cNvPr id="81" name="object 81"/>
            <p:cNvPicPr/>
            <p:nvPr/>
          </p:nvPicPr>
          <p:blipFill>
            <a:blip r:embed="rId31" cstate="print"/>
            <a:stretch>
              <a:fillRect/>
            </a:stretch>
          </p:blipFill>
          <p:spPr>
            <a:xfrm>
              <a:off x="3890264" y="4814315"/>
              <a:ext cx="2145791" cy="457200"/>
            </a:xfrm>
            <a:prstGeom prst="rect">
              <a:avLst/>
            </a:prstGeom>
          </p:spPr>
        </p:pic>
        <p:pic>
          <p:nvPicPr>
            <p:cNvPr id="82" name="object 82"/>
            <p:cNvPicPr/>
            <p:nvPr/>
          </p:nvPicPr>
          <p:blipFill>
            <a:blip r:embed="rId32" cstate="print"/>
            <a:stretch>
              <a:fillRect/>
            </a:stretch>
          </p:blipFill>
          <p:spPr>
            <a:xfrm>
              <a:off x="4134104" y="4850891"/>
              <a:ext cx="1658112" cy="445007"/>
            </a:xfrm>
            <a:prstGeom prst="rect">
              <a:avLst/>
            </a:prstGeom>
          </p:spPr>
        </p:pic>
        <p:pic>
          <p:nvPicPr>
            <p:cNvPr id="83" name="object 83"/>
            <p:cNvPicPr/>
            <p:nvPr/>
          </p:nvPicPr>
          <p:blipFill>
            <a:blip r:embed="rId33" cstate="print"/>
            <a:stretch>
              <a:fillRect/>
            </a:stretch>
          </p:blipFill>
          <p:spPr>
            <a:xfrm>
              <a:off x="3926954" y="4834065"/>
              <a:ext cx="2070822" cy="381904"/>
            </a:xfrm>
            <a:prstGeom prst="rect">
              <a:avLst/>
            </a:prstGeom>
          </p:spPr>
        </p:pic>
        <p:sp>
          <p:nvSpPr>
            <p:cNvPr id="84" name="object 84"/>
            <p:cNvSpPr/>
            <p:nvPr/>
          </p:nvSpPr>
          <p:spPr>
            <a:xfrm>
              <a:off x="3926954" y="4834065"/>
              <a:ext cx="2071370" cy="382270"/>
            </a:xfrm>
            <a:custGeom>
              <a:avLst/>
              <a:gdLst/>
              <a:ahLst/>
              <a:cxnLst/>
              <a:rect l="l" t="t" r="r" b="b"/>
              <a:pathLst>
                <a:path w="2071370" h="382270">
                  <a:moveTo>
                    <a:pt x="0" y="63651"/>
                  </a:moveTo>
                  <a:lnTo>
                    <a:pt x="4996" y="38875"/>
                  </a:lnTo>
                  <a:lnTo>
                    <a:pt x="18621" y="18643"/>
                  </a:lnTo>
                  <a:lnTo>
                    <a:pt x="38830" y="5002"/>
                  </a:lnTo>
                  <a:lnTo>
                    <a:pt x="63578" y="0"/>
                  </a:lnTo>
                  <a:lnTo>
                    <a:pt x="2007242" y="0"/>
                  </a:lnTo>
                  <a:lnTo>
                    <a:pt x="2031990" y="5002"/>
                  </a:lnTo>
                  <a:lnTo>
                    <a:pt x="2052199" y="18643"/>
                  </a:lnTo>
                  <a:lnTo>
                    <a:pt x="2065824" y="38875"/>
                  </a:lnTo>
                  <a:lnTo>
                    <a:pt x="2070821" y="63651"/>
                  </a:lnTo>
                  <a:lnTo>
                    <a:pt x="2070821" y="318252"/>
                  </a:lnTo>
                  <a:lnTo>
                    <a:pt x="2065824" y="343028"/>
                  </a:lnTo>
                  <a:lnTo>
                    <a:pt x="2052199" y="363260"/>
                  </a:lnTo>
                  <a:lnTo>
                    <a:pt x="2031990" y="376901"/>
                  </a:lnTo>
                  <a:lnTo>
                    <a:pt x="2007242" y="381904"/>
                  </a:lnTo>
                  <a:lnTo>
                    <a:pt x="63578" y="381904"/>
                  </a:lnTo>
                  <a:lnTo>
                    <a:pt x="38830" y="376901"/>
                  </a:lnTo>
                  <a:lnTo>
                    <a:pt x="18621" y="363260"/>
                  </a:lnTo>
                  <a:lnTo>
                    <a:pt x="4996" y="343028"/>
                  </a:lnTo>
                  <a:lnTo>
                    <a:pt x="0" y="318252"/>
                  </a:lnTo>
                  <a:lnTo>
                    <a:pt x="0" y="63651"/>
                  </a:lnTo>
                  <a:close/>
                </a:path>
              </a:pathLst>
            </a:custGeom>
            <a:ln w="7707">
              <a:solidFill>
                <a:srgbClr val="002F66"/>
              </a:solidFill>
            </a:ln>
          </p:spPr>
          <p:txBody>
            <a:bodyPr wrap="square" lIns="0" tIns="0" rIns="0" bIns="0" rtlCol="0"/>
            <a:lstStyle/>
            <a:p>
              <a:pPr defTabSz="806867"/>
              <a:endParaRPr sz="1588" kern="0">
                <a:solidFill>
                  <a:sysClr val="windowText" lastClr="000000"/>
                </a:solidFill>
              </a:endParaRPr>
            </a:p>
          </p:txBody>
        </p:sp>
      </p:grpSp>
      <p:sp>
        <p:nvSpPr>
          <p:cNvPr id="85" name="object 85"/>
          <p:cNvSpPr txBox="1"/>
          <p:nvPr/>
        </p:nvSpPr>
        <p:spPr>
          <a:xfrm>
            <a:off x="5418931" y="4318555"/>
            <a:ext cx="1238810" cy="215089"/>
          </a:xfrm>
          <a:prstGeom prst="rect">
            <a:avLst/>
          </a:prstGeom>
        </p:spPr>
        <p:txBody>
          <a:bodyPr vert="horz" wrap="square" lIns="0" tIns="11206" rIns="0" bIns="0" rtlCol="0">
            <a:spAutoFit/>
          </a:bodyPr>
          <a:lstStyle/>
          <a:p>
            <a:pPr marL="11206" defTabSz="806867">
              <a:spcBef>
                <a:spcPts val="88"/>
              </a:spcBef>
            </a:pPr>
            <a:r>
              <a:rPr sz="1324" kern="0" spc="-26" dirty="0">
                <a:solidFill>
                  <a:srgbClr val="FFFFFF"/>
                </a:solidFill>
                <a:latin typeface="Arial"/>
                <a:cs typeface="Arial"/>
              </a:rPr>
              <a:t>Communications</a:t>
            </a:r>
            <a:endParaRPr sz="1324" kern="0">
              <a:solidFill>
                <a:sysClr val="windowText" lastClr="000000"/>
              </a:solidFill>
              <a:latin typeface="Arial"/>
              <a:cs typeface="Arial"/>
            </a:endParaRPr>
          </a:p>
        </p:txBody>
      </p:sp>
      <p:grpSp>
        <p:nvGrpSpPr>
          <p:cNvPr id="86" name="object 86"/>
          <p:cNvGrpSpPr/>
          <p:nvPr/>
        </p:nvGrpSpPr>
        <p:grpSpPr>
          <a:xfrm>
            <a:off x="7040880" y="4113454"/>
            <a:ext cx="1315571" cy="788333"/>
            <a:chOff x="6100064" y="4661915"/>
            <a:chExt cx="1490980" cy="893444"/>
          </a:xfrm>
        </p:grpSpPr>
        <p:pic>
          <p:nvPicPr>
            <p:cNvPr id="87" name="object 87"/>
            <p:cNvPicPr/>
            <p:nvPr/>
          </p:nvPicPr>
          <p:blipFill>
            <a:blip r:embed="rId34" cstate="print"/>
            <a:stretch>
              <a:fillRect/>
            </a:stretch>
          </p:blipFill>
          <p:spPr>
            <a:xfrm>
              <a:off x="6100064" y="4683251"/>
              <a:ext cx="1490471" cy="789432"/>
            </a:xfrm>
            <a:prstGeom prst="rect">
              <a:avLst/>
            </a:prstGeom>
          </p:spPr>
        </p:pic>
        <p:pic>
          <p:nvPicPr>
            <p:cNvPr id="88" name="object 88"/>
            <p:cNvPicPr/>
            <p:nvPr/>
          </p:nvPicPr>
          <p:blipFill>
            <a:blip r:embed="rId35" cstate="print"/>
            <a:stretch>
              <a:fillRect/>
            </a:stretch>
          </p:blipFill>
          <p:spPr>
            <a:xfrm>
              <a:off x="6179312" y="4661915"/>
              <a:ext cx="1365504" cy="893063"/>
            </a:xfrm>
            <a:prstGeom prst="rect">
              <a:avLst/>
            </a:prstGeom>
          </p:spPr>
        </p:pic>
        <p:pic>
          <p:nvPicPr>
            <p:cNvPr id="89" name="object 89"/>
            <p:cNvPicPr/>
            <p:nvPr/>
          </p:nvPicPr>
          <p:blipFill>
            <a:blip r:embed="rId36" cstate="print"/>
            <a:stretch>
              <a:fillRect/>
            </a:stretch>
          </p:blipFill>
          <p:spPr>
            <a:xfrm>
              <a:off x="6136494" y="4702960"/>
              <a:ext cx="1416685" cy="713666"/>
            </a:xfrm>
            <a:prstGeom prst="rect">
              <a:avLst/>
            </a:prstGeom>
          </p:spPr>
        </p:pic>
        <p:sp>
          <p:nvSpPr>
            <p:cNvPr id="90" name="object 90"/>
            <p:cNvSpPr/>
            <p:nvPr/>
          </p:nvSpPr>
          <p:spPr>
            <a:xfrm>
              <a:off x="6136494" y="4702960"/>
              <a:ext cx="1416685" cy="713740"/>
            </a:xfrm>
            <a:custGeom>
              <a:avLst/>
              <a:gdLst/>
              <a:ahLst/>
              <a:cxnLst/>
              <a:rect l="l" t="t" r="r" b="b"/>
              <a:pathLst>
                <a:path w="1416684" h="713739">
                  <a:moveTo>
                    <a:pt x="0" y="118944"/>
                  </a:moveTo>
                  <a:lnTo>
                    <a:pt x="9336" y="72646"/>
                  </a:lnTo>
                  <a:lnTo>
                    <a:pt x="34798" y="34838"/>
                  </a:lnTo>
                  <a:lnTo>
                    <a:pt x="72562" y="9347"/>
                  </a:lnTo>
                  <a:lnTo>
                    <a:pt x="118808" y="0"/>
                  </a:lnTo>
                  <a:lnTo>
                    <a:pt x="1297876" y="0"/>
                  </a:lnTo>
                  <a:lnTo>
                    <a:pt x="1344121" y="9347"/>
                  </a:lnTo>
                  <a:lnTo>
                    <a:pt x="1381886" y="34838"/>
                  </a:lnTo>
                  <a:lnTo>
                    <a:pt x="1407348" y="72646"/>
                  </a:lnTo>
                  <a:lnTo>
                    <a:pt x="1416684" y="118944"/>
                  </a:lnTo>
                  <a:lnTo>
                    <a:pt x="1416684" y="594721"/>
                  </a:lnTo>
                  <a:lnTo>
                    <a:pt x="1407348" y="641020"/>
                  </a:lnTo>
                  <a:lnTo>
                    <a:pt x="1381886" y="678828"/>
                  </a:lnTo>
                  <a:lnTo>
                    <a:pt x="1344121" y="704319"/>
                  </a:lnTo>
                  <a:lnTo>
                    <a:pt x="1297876" y="713666"/>
                  </a:lnTo>
                  <a:lnTo>
                    <a:pt x="118808" y="713666"/>
                  </a:lnTo>
                  <a:lnTo>
                    <a:pt x="72562" y="704319"/>
                  </a:lnTo>
                  <a:lnTo>
                    <a:pt x="34798" y="678828"/>
                  </a:lnTo>
                  <a:lnTo>
                    <a:pt x="9336" y="641020"/>
                  </a:lnTo>
                  <a:lnTo>
                    <a:pt x="0" y="594721"/>
                  </a:lnTo>
                  <a:lnTo>
                    <a:pt x="0" y="118944"/>
                  </a:lnTo>
                  <a:close/>
                </a:path>
              </a:pathLst>
            </a:custGeom>
            <a:ln w="7706">
              <a:solidFill>
                <a:srgbClr val="002F66"/>
              </a:solidFill>
            </a:ln>
          </p:spPr>
          <p:txBody>
            <a:bodyPr wrap="square" lIns="0" tIns="0" rIns="0" bIns="0" rtlCol="0"/>
            <a:lstStyle/>
            <a:p>
              <a:pPr defTabSz="806867"/>
              <a:endParaRPr sz="1588" kern="0">
                <a:solidFill>
                  <a:sysClr val="windowText" lastClr="000000"/>
                </a:solidFill>
              </a:endParaRPr>
            </a:p>
          </p:txBody>
        </p:sp>
      </p:grpSp>
      <p:sp>
        <p:nvSpPr>
          <p:cNvPr id="91" name="object 91"/>
          <p:cNvSpPr txBox="1"/>
          <p:nvPr/>
        </p:nvSpPr>
        <p:spPr>
          <a:xfrm>
            <a:off x="7224862" y="4151811"/>
            <a:ext cx="948018" cy="610021"/>
          </a:xfrm>
          <a:prstGeom prst="rect">
            <a:avLst/>
          </a:prstGeom>
        </p:spPr>
        <p:txBody>
          <a:bodyPr vert="horz" wrap="square" lIns="0" tIns="16809" rIns="0" bIns="0" rtlCol="0">
            <a:spAutoFit/>
          </a:bodyPr>
          <a:lstStyle/>
          <a:p>
            <a:pPr marL="11206" marR="4483" indent="13448" algn="just" defTabSz="806867">
              <a:lnSpc>
                <a:spcPct val="97300"/>
              </a:lnSpc>
              <a:spcBef>
                <a:spcPts val="132"/>
              </a:spcBef>
            </a:pPr>
            <a:r>
              <a:rPr sz="1324" kern="0" spc="-18" dirty="0">
                <a:solidFill>
                  <a:srgbClr val="FFFFFF"/>
                </a:solidFill>
                <a:latin typeface="Arial"/>
                <a:cs typeface="Arial"/>
              </a:rPr>
              <a:t>Industry</a:t>
            </a:r>
            <a:r>
              <a:rPr sz="1324" kern="0" spc="-49" dirty="0">
                <a:solidFill>
                  <a:srgbClr val="FFFFFF"/>
                </a:solidFill>
                <a:latin typeface="Arial"/>
                <a:cs typeface="Arial"/>
              </a:rPr>
              <a:t> </a:t>
            </a:r>
            <a:r>
              <a:rPr sz="1324" kern="0" spc="-22" dirty="0">
                <a:solidFill>
                  <a:srgbClr val="FFFFFF"/>
                </a:solidFill>
                <a:latin typeface="Arial"/>
                <a:cs typeface="Arial"/>
              </a:rPr>
              <a:t>and </a:t>
            </a:r>
            <a:r>
              <a:rPr sz="1324" kern="0" spc="-9" dirty="0">
                <a:solidFill>
                  <a:srgbClr val="FFFFFF"/>
                </a:solidFill>
                <a:latin typeface="Arial"/>
                <a:cs typeface="Arial"/>
              </a:rPr>
              <a:t>International </a:t>
            </a:r>
            <a:r>
              <a:rPr sz="1324" kern="0" spc="-35" dirty="0">
                <a:solidFill>
                  <a:srgbClr val="FFFFFF"/>
                </a:solidFill>
                <a:latin typeface="Arial"/>
                <a:cs typeface="Arial"/>
              </a:rPr>
              <a:t>Engagement</a:t>
            </a:r>
            <a:endParaRPr sz="1324" kern="0">
              <a:solidFill>
                <a:sysClr val="windowText" lastClr="000000"/>
              </a:solidFill>
              <a:latin typeface="Arial"/>
              <a:cs typeface="Arial"/>
            </a:endParaRPr>
          </a:p>
        </p:txBody>
      </p:sp>
      <p:grpSp>
        <p:nvGrpSpPr>
          <p:cNvPr id="92" name="object 92"/>
          <p:cNvGrpSpPr/>
          <p:nvPr/>
        </p:nvGrpSpPr>
        <p:grpSpPr>
          <a:xfrm>
            <a:off x="9006841" y="2870947"/>
            <a:ext cx="1326216" cy="395567"/>
            <a:chOff x="8328152" y="3253740"/>
            <a:chExt cx="1503045" cy="448309"/>
          </a:xfrm>
        </p:grpSpPr>
        <p:pic>
          <p:nvPicPr>
            <p:cNvPr id="93" name="object 93"/>
            <p:cNvPicPr/>
            <p:nvPr/>
          </p:nvPicPr>
          <p:blipFill>
            <a:blip r:embed="rId37" cstate="print"/>
            <a:stretch>
              <a:fillRect/>
            </a:stretch>
          </p:blipFill>
          <p:spPr>
            <a:xfrm>
              <a:off x="8328152" y="3259836"/>
              <a:ext cx="1502663" cy="384048"/>
            </a:xfrm>
            <a:prstGeom prst="rect">
              <a:avLst/>
            </a:prstGeom>
          </p:spPr>
        </p:pic>
        <p:pic>
          <p:nvPicPr>
            <p:cNvPr id="94" name="object 94"/>
            <p:cNvPicPr/>
            <p:nvPr/>
          </p:nvPicPr>
          <p:blipFill>
            <a:blip r:embed="rId38" cstate="print"/>
            <a:stretch>
              <a:fillRect/>
            </a:stretch>
          </p:blipFill>
          <p:spPr>
            <a:xfrm>
              <a:off x="8721344" y="3253740"/>
              <a:ext cx="716279" cy="448055"/>
            </a:xfrm>
            <a:prstGeom prst="rect">
              <a:avLst/>
            </a:prstGeom>
          </p:spPr>
        </p:pic>
        <p:pic>
          <p:nvPicPr>
            <p:cNvPr id="95" name="object 95"/>
            <p:cNvPicPr/>
            <p:nvPr/>
          </p:nvPicPr>
          <p:blipFill>
            <a:blip r:embed="rId39" cstate="print"/>
            <a:stretch>
              <a:fillRect/>
            </a:stretch>
          </p:blipFill>
          <p:spPr>
            <a:xfrm>
              <a:off x="8364991" y="3277975"/>
              <a:ext cx="1427555" cy="308328"/>
            </a:xfrm>
            <a:prstGeom prst="rect">
              <a:avLst/>
            </a:prstGeom>
          </p:spPr>
        </p:pic>
        <p:sp>
          <p:nvSpPr>
            <p:cNvPr id="96" name="object 96"/>
            <p:cNvSpPr/>
            <p:nvPr/>
          </p:nvSpPr>
          <p:spPr>
            <a:xfrm>
              <a:off x="8364992" y="3277975"/>
              <a:ext cx="1428115" cy="308610"/>
            </a:xfrm>
            <a:custGeom>
              <a:avLst/>
              <a:gdLst/>
              <a:ahLst/>
              <a:cxnLst/>
              <a:rect l="l" t="t" r="r" b="b"/>
              <a:pathLst>
                <a:path w="1428115" h="308610">
                  <a:moveTo>
                    <a:pt x="0" y="51387"/>
                  </a:moveTo>
                  <a:lnTo>
                    <a:pt x="4033" y="31385"/>
                  </a:lnTo>
                  <a:lnTo>
                    <a:pt x="15033" y="15051"/>
                  </a:lnTo>
                  <a:lnTo>
                    <a:pt x="31349" y="4038"/>
                  </a:lnTo>
                  <a:lnTo>
                    <a:pt x="51328" y="0"/>
                  </a:lnTo>
                  <a:lnTo>
                    <a:pt x="1376225" y="0"/>
                  </a:lnTo>
                  <a:lnTo>
                    <a:pt x="1396204" y="4038"/>
                  </a:lnTo>
                  <a:lnTo>
                    <a:pt x="1412520" y="15051"/>
                  </a:lnTo>
                  <a:lnTo>
                    <a:pt x="1423520" y="31385"/>
                  </a:lnTo>
                  <a:lnTo>
                    <a:pt x="1427554" y="51387"/>
                  </a:lnTo>
                  <a:lnTo>
                    <a:pt x="1427554" y="256940"/>
                  </a:lnTo>
                  <a:lnTo>
                    <a:pt x="1423520" y="276943"/>
                  </a:lnTo>
                  <a:lnTo>
                    <a:pt x="1412520" y="293277"/>
                  </a:lnTo>
                  <a:lnTo>
                    <a:pt x="1396204" y="304290"/>
                  </a:lnTo>
                  <a:lnTo>
                    <a:pt x="1376225" y="308328"/>
                  </a:lnTo>
                  <a:lnTo>
                    <a:pt x="51328" y="308328"/>
                  </a:lnTo>
                  <a:lnTo>
                    <a:pt x="31349" y="304290"/>
                  </a:lnTo>
                  <a:lnTo>
                    <a:pt x="15033" y="293277"/>
                  </a:lnTo>
                  <a:lnTo>
                    <a:pt x="4033" y="276943"/>
                  </a:lnTo>
                  <a:lnTo>
                    <a:pt x="0" y="256940"/>
                  </a:lnTo>
                  <a:lnTo>
                    <a:pt x="0" y="51387"/>
                  </a:lnTo>
                  <a:close/>
                </a:path>
              </a:pathLst>
            </a:custGeom>
            <a:ln w="7707">
              <a:solidFill>
                <a:srgbClr val="002F66"/>
              </a:solidFill>
            </a:ln>
          </p:spPr>
          <p:txBody>
            <a:bodyPr wrap="square" lIns="0" tIns="0" rIns="0" bIns="0" rtlCol="0"/>
            <a:lstStyle/>
            <a:p>
              <a:pPr defTabSz="806867"/>
              <a:endParaRPr sz="1588" kern="0">
                <a:solidFill>
                  <a:sysClr val="windowText" lastClr="000000"/>
                </a:solidFill>
              </a:endParaRPr>
            </a:p>
          </p:txBody>
        </p:sp>
      </p:grpSp>
      <p:grpSp>
        <p:nvGrpSpPr>
          <p:cNvPr id="97" name="object 97"/>
          <p:cNvGrpSpPr/>
          <p:nvPr/>
        </p:nvGrpSpPr>
        <p:grpSpPr>
          <a:xfrm>
            <a:off x="2560320" y="2056054"/>
            <a:ext cx="5230906" cy="1748118"/>
            <a:chOff x="1022096" y="2330195"/>
            <a:chExt cx="5928360" cy="1981200"/>
          </a:xfrm>
        </p:grpSpPr>
        <p:pic>
          <p:nvPicPr>
            <p:cNvPr id="98" name="object 98"/>
            <p:cNvPicPr/>
            <p:nvPr/>
          </p:nvPicPr>
          <p:blipFill>
            <a:blip r:embed="rId40" cstate="print"/>
            <a:stretch>
              <a:fillRect/>
            </a:stretch>
          </p:blipFill>
          <p:spPr>
            <a:xfrm>
              <a:off x="4448048" y="2616707"/>
              <a:ext cx="192024" cy="643127"/>
            </a:xfrm>
            <a:prstGeom prst="rect">
              <a:avLst/>
            </a:prstGeom>
          </p:spPr>
        </p:pic>
        <p:sp>
          <p:nvSpPr>
            <p:cNvPr id="99" name="object 99"/>
            <p:cNvSpPr/>
            <p:nvPr/>
          </p:nvSpPr>
          <p:spPr>
            <a:xfrm>
              <a:off x="4511790" y="2695347"/>
              <a:ext cx="63500" cy="453390"/>
            </a:xfrm>
            <a:custGeom>
              <a:avLst/>
              <a:gdLst/>
              <a:ahLst/>
              <a:cxnLst/>
              <a:rect l="l" t="t" r="r" b="b"/>
              <a:pathLst>
                <a:path w="63500" h="453389">
                  <a:moveTo>
                    <a:pt x="20530" y="391688"/>
                  </a:moveTo>
                  <a:lnTo>
                    <a:pt x="0" y="391688"/>
                  </a:lnTo>
                  <a:lnTo>
                    <a:pt x="30797" y="453354"/>
                  </a:lnTo>
                  <a:lnTo>
                    <a:pt x="56461" y="401966"/>
                  </a:lnTo>
                  <a:lnTo>
                    <a:pt x="20530" y="401966"/>
                  </a:lnTo>
                  <a:lnTo>
                    <a:pt x="20530" y="391688"/>
                  </a:lnTo>
                  <a:close/>
                </a:path>
                <a:path w="63500" h="453389">
                  <a:moveTo>
                    <a:pt x="21850" y="219680"/>
                  </a:moveTo>
                  <a:lnTo>
                    <a:pt x="20530" y="221001"/>
                  </a:lnTo>
                  <a:lnTo>
                    <a:pt x="20530" y="401966"/>
                  </a:lnTo>
                  <a:lnTo>
                    <a:pt x="41062" y="401966"/>
                  </a:lnTo>
                  <a:lnTo>
                    <a:pt x="41062" y="236955"/>
                  </a:lnTo>
                  <a:lnTo>
                    <a:pt x="30797" y="236955"/>
                  </a:lnTo>
                  <a:lnTo>
                    <a:pt x="41062" y="226677"/>
                  </a:lnTo>
                  <a:lnTo>
                    <a:pt x="21850" y="226677"/>
                  </a:lnTo>
                  <a:lnTo>
                    <a:pt x="21850" y="219680"/>
                  </a:lnTo>
                  <a:close/>
                </a:path>
                <a:path w="63500" h="453389">
                  <a:moveTo>
                    <a:pt x="61595" y="391688"/>
                  </a:moveTo>
                  <a:lnTo>
                    <a:pt x="41062" y="391688"/>
                  </a:lnTo>
                  <a:lnTo>
                    <a:pt x="41062" y="401966"/>
                  </a:lnTo>
                  <a:lnTo>
                    <a:pt x="56461" y="401966"/>
                  </a:lnTo>
                  <a:lnTo>
                    <a:pt x="61595" y="391688"/>
                  </a:lnTo>
                  <a:close/>
                </a:path>
                <a:path w="63500" h="453389">
                  <a:moveTo>
                    <a:pt x="41062" y="226677"/>
                  </a:moveTo>
                  <a:lnTo>
                    <a:pt x="30797" y="236955"/>
                  </a:lnTo>
                  <a:lnTo>
                    <a:pt x="37786" y="236955"/>
                  </a:lnTo>
                  <a:lnTo>
                    <a:pt x="41062" y="233674"/>
                  </a:lnTo>
                  <a:lnTo>
                    <a:pt x="41062" y="226677"/>
                  </a:lnTo>
                  <a:close/>
                </a:path>
                <a:path w="63500" h="453389">
                  <a:moveTo>
                    <a:pt x="41062" y="233674"/>
                  </a:moveTo>
                  <a:lnTo>
                    <a:pt x="37786" y="236955"/>
                  </a:lnTo>
                  <a:lnTo>
                    <a:pt x="41062" y="236955"/>
                  </a:lnTo>
                  <a:lnTo>
                    <a:pt x="41062" y="233674"/>
                  </a:lnTo>
                  <a:close/>
                </a:path>
                <a:path w="63500" h="453389">
                  <a:moveTo>
                    <a:pt x="42382" y="216399"/>
                  </a:moveTo>
                  <a:lnTo>
                    <a:pt x="32117" y="216399"/>
                  </a:lnTo>
                  <a:lnTo>
                    <a:pt x="21850" y="226677"/>
                  </a:lnTo>
                  <a:lnTo>
                    <a:pt x="41062" y="226677"/>
                  </a:lnTo>
                  <a:lnTo>
                    <a:pt x="41062" y="233674"/>
                  </a:lnTo>
                  <a:lnTo>
                    <a:pt x="42382" y="232352"/>
                  </a:lnTo>
                  <a:lnTo>
                    <a:pt x="42382" y="216399"/>
                  </a:lnTo>
                  <a:close/>
                </a:path>
                <a:path w="63500" h="453389">
                  <a:moveTo>
                    <a:pt x="32117" y="216399"/>
                  </a:moveTo>
                  <a:lnTo>
                    <a:pt x="25126" y="216399"/>
                  </a:lnTo>
                  <a:lnTo>
                    <a:pt x="21850" y="219680"/>
                  </a:lnTo>
                  <a:lnTo>
                    <a:pt x="21850" y="226677"/>
                  </a:lnTo>
                  <a:lnTo>
                    <a:pt x="32117" y="216399"/>
                  </a:lnTo>
                  <a:close/>
                </a:path>
                <a:path w="63500" h="453389">
                  <a:moveTo>
                    <a:pt x="42382" y="51388"/>
                  </a:moveTo>
                  <a:lnTo>
                    <a:pt x="21850" y="51388"/>
                  </a:lnTo>
                  <a:lnTo>
                    <a:pt x="21850" y="219680"/>
                  </a:lnTo>
                  <a:lnTo>
                    <a:pt x="25126" y="216399"/>
                  </a:lnTo>
                  <a:lnTo>
                    <a:pt x="42382" y="216399"/>
                  </a:lnTo>
                  <a:lnTo>
                    <a:pt x="42382" y="51388"/>
                  </a:lnTo>
                  <a:close/>
                </a:path>
                <a:path w="63500" h="453389">
                  <a:moveTo>
                    <a:pt x="32117" y="0"/>
                  </a:moveTo>
                  <a:lnTo>
                    <a:pt x="1319" y="61664"/>
                  </a:lnTo>
                  <a:lnTo>
                    <a:pt x="21850" y="61664"/>
                  </a:lnTo>
                  <a:lnTo>
                    <a:pt x="21850" y="51388"/>
                  </a:lnTo>
                  <a:lnTo>
                    <a:pt x="57781" y="51388"/>
                  </a:lnTo>
                  <a:lnTo>
                    <a:pt x="32117" y="0"/>
                  </a:lnTo>
                  <a:close/>
                </a:path>
                <a:path w="63500" h="453389">
                  <a:moveTo>
                    <a:pt x="57781" y="51388"/>
                  </a:moveTo>
                  <a:lnTo>
                    <a:pt x="42382" y="51388"/>
                  </a:lnTo>
                  <a:lnTo>
                    <a:pt x="42382" y="61664"/>
                  </a:lnTo>
                  <a:lnTo>
                    <a:pt x="62914" y="61664"/>
                  </a:lnTo>
                  <a:lnTo>
                    <a:pt x="57781" y="51388"/>
                  </a:lnTo>
                  <a:close/>
                </a:path>
              </a:pathLst>
            </a:custGeom>
            <a:solidFill>
              <a:srgbClr val="003066"/>
            </a:solidFill>
          </p:spPr>
          <p:txBody>
            <a:bodyPr wrap="square" lIns="0" tIns="0" rIns="0" bIns="0" rtlCol="0"/>
            <a:lstStyle/>
            <a:p>
              <a:pPr defTabSz="806867"/>
              <a:endParaRPr sz="1588" kern="0">
                <a:solidFill>
                  <a:sysClr val="windowText" lastClr="000000"/>
                </a:solidFill>
              </a:endParaRPr>
            </a:p>
          </p:txBody>
        </p:sp>
        <p:pic>
          <p:nvPicPr>
            <p:cNvPr id="100" name="object 100"/>
            <p:cNvPicPr/>
            <p:nvPr/>
          </p:nvPicPr>
          <p:blipFill>
            <a:blip r:embed="rId41" cstate="print"/>
            <a:stretch>
              <a:fillRect/>
            </a:stretch>
          </p:blipFill>
          <p:spPr>
            <a:xfrm>
              <a:off x="5274055" y="3354323"/>
              <a:ext cx="966215" cy="192024"/>
            </a:xfrm>
            <a:prstGeom prst="rect">
              <a:avLst/>
            </a:prstGeom>
          </p:spPr>
        </p:pic>
        <p:sp>
          <p:nvSpPr>
            <p:cNvPr id="101" name="object 101"/>
            <p:cNvSpPr/>
            <p:nvPr/>
          </p:nvSpPr>
          <p:spPr>
            <a:xfrm>
              <a:off x="5369720" y="3404172"/>
              <a:ext cx="774700" cy="62230"/>
            </a:xfrm>
            <a:custGeom>
              <a:avLst/>
              <a:gdLst/>
              <a:ahLst/>
              <a:cxnLst/>
              <a:rect l="l" t="t" r="r" b="b"/>
              <a:pathLst>
                <a:path w="774700" h="62229">
                  <a:moveTo>
                    <a:pt x="61595" y="0"/>
                  </a:moveTo>
                  <a:lnTo>
                    <a:pt x="0" y="30833"/>
                  </a:lnTo>
                  <a:lnTo>
                    <a:pt x="61595" y="61666"/>
                  </a:lnTo>
                  <a:lnTo>
                    <a:pt x="61595" y="41111"/>
                  </a:lnTo>
                  <a:lnTo>
                    <a:pt x="51328" y="41111"/>
                  </a:lnTo>
                  <a:lnTo>
                    <a:pt x="51328" y="20554"/>
                  </a:lnTo>
                  <a:lnTo>
                    <a:pt x="61595" y="20554"/>
                  </a:lnTo>
                  <a:lnTo>
                    <a:pt x="61595" y="0"/>
                  </a:lnTo>
                  <a:close/>
                </a:path>
                <a:path w="774700" h="62229">
                  <a:moveTo>
                    <a:pt x="712848" y="0"/>
                  </a:moveTo>
                  <a:lnTo>
                    <a:pt x="712741" y="61666"/>
                  </a:lnTo>
                  <a:lnTo>
                    <a:pt x="753695" y="41111"/>
                  </a:lnTo>
                  <a:lnTo>
                    <a:pt x="723007" y="41111"/>
                  </a:lnTo>
                  <a:lnTo>
                    <a:pt x="723007" y="20554"/>
                  </a:lnTo>
                  <a:lnTo>
                    <a:pt x="753912" y="20554"/>
                  </a:lnTo>
                  <a:lnTo>
                    <a:pt x="712848" y="0"/>
                  </a:lnTo>
                  <a:close/>
                </a:path>
                <a:path w="774700" h="62229">
                  <a:moveTo>
                    <a:pt x="61595" y="20554"/>
                  </a:moveTo>
                  <a:lnTo>
                    <a:pt x="51328" y="20554"/>
                  </a:lnTo>
                  <a:lnTo>
                    <a:pt x="51328" y="41111"/>
                  </a:lnTo>
                  <a:lnTo>
                    <a:pt x="61595" y="41111"/>
                  </a:lnTo>
                  <a:lnTo>
                    <a:pt x="61595" y="20554"/>
                  </a:lnTo>
                  <a:close/>
                </a:path>
                <a:path w="774700" h="62229">
                  <a:moveTo>
                    <a:pt x="381444" y="20554"/>
                  </a:moveTo>
                  <a:lnTo>
                    <a:pt x="61595" y="20554"/>
                  </a:lnTo>
                  <a:lnTo>
                    <a:pt x="61595" y="41111"/>
                  </a:lnTo>
                  <a:lnTo>
                    <a:pt x="387113" y="41111"/>
                  </a:lnTo>
                  <a:lnTo>
                    <a:pt x="397433" y="30833"/>
                  </a:lnTo>
                  <a:lnTo>
                    <a:pt x="376901" y="30833"/>
                  </a:lnTo>
                  <a:lnTo>
                    <a:pt x="376901" y="25102"/>
                  </a:lnTo>
                  <a:lnTo>
                    <a:pt x="381444" y="20554"/>
                  </a:lnTo>
                  <a:close/>
                </a:path>
                <a:path w="774700" h="62229">
                  <a:moveTo>
                    <a:pt x="397433" y="30833"/>
                  </a:moveTo>
                  <a:lnTo>
                    <a:pt x="387113" y="41111"/>
                  </a:lnTo>
                  <a:lnTo>
                    <a:pt x="392837" y="41111"/>
                  </a:lnTo>
                  <a:lnTo>
                    <a:pt x="397433" y="36508"/>
                  </a:lnTo>
                  <a:lnTo>
                    <a:pt x="397433" y="30833"/>
                  </a:lnTo>
                  <a:close/>
                </a:path>
                <a:path w="774700" h="62229">
                  <a:moveTo>
                    <a:pt x="712741" y="20554"/>
                  </a:moveTo>
                  <a:lnTo>
                    <a:pt x="387168" y="20554"/>
                  </a:lnTo>
                  <a:lnTo>
                    <a:pt x="376846" y="30833"/>
                  </a:lnTo>
                  <a:lnTo>
                    <a:pt x="397433" y="30833"/>
                  </a:lnTo>
                  <a:lnTo>
                    <a:pt x="397433" y="36508"/>
                  </a:lnTo>
                  <a:lnTo>
                    <a:pt x="392837" y="41111"/>
                  </a:lnTo>
                  <a:lnTo>
                    <a:pt x="712741" y="41111"/>
                  </a:lnTo>
                  <a:lnTo>
                    <a:pt x="712741" y="20554"/>
                  </a:lnTo>
                  <a:close/>
                </a:path>
                <a:path w="774700" h="62229">
                  <a:moveTo>
                    <a:pt x="753912" y="20554"/>
                  </a:moveTo>
                  <a:lnTo>
                    <a:pt x="723007" y="20554"/>
                  </a:lnTo>
                  <a:lnTo>
                    <a:pt x="723007" y="41111"/>
                  </a:lnTo>
                  <a:lnTo>
                    <a:pt x="753695" y="41111"/>
                  </a:lnTo>
                  <a:lnTo>
                    <a:pt x="774227" y="30833"/>
                  </a:lnTo>
                  <a:lnTo>
                    <a:pt x="774445" y="30833"/>
                  </a:lnTo>
                  <a:lnTo>
                    <a:pt x="753912" y="20554"/>
                  </a:lnTo>
                  <a:close/>
                </a:path>
                <a:path w="774700" h="62229">
                  <a:moveTo>
                    <a:pt x="387168" y="20554"/>
                  </a:moveTo>
                  <a:lnTo>
                    <a:pt x="381444" y="20554"/>
                  </a:lnTo>
                  <a:lnTo>
                    <a:pt x="376901" y="25102"/>
                  </a:lnTo>
                  <a:lnTo>
                    <a:pt x="376901" y="30833"/>
                  </a:lnTo>
                  <a:lnTo>
                    <a:pt x="387168" y="20554"/>
                  </a:lnTo>
                  <a:close/>
                </a:path>
              </a:pathLst>
            </a:custGeom>
            <a:solidFill>
              <a:srgbClr val="003066"/>
            </a:solidFill>
          </p:spPr>
          <p:txBody>
            <a:bodyPr wrap="square" lIns="0" tIns="0" rIns="0" bIns="0" rtlCol="0"/>
            <a:lstStyle/>
            <a:p>
              <a:pPr defTabSz="806867"/>
              <a:endParaRPr sz="1588" kern="0">
                <a:solidFill>
                  <a:sysClr val="windowText" lastClr="000000"/>
                </a:solidFill>
              </a:endParaRPr>
            </a:p>
          </p:txBody>
        </p:sp>
        <p:pic>
          <p:nvPicPr>
            <p:cNvPr id="102" name="object 102"/>
            <p:cNvPicPr/>
            <p:nvPr/>
          </p:nvPicPr>
          <p:blipFill>
            <a:blip r:embed="rId42" cstate="print"/>
            <a:stretch>
              <a:fillRect/>
            </a:stretch>
          </p:blipFill>
          <p:spPr>
            <a:xfrm>
              <a:off x="2293112" y="2330195"/>
              <a:ext cx="1520952" cy="207263"/>
            </a:xfrm>
            <a:prstGeom prst="rect">
              <a:avLst/>
            </a:prstGeom>
          </p:spPr>
        </p:pic>
        <p:sp>
          <p:nvSpPr>
            <p:cNvPr id="103" name="object 103"/>
            <p:cNvSpPr/>
            <p:nvPr/>
          </p:nvSpPr>
          <p:spPr>
            <a:xfrm>
              <a:off x="2388693" y="2378933"/>
              <a:ext cx="1328420" cy="76200"/>
            </a:xfrm>
            <a:custGeom>
              <a:avLst/>
              <a:gdLst/>
              <a:ahLst/>
              <a:cxnLst/>
              <a:rect l="l" t="t" r="r" b="b"/>
              <a:pathLst>
                <a:path w="1328420" h="76200">
                  <a:moveTo>
                    <a:pt x="61230" y="14098"/>
                  </a:moveTo>
                  <a:lnTo>
                    <a:pt x="0" y="45650"/>
                  </a:lnTo>
                  <a:lnTo>
                    <a:pt x="61950" y="75759"/>
                  </a:lnTo>
                  <a:lnTo>
                    <a:pt x="61785" y="61661"/>
                  </a:lnTo>
                  <a:lnTo>
                    <a:pt x="61711" y="55326"/>
                  </a:lnTo>
                  <a:lnTo>
                    <a:pt x="51447" y="55326"/>
                  </a:lnTo>
                  <a:lnTo>
                    <a:pt x="51334" y="45650"/>
                  </a:lnTo>
                  <a:lnTo>
                    <a:pt x="51281" y="41106"/>
                  </a:lnTo>
                  <a:lnTo>
                    <a:pt x="51207" y="34772"/>
                  </a:lnTo>
                  <a:lnTo>
                    <a:pt x="61471" y="34772"/>
                  </a:lnTo>
                  <a:lnTo>
                    <a:pt x="61417" y="30109"/>
                  </a:lnTo>
                  <a:lnTo>
                    <a:pt x="61305" y="20553"/>
                  </a:lnTo>
                  <a:lnTo>
                    <a:pt x="61230" y="14098"/>
                  </a:lnTo>
                  <a:close/>
                </a:path>
                <a:path w="1328420" h="76200">
                  <a:moveTo>
                    <a:pt x="1266129" y="0"/>
                  </a:moveTo>
                  <a:lnTo>
                    <a:pt x="1266293" y="14098"/>
                  </a:lnTo>
                  <a:lnTo>
                    <a:pt x="1266369" y="20553"/>
                  </a:lnTo>
                  <a:lnTo>
                    <a:pt x="1266480" y="30109"/>
                  </a:lnTo>
                  <a:lnTo>
                    <a:pt x="1266535" y="34772"/>
                  </a:lnTo>
                  <a:lnTo>
                    <a:pt x="1266609" y="41106"/>
                  </a:lnTo>
                  <a:lnTo>
                    <a:pt x="1266662" y="45650"/>
                  </a:lnTo>
                  <a:lnTo>
                    <a:pt x="1266775" y="55326"/>
                  </a:lnTo>
                  <a:lnTo>
                    <a:pt x="1266849" y="61661"/>
                  </a:lnTo>
                  <a:lnTo>
                    <a:pt x="1306737" y="41106"/>
                  </a:lnTo>
                  <a:lnTo>
                    <a:pt x="1276874" y="41106"/>
                  </a:lnTo>
                  <a:lnTo>
                    <a:pt x="1276800" y="34772"/>
                  </a:lnTo>
                  <a:lnTo>
                    <a:pt x="1276746" y="30109"/>
                  </a:lnTo>
                  <a:lnTo>
                    <a:pt x="1276634" y="20553"/>
                  </a:lnTo>
                  <a:lnTo>
                    <a:pt x="1308417" y="20553"/>
                  </a:lnTo>
                  <a:lnTo>
                    <a:pt x="1266129" y="0"/>
                  </a:lnTo>
                  <a:close/>
                </a:path>
                <a:path w="1328420" h="76200">
                  <a:moveTo>
                    <a:pt x="1266369" y="20553"/>
                  </a:moveTo>
                  <a:lnTo>
                    <a:pt x="51207" y="34772"/>
                  </a:lnTo>
                  <a:lnTo>
                    <a:pt x="51281" y="41106"/>
                  </a:lnTo>
                  <a:lnTo>
                    <a:pt x="51334" y="45650"/>
                  </a:lnTo>
                  <a:lnTo>
                    <a:pt x="51447" y="55326"/>
                  </a:lnTo>
                  <a:lnTo>
                    <a:pt x="61711" y="55326"/>
                  </a:lnTo>
                  <a:lnTo>
                    <a:pt x="61598" y="45650"/>
                  </a:lnTo>
                  <a:lnTo>
                    <a:pt x="61545" y="41106"/>
                  </a:lnTo>
                  <a:lnTo>
                    <a:pt x="61471" y="34772"/>
                  </a:lnTo>
                  <a:lnTo>
                    <a:pt x="1266535" y="34772"/>
                  </a:lnTo>
                  <a:lnTo>
                    <a:pt x="1266480" y="30109"/>
                  </a:lnTo>
                  <a:lnTo>
                    <a:pt x="1266369" y="20553"/>
                  </a:lnTo>
                  <a:close/>
                </a:path>
                <a:path w="1328420" h="76200">
                  <a:moveTo>
                    <a:pt x="1266535" y="34772"/>
                  </a:moveTo>
                  <a:lnTo>
                    <a:pt x="61471" y="34772"/>
                  </a:lnTo>
                  <a:lnTo>
                    <a:pt x="61545" y="41106"/>
                  </a:lnTo>
                  <a:lnTo>
                    <a:pt x="61598" y="45650"/>
                  </a:lnTo>
                  <a:lnTo>
                    <a:pt x="61711" y="55326"/>
                  </a:lnTo>
                  <a:lnTo>
                    <a:pt x="51447" y="55326"/>
                  </a:lnTo>
                  <a:lnTo>
                    <a:pt x="1266609" y="41106"/>
                  </a:lnTo>
                  <a:lnTo>
                    <a:pt x="1266535" y="34772"/>
                  </a:lnTo>
                  <a:close/>
                </a:path>
                <a:path w="1328420" h="76200">
                  <a:moveTo>
                    <a:pt x="1308417" y="20553"/>
                  </a:moveTo>
                  <a:lnTo>
                    <a:pt x="1276634" y="20553"/>
                  </a:lnTo>
                  <a:lnTo>
                    <a:pt x="1276746" y="30109"/>
                  </a:lnTo>
                  <a:lnTo>
                    <a:pt x="1276800" y="34772"/>
                  </a:lnTo>
                  <a:lnTo>
                    <a:pt x="1276874" y="41106"/>
                  </a:lnTo>
                  <a:lnTo>
                    <a:pt x="1306737" y="41106"/>
                  </a:lnTo>
                  <a:lnTo>
                    <a:pt x="1328079" y="30109"/>
                  </a:lnTo>
                  <a:lnTo>
                    <a:pt x="1308417" y="20553"/>
                  </a:lnTo>
                  <a:close/>
                </a:path>
              </a:pathLst>
            </a:custGeom>
            <a:solidFill>
              <a:srgbClr val="003066"/>
            </a:solidFill>
          </p:spPr>
          <p:txBody>
            <a:bodyPr wrap="square" lIns="0" tIns="0" rIns="0" bIns="0" rtlCol="0"/>
            <a:lstStyle/>
            <a:p>
              <a:pPr defTabSz="806867"/>
              <a:endParaRPr sz="1588" kern="0">
                <a:solidFill>
                  <a:sysClr val="windowText" lastClr="000000"/>
                </a:solidFill>
              </a:endParaRPr>
            </a:p>
          </p:txBody>
        </p:sp>
        <p:pic>
          <p:nvPicPr>
            <p:cNvPr id="104" name="object 104"/>
            <p:cNvPicPr/>
            <p:nvPr/>
          </p:nvPicPr>
          <p:blipFill>
            <a:blip r:embed="rId43" cstate="print"/>
            <a:stretch>
              <a:fillRect/>
            </a:stretch>
          </p:blipFill>
          <p:spPr>
            <a:xfrm>
              <a:off x="1022096" y="4223003"/>
              <a:ext cx="5928359" cy="88391"/>
            </a:xfrm>
            <a:prstGeom prst="rect">
              <a:avLst/>
            </a:prstGeom>
          </p:spPr>
        </p:pic>
        <p:sp>
          <p:nvSpPr>
            <p:cNvPr id="105" name="object 105"/>
            <p:cNvSpPr/>
            <p:nvPr/>
          </p:nvSpPr>
          <p:spPr>
            <a:xfrm>
              <a:off x="1056903" y="4249591"/>
              <a:ext cx="5850890" cy="0"/>
            </a:xfrm>
            <a:custGeom>
              <a:avLst/>
              <a:gdLst/>
              <a:ahLst/>
              <a:cxnLst/>
              <a:rect l="l" t="t" r="r" b="b"/>
              <a:pathLst>
                <a:path w="5850890">
                  <a:moveTo>
                    <a:pt x="0" y="0"/>
                  </a:moveTo>
                  <a:lnTo>
                    <a:pt x="5850362" y="0"/>
                  </a:lnTo>
                </a:path>
              </a:pathLst>
            </a:custGeom>
            <a:ln w="20555">
              <a:solidFill>
                <a:srgbClr val="003066"/>
              </a:solidFill>
            </a:ln>
          </p:spPr>
          <p:txBody>
            <a:bodyPr wrap="square" lIns="0" tIns="0" rIns="0" bIns="0" rtlCol="0"/>
            <a:lstStyle/>
            <a:p>
              <a:pPr defTabSz="806867"/>
              <a:endParaRPr sz="1588" kern="0">
                <a:solidFill>
                  <a:sysClr val="windowText" lastClr="000000"/>
                </a:solidFill>
              </a:endParaRPr>
            </a:p>
          </p:txBody>
        </p:sp>
        <p:pic>
          <p:nvPicPr>
            <p:cNvPr id="106" name="object 106"/>
            <p:cNvPicPr/>
            <p:nvPr/>
          </p:nvPicPr>
          <p:blipFill>
            <a:blip r:embed="rId44" cstate="print"/>
            <a:stretch>
              <a:fillRect/>
            </a:stretch>
          </p:blipFill>
          <p:spPr>
            <a:xfrm>
              <a:off x="4499863" y="3704843"/>
              <a:ext cx="85344" cy="606551"/>
            </a:xfrm>
            <a:prstGeom prst="rect">
              <a:avLst/>
            </a:prstGeom>
          </p:spPr>
        </p:pic>
        <p:sp>
          <p:nvSpPr>
            <p:cNvPr id="107" name="object 107"/>
            <p:cNvSpPr/>
            <p:nvPr/>
          </p:nvSpPr>
          <p:spPr>
            <a:xfrm>
              <a:off x="4542586" y="3721310"/>
              <a:ext cx="0" cy="528320"/>
            </a:xfrm>
            <a:custGeom>
              <a:avLst/>
              <a:gdLst/>
              <a:ahLst/>
              <a:cxnLst/>
              <a:rect l="l" t="t" r="r" b="b"/>
              <a:pathLst>
                <a:path h="528320">
                  <a:moveTo>
                    <a:pt x="0" y="0"/>
                  </a:moveTo>
                  <a:lnTo>
                    <a:pt x="0" y="528279"/>
                  </a:lnTo>
                </a:path>
              </a:pathLst>
            </a:custGeom>
            <a:ln w="20531">
              <a:solidFill>
                <a:srgbClr val="003066"/>
              </a:solidFill>
            </a:ln>
          </p:spPr>
          <p:txBody>
            <a:bodyPr wrap="square" lIns="0" tIns="0" rIns="0" bIns="0" rtlCol="0"/>
            <a:lstStyle/>
            <a:p>
              <a:pPr defTabSz="806867"/>
              <a:endParaRPr sz="1588" kern="0">
                <a:solidFill>
                  <a:sysClr val="windowText" lastClr="000000"/>
                </a:solidFill>
              </a:endParaRPr>
            </a:p>
          </p:txBody>
        </p:sp>
      </p:grpSp>
      <p:sp>
        <p:nvSpPr>
          <p:cNvPr id="108" name="object 108"/>
          <p:cNvSpPr txBox="1"/>
          <p:nvPr/>
        </p:nvSpPr>
        <p:spPr>
          <a:xfrm>
            <a:off x="9467724" y="2911992"/>
            <a:ext cx="406213" cy="215089"/>
          </a:xfrm>
          <a:prstGeom prst="rect">
            <a:avLst/>
          </a:prstGeom>
        </p:spPr>
        <p:txBody>
          <a:bodyPr vert="horz" wrap="square" lIns="0" tIns="11206" rIns="0" bIns="0" rtlCol="0">
            <a:spAutoFit/>
          </a:bodyPr>
          <a:lstStyle/>
          <a:p>
            <a:pPr marL="11206" defTabSz="806867">
              <a:spcBef>
                <a:spcPts val="88"/>
              </a:spcBef>
            </a:pPr>
            <a:r>
              <a:rPr sz="1324" kern="0" spc="-9" dirty="0">
                <a:solidFill>
                  <a:srgbClr val="FFFFFF"/>
                </a:solidFill>
                <a:latin typeface="Arial"/>
                <a:cs typeface="Arial"/>
              </a:rPr>
              <a:t>State</a:t>
            </a:r>
            <a:endParaRPr sz="1324" kern="0">
              <a:solidFill>
                <a:sysClr val="windowText" lastClr="000000"/>
              </a:solidFill>
              <a:latin typeface="Arial"/>
              <a:cs typeface="Arial"/>
            </a:endParaRPr>
          </a:p>
        </p:txBody>
      </p:sp>
      <p:grpSp>
        <p:nvGrpSpPr>
          <p:cNvPr id="109" name="object 109"/>
          <p:cNvGrpSpPr/>
          <p:nvPr/>
        </p:nvGrpSpPr>
        <p:grpSpPr>
          <a:xfrm>
            <a:off x="9006841" y="3306631"/>
            <a:ext cx="1326216" cy="818029"/>
            <a:chOff x="8328152" y="3747515"/>
            <a:chExt cx="1503045" cy="927100"/>
          </a:xfrm>
        </p:grpSpPr>
        <p:pic>
          <p:nvPicPr>
            <p:cNvPr id="110" name="object 110"/>
            <p:cNvPicPr/>
            <p:nvPr/>
          </p:nvPicPr>
          <p:blipFill>
            <a:blip r:embed="rId45" cstate="print"/>
            <a:stretch>
              <a:fillRect/>
            </a:stretch>
          </p:blipFill>
          <p:spPr>
            <a:xfrm>
              <a:off x="8328152" y="3750563"/>
              <a:ext cx="1502663" cy="384048"/>
            </a:xfrm>
            <a:prstGeom prst="rect">
              <a:avLst/>
            </a:prstGeom>
          </p:spPr>
        </p:pic>
        <p:pic>
          <p:nvPicPr>
            <p:cNvPr id="111" name="object 111"/>
            <p:cNvPicPr/>
            <p:nvPr/>
          </p:nvPicPr>
          <p:blipFill>
            <a:blip r:embed="rId38" cstate="print"/>
            <a:stretch>
              <a:fillRect/>
            </a:stretch>
          </p:blipFill>
          <p:spPr>
            <a:xfrm>
              <a:off x="8721344" y="3747515"/>
              <a:ext cx="716279" cy="448055"/>
            </a:xfrm>
            <a:prstGeom prst="rect">
              <a:avLst/>
            </a:prstGeom>
          </p:spPr>
        </p:pic>
        <p:pic>
          <p:nvPicPr>
            <p:cNvPr id="112" name="object 112"/>
            <p:cNvPicPr/>
            <p:nvPr/>
          </p:nvPicPr>
          <p:blipFill>
            <a:blip r:embed="rId46" cstate="print"/>
            <a:stretch>
              <a:fillRect/>
            </a:stretch>
          </p:blipFill>
          <p:spPr>
            <a:xfrm>
              <a:off x="8364991" y="3770523"/>
              <a:ext cx="1427555" cy="308328"/>
            </a:xfrm>
            <a:prstGeom prst="rect">
              <a:avLst/>
            </a:prstGeom>
          </p:spPr>
        </p:pic>
        <p:sp>
          <p:nvSpPr>
            <p:cNvPr id="113" name="object 113"/>
            <p:cNvSpPr/>
            <p:nvPr/>
          </p:nvSpPr>
          <p:spPr>
            <a:xfrm>
              <a:off x="8364992" y="3770523"/>
              <a:ext cx="1428115" cy="308610"/>
            </a:xfrm>
            <a:custGeom>
              <a:avLst/>
              <a:gdLst/>
              <a:ahLst/>
              <a:cxnLst/>
              <a:rect l="l" t="t" r="r" b="b"/>
              <a:pathLst>
                <a:path w="1428115" h="308610">
                  <a:moveTo>
                    <a:pt x="0" y="51387"/>
                  </a:moveTo>
                  <a:lnTo>
                    <a:pt x="4033" y="31385"/>
                  </a:lnTo>
                  <a:lnTo>
                    <a:pt x="15033" y="15051"/>
                  </a:lnTo>
                  <a:lnTo>
                    <a:pt x="31349" y="4038"/>
                  </a:lnTo>
                  <a:lnTo>
                    <a:pt x="51328" y="0"/>
                  </a:lnTo>
                  <a:lnTo>
                    <a:pt x="1376225" y="0"/>
                  </a:lnTo>
                  <a:lnTo>
                    <a:pt x="1396204" y="4038"/>
                  </a:lnTo>
                  <a:lnTo>
                    <a:pt x="1412520" y="15051"/>
                  </a:lnTo>
                  <a:lnTo>
                    <a:pt x="1423520" y="31385"/>
                  </a:lnTo>
                  <a:lnTo>
                    <a:pt x="1427554" y="51387"/>
                  </a:lnTo>
                  <a:lnTo>
                    <a:pt x="1427554" y="256940"/>
                  </a:lnTo>
                  <a:lnTo>
                    <a:pt x="1423520" y="276943"/>
                  </a:lnTo>
                  <a:lnTo>
                    <a:pt x="1412520" y="293277"/>
                  </a:lnTo>
                  <a:lnTo>
                    <a:pt x="1396204" y="304290"/>
                  </a:lnTo>
                  <a:lnTo>
                    <a:pt x="1376225" y="308328"/>
                  </a:lnTo>
                  <a:lnTo>
                    <a:pt x="51328" y="308328"/>
                  </a:lnTo>
                  <a:lnTo>
                    <a:pt x="31349" y="304290"/>
                  </a:lnTo>
                  <a:lnTo>
                    <a:pt x="15033" y="293277"/>
                  </a:lnTo>
                  <a:lnTo>
                    <a:pt x="4033" y="276943"/>
                  </a:lnTo>
                  <a:lnTo>
                    <a:pt x="0" y="256940"/>
                  </a:lnTo>
                  <a:lnTo>
                    <a:pt x="0" y="51387"/>
                  </a:lnTo>
                  <a:close/>
                </a:path>
              </a:pathLst>
            </a:custGeom>
            <a:ln w="7707">
              <a:solidFill>
                <a:srgbClr val="002F66"/>
              </a:solidFill>
            </a:ln>
          </p:spPr>
          <p:txBody>
            <a:bodyPr wrap="square" lIns="0" tIns="0" rIns="0" bIns="0" rtlCol="0"/>
            <a:lstStyle/>
            <a:p>
              <a:pPr defTabSz="806867"/>
              <a:endParaRPr sz="1588" kern="0">
                <a:solidFill>
                  <a:sysClr val="windowText" lastClr="000000"/>
                </a:solidFill>
              </a:endParaRPr>
            </a:p>
          </p:txBody>
        </p:sp>
        <p:pic>
          <p:nvPicPr>
            <p:cNvPr id="114" name="object 114"/>
            <p:cNvPicPr/>
            <p:nvPr/>
          </p:nvPicPr>
          <p:blipFill>
            <a:blip r:embed="rId47" cstate="print"/>
            <a:stretch>
              <a:fillRect/>
            </a:stretch>
          </p:blipFill>
          <p:spPr>
            <a:xfrm>
              <a:off x="8328152" y="4229099"/>
              <a:ext cx="1502663" cy="384048"/>
            </a:xfrm>
            <a:prstGeom prst="rect">
              <a:avLst/>
            </a:prstGeom>
          </p:spPr>
        </p:pic>
        <p:pic>
          <p:nvPicPr>
            <p:cNvPr id="115" name="object 115"/>
            <p:cNvPicPr/>
            <p:nvPr/>
          </p:nvPicPr>
          <p:blipFill>
            <a:blip r:embed="rId48" cstate="print"/>
            <a:stretch>
              <a:fillRect/>
            </a:stretch>
          </p:blipFill>
          <p:spPr>
            <a:xfrm>
              <a:off x="8782304" y="4229099"/>
              <a:ext cx="591311" cy="445007"/>
            </a:xfrm>
            <a:prstGeom prst="rect">
              <a:avLst/>
            </a:prstGeom>
          </p:spPr>
        </p:pic>
        <p:pic>
          <p:nvPicPr>
            <p:cNvPr id="116" name="object 116"/>
            <p:cNvPicPr/>
            <p:nvPr/>
          </p:nvPicPr>
          <p:blipFill>
            <a:blip r:embed="rId39" cstate="print"/>
            <a:stretch>
              <a:fillRect/>
            </a:stretch>
          </p:blipFill>
          <p:spPr>
            <a:xfrm>
              <a:off x="8364991" y="4249591"/>
              <a:ext cx="1427555" cy="308329"/>
            </a:xfrm>
            <a:prstGeom prst="rect">
              <a:avLst/>
            </a:prstGeom>
          </p:spPr>
        </p:pic>
        <p:sp>
          <p:nvSpPr>
            <p:cNvPr id="117" name="object 117"/>
            <p:cNvSpPr/>
            <p:nvPr/>
          </p:nvSpPr>
          <p:spPr>
            <a:xfrm>
              <a:off x="8364992" y="4249591"/>
              <a:ext cx="1428115" cy="308610"/>
            </a:xfrm>
            <a:custGeom>
              <a:avLst/>
              <a:gdLst/>
              <a:ahLst/>
              <a:cxnLst/>
              <a:rect l="l" t="t" r="r" b="b"/>
              <a:pathLst>
                <a:path w="1428115" h="308610">
                  <a:moveTo>
                    <a:pt x="0" y="51387"/>
                  </a:moveTo>
                  <a:lnTo>
                    <a:pt x="4033" y="31385"/>
                  </a:lnTo>
                  <a:lnTo>
                    <a:pt x="15033" y="15051"/>
                  </a:lnTo>
                  <a:lnTo>
                    <a:pt x="31349" y="4038"/>
                  </a:lnTo>
                  <a:lnTo>
                    <a:pt x="51328" y="0"/>
                  </a:lnTo>
                  <a:lnTo>
                    <a:pt x="1376224" y="0"/>
                  </a:lnTo>
                  <a:lnTo>
                    <a:pt x="1396204" y="4038"/>
                  </a:lnTo>
                  <a:lnTo>
                    <a:pt x="1412519" y="15051"/>
                  </a:lnTo>
                  <a:lnTo>
                    <a:pt x="1423519" y="31385"/>
                  </a:lnTo>
                  <a:lnTo>
                    <a:pt x="1427553" y="51387"/>
                  </a:lnTo>
                  <a:lnTo>
                    <a:pt x="1427553" y="256940"/>
                  </a:lnTo>
                  <a:lnTo>
                    <a:pt x="1423519" y="276943"/>
                  </a:lnTo>
                  <a:lnTo>
                    <a:pt x="1412519" y="293277"/>
                  </a:lnTo>
                  <a:lnTo>
                    <a:pt x="1396204" y="304290"/>
                  </a:lnTo>
                  <a:lnTo>
                    <a:pt x="1376224" y="308328"/>
                  </a:lnTo>
                  <a:lnTo>
                    <a:pt x="51328" y="308328"/>
                  </a:lnTo>
                  <a:lnTo>
                    <a:pt x="31349" y="304290"/>
                  </a:lnTo>
                  <a:lnTo>
                    <a:pt x="15033" y="293277"/>
                  </a:lnTo>
                  <a:lnTo>
                    <a:pt x="4033" y="276943"/>
                  </a:lnTo>
                  <a:lnTo>
                    <a:pt x="0" y="256940"/>
                  </a:lnTo>
                  <a:lnTo>
                    <a:pt x="0" y="51387"/>
                  </a:lnTo>
                  <a:close/>
                </a:path>
              </a:pathLst>
            </a:custGeom>
            <a:ln w="7707">
              <a:solidFill>
                <a:srgbClr val="002F66"/>
              </a:solidFill>
            </a:ln>
          </p:spPr>
          <p:txBody>
            <a:bodyPr wrap="square" lIns="0" tIns="0" rIns="0" bIns="0" rtlCol="0"/>
            <a:lstStyle/>
            <a:p>
              <a:pPr defTabSz="806867"/>
              <a:endParaRPr sz="1588" kern="0">
                <a:solidFill>
                  <a:sysClr val="windowText" lastClr="000000"/>
                </a:solidFill>
              </a:endParaRPr>
            </a:p>
          </p:txBody>
        </p:sp>
      </p:grpSp>
      <p:sp>
        <p:nvSpPr>
          <p:cNvPr id="118" name="object 118"/>
          <p:cNvSpPr txBox="1"/>
          <p:nvPr/>
        </p:nvSpPr>
        <p:spPr>
          <a:xfrm>
            <a:off x="9467723" y="3344988"/>
            <a:ext cx="404532" cy="648285"/>
          </a:xfrm>
          <a:prstGeom prst="rect">
            <a:avLst/>
          </a:prstGeom>
        </p:spPr>
        <p:txBody>
          <a:bodyPr vert="horz" wrap="square" lIns="0" tIns="11206" rIns="0" bIns="0" rtlCol="0">
            <a:spAutoFit/>
          </a:bodyPr>
          <a:lstStyle/>
          <a:p>
            <a:pPr marL="11206" defTabSz="806867">
              <a:spcBef>
                <a:spcPts val="88"/>
              </a:spcBef>
            </a:pPr>
            <a:r>
              <a:rPr sz="1324" kern="0" spc="-18" dirty="0">
                <a:solidFill>
                  <a:srgbClr val="FFFFFF"/>
                </a:solidFill>
                <a:latin typeface="Arial"/>
                <a:cs typeface="Arial"/>
              </a:rPr>
              <a:t>EPRI</a:t>
            </a:r>
            <a:endParaRPr sz="1324" kern="0">
              <a:solidFill>
                <a:sysClr val="windowText" lastClr="000000"/>
              </a:solidFill>
              <a:latin typeface="Arial"/>
              <a:cs typeface="Arial"/>
            </a:endParaRPr>
          </a:p>
          <a:p>
            <a:pPr defTabSz="806867">
              <a:spcBef>
                <a:spcPts val="234"/>
              </a:spcBef>
            </a:pPr>
            <a:endParaRPr sz="1324" kern="0">
              <a:solidFill>
                <a:sysClr val="windowText" lastClr="000000"/>
              </a:solidFill>
              <a:latin typeface="Arial"/>
              <a:cs typeface="Arial"/>
            </a:endParaRPr>
          </a:p>
          <a:p>
            <a:pPr marL="65558" defTabSz="806867"/>
            <a:r>
              <a:rPr sz="1324" kern="0" spc="-22" dirty="0">
                <a:solidFill>
                  <a:srgbClr val="FFFFFF"/>
                </a:solidFill>
                <a:latin typeface="Arial"/>
                <a:cs typeface="Arial"/>
              </a:rPr>
              <a:t>NEI</a:t>
            </a:r>
            <a:endParaRPr sz="1324" kern="0">
              <a:solidFill>
                <a:sysClr val="windowText" lastClr="000000"/>
              </a:solidFill>
              <a:latin typeface="Arial"/>
              <a:cs typeface="Arial"/>
            </a:endParaRPr>
          </a:p>
        </p:txBody>
      </p:sp>
      <p:grpSp>
        <p:nvGrpSpPr>
          <p:cNvPr id="119" name="object 119"/>
          <p:cNvGrpSpPr/>
          <p:nvPr/>
        </p:nvGrpSpPr>
        <p:grpSpPr>
          <a:xfrm>
            <a:off x="8598049" y="4567966"/>
            <a:ext cx="1775012" cy="804582"/>
            <a:chOff x="7864856" y="5177028"/>
            <a:chExt cx="2011680" cy="911860"/>
          </a:xfrm>
        </p:grpSpPr>
        <p:pic>
          <p:nvPicPr>
            <p:cNvPr id="120" name="object 120"/>
            <p:cNvPicPr/>
            <p:nvPr/>
          </p:nvPicPr>
          <p:blipFill>
            <a:blip r:embed="rId49" cstate="print"/>
            <a:stretch>
              <a:fillRect/>
            </a:stretch>
          </p:blipFill>
          <p:spPr>
            <a:xfrm>
              <a:off x="7864856" y="5177028"/>
              <a:ext cx="2011679" cy="871728"/>
            </a:xfrm>
            <a:prstGeom prst="rect">
              <a:avLst/>
            </a:prstGeom>
          </p:spPr>
        </p:pic>
        <p:pic>
          <p:nvPicPr>
            <p:cNvPr id="121" name="object 121"/>
            <p:cNvPicPr/>
            <p:nvPr/>
          </p:nvPicPr>
          <p:blipFill>
            <a:blip r:embed="rId50" cstate="print"/>
            <a:stretch>
              <a:fillRect/>
            </a:stretch>
          </p:blipFill>
          <p:spPr>
            <a:xfrm>
              <a:off x="7922768" y="5198364"/>
              <a:ext cx="1947672" cy="890016"/>
            </a:xfrm>
            <a:prstGeom prst="rect">
              <a:avLst/>
            </a:prstGeom>
          </p:spPr>
        </p:pic>
        <p:pic>
          <p:nvPicPr>
            <p:cNvPr id="122" name="object 122"/>
            <p:cNvPicPr/>
            <p:nvPr/>
          </p:nvPicPr>
          <p:blipFill>
            <a:blip r:embed="rId51" cstate="print"/>
            <a:stretch>
              <a:fillRect/>
            </a:stretch>
          </p:blipFill>
          <p:spPr>
            <a:xfrm>
              <a:off x="7902123" y="5195339"/>
              <a:ext cx="1936878" cy="796751"/>
            </a:xfrm>
            <a:prstGeom prst="rect">
              <a:avLst/>
            </a:prstGeom>
          </p:spPr>
        </p:pic>
        <p:sp>
          <p:nvSpPr>
            <p:cNvPr id="123" name="object 123"/>
            <p:cNvSpPr/>
            <p:nvPr/>
          </p:nvSpPr>
          <p:spPr>
            <a:xfrm>
              <a:off x="7902123" y="5195339"/>
              <a:ext cx="1937385" cy="796925"/>
            </a:xfrm>
            <a:custGeom>
              <a:avLst/>
              <a:gdLst/>
              <a:ahLst/>
              <a:cxnLst/>
              <a:rect l="l" t="t" r="r" b="b"/>
              <a:pathLst>
                <a:path w="1937384" h="796925">
                  <a:moveTo>
                    <a:pt x="0" y="132791"/>
                  </a:moveTo>
                  <a:lnTo>
                    <a:pt x="6762" y="90819"/>
                  </a:lnTo>
                  <a:lnTo>
                    <a:pt x="25591" y="54366"/>
                  </a:lnTo>
                  <a:lnTo>
                    <a:pt x="54304" y="25621"/>
                  </a:lnTo>
                  <a:lnTo>
                    <a:pt x="90715" y="6769"/>
                  </a:lnTo>
                  <a:lnTo>
                    <a:pt x="132639" y="0"/>
                  </a:lnTo>
                  <a:lnTo>
                    <a:pt x="1804239" y="0"/>
                  </a:lnTo>
                  <a:lnTo>
                    <a:pt x="1846163" y="6769"/>
                  </a:lnTo>
                  <a:lnTo>
                    <a:pt x="1882574" y="25621"/>
                  </a:lnTo>
                  <a:lnTo>
                    <a:pt x="1911287" y="54366"/>
                  </a:lnTo>
                  <a:lnTo>
                    <a:pt x="1930116" y="90819"/>
                  </a:lnTo>
                  <a:lnTo>
                    <a:pt x="1936878" y="132791"/>
                  </a:lnTo>
                  <a:lnTo>
                    <a:pt x="1936878" y="663959"/>
                  </a:lnTo>
                  <a:lnTo>
                    <a:pt x="1930116" y="705932"/>
                  </a:lnTo>
                  <a:lnTo>
                    <a:pt x="1911287" y="742384"/>
                  </a:lnTo>
                  <a:lnTo>
                    <a:pt x="1882574" y="771130"/>
                  </a:lnTo>
                  <a:lnTo>
                    <a:pt x="1846163" y="789981"/>
                  </a:lnTo>
                  <a:lnTo>
                    <a:pt x="1804239" y="796751"/>
                  </a:lnTo>
                  <a:lnTo>
                    <a:pt x="132639" y="796751"/>
                  </a:lnTo>
                  <a:lnTo>
                    <a:pt x="90715" y="789981"/>
                  </a:lnTo>
                  <a:lnTo>
                    <a:pt x="54304" y="771130"/>
                  </a:lnTo>
                  <a:lnTo>
                    <a:pt x="25591" y="742384"/>
                  </a:lnTo>
                  <a:lnTo>
                    <a:pt x="6762" y="705932"/>
                  </a:lnTo>
                  <a:lnTo>
                    <a:pt x="0" y="663959"/>
                  </a:lnTo>
                  <a:lnTo>
                    <a:pt x="0" y="132791"/>
                  </a:lnTo>
                  <a:close/>
                </a:path>
              </a:pathLst>
            </a:custGeom>
            <a:ln w="7706">
              <a:solidFill>
                <a:srgbClr val="002F66"/>
              </a:solidFill>
            </a:ln>
          </p:spPr>
          <p:txBody>
            <a:bodyPr wrap="square" lIns="0" tIns="0" rIns="0" bIns="0" rtlCol="0"/>
            <a:lstStyle/>
            <a:p>
              <a:pPr defTabSz="806867"/>
              <a:endParaRPr sz="1588" kern="0">
                <a:solidFill>
                  <a:sysClr val="windowText" lastClr="000000"/>
                </a:solidFill>
              </a:endParaRPr>
            </a:p>
          </p:txBody>
        </p:sp>
      </p:grpSp>
      <p:sp>
        <p:nvSpPr>
          <p:cNvPr id="124" name="object 124"/>
          <p:cNvSpPr txBox="1"/>
          <p:nvPr/>
        </p:nvSpPr>
        <p:spPr>
          <a:xfrm>
            <a:off x="8763172" y="4625148"/>
            <a:ext cx="1446119" cy="604431"/>
          </a:xfrm>
          <a:prstGeom prst="rect">
            <a:avLst/>
          </a:prstGeom>
        </p:spPr>
        <p:txBody>
          <a:bodyPr vert="horz" wrap="square" lIns="0" tIns="26894" rIns="0" bIns="0" rtlCol="0">
            <a:spAutoFit/>
          </a:bodyPr>
          <a:lstStyle/>
          <a:p>
            <a:pPr marL="11206" marR="4483" indent="1121" algn="ctr" defTabSz="806867">
              <a:lnSpc>
                <a:spcPts val="1500"/>
              </a:lnSpc>
              <a:spcBef>
                <a:spcPts val="212"/>
              </a:spcBef>
            </a:pPr>
            <a:r>
              <a:rPr sz="1324" kern="0" spc="-22" dirty="0">
                <a:solidFill>
                  <a:srgbClr val="FFFFFF"/>
                </a:solidFill>
                <a:latin typeface="Arial"/>
                <a:cs typeface="Arial"/>
              </a:rPr>
              <a:t>Board</a:t>
            </a:r>
            <a:r>
              <a:rPr sz="1324" kern="0" spc="-53" dirty="0">
                <a:solidFill>
                  <a:srgbClr val="FFFFFF"/>
                </a:solidFill>
                <a:latin typeface="Arial"/>
                <a:cs typeface="Arial"/>
              </a:rPr>
              <a:t> </a:t>
            </a:r>
            <a:r>
              <a:rPr sz="1324" kern="0" spc="-22" dirty="0">
                <a:solidFill>
                  <a:srgbClr val="FFFFFF"/>
                </a:solidFill>
                <a:latin typeface="Arial"/>
                <a:cs typeface="Arial"/>
              </a:rPr>
              <a:t>Observers</a:t>
            </a:r>
            <a:r>
              <a:rPr sz="1324" kern="0" spc="-53" dirty="0">
                <a:solidFill>
                  <a:srgbClr val="FFFFFF"/>
                </a:solidFill>
                <a:latin typeface="Arial"/>
                <a:cs typeface="Arial"/>
              </a:rPr>
              <a:t> </a:t>
            </a:r>
            <a:r>
              <a:rPr sz="1324" kern="0" spc="-44" dirty="0">
                <a:solidFill>
                  <a:srgbClr val="FFFFFF"/>
                </a:solidFill>
                <a:latin typeface="Arial"/>
                <a:cs typeface="Arial"/>
              </a:rPr>
              <a:t>– </a:t>
            </a:r>
            <a:r>
              <a:rPr sz="1324" kern="0" spc="-35" dirty="0">
                <a:solidFill>
                  <a:srgbClr val="FFFFFF"/>
                </a:solidFill>
                <a:latin typeface="Arial"/>
                <a:cs typeface="Arial"/>
              </a:rPr>
              <a:t>DOE-</a:t>
            </a:r>
            <a:r>
              <a:rPr sz="1324" kern="0" spc="-9" dirty="0">
                <a:solidFill>
                  <a:srgbClr val="FFFFFF"/>
                </a:solidFill>
                <a:latin typeface="Arial"/>
                <a:cs typeface="Arial"/>
              </a:rPr>
              <a:t>NE,</a:t>
            </a:r>
            <a:r>
              <a:rPr sz="1324" kern="0" spc="-13" dirty="0">
                <a:solidFill>
                  <a:srgbClr val="FFFFFF"/>
                </a:solidFill>
                <a:latin typeface="Arial"/>
                <a:cs typeface="Arial"/>
              </a:rPr>
              <a:t> </a:t>
            </a:r>
            <a:r>
              <a:rPr sz="1324" kern="0" spc="-35" dirty="0">
                <a:solidFill>
                  <a:srgbClr val="FFFFFF"/>
                </a:solidFill>
                <a:latin typeface="Arial"/>
                <a:cs typeface="Arial"/>
              </a:rPr>
              <a:t>DOE-</a:t>
            </a:r>
            <a:r>
              <a:rPr sz="1324" kern="0" spc="-22" dirty="0">
                <a:solidFill>
                  <a:srgbClr val="FFFFFF"/>
                </a:solidFill>
                <a:latin typeface="Arial"/>
                <a:cs typeface="Arial"/>
              </a:rPr>
              <a:t>EM,</a:t>
            </a:r>
            <a:endParaRPr sz="1324" kern="0">
              <a:solidFill>
                <a:sysClr val="windowText" lastClr="000000"/>
              </a:solidFill>
              <a:latin typeface="Arial"/>
              <a:cs typeface="Arial"/>
            </a:endParaRPr>
          </a:p>
          <a:p>
            <a:pPr marL="2241" algn="ctr" defTabSz="806867">
              <a:lnSpc>
                <a:spcPts val="1557"/>
              </a:lnSpc>
            </a:pPr>
            <a:r>
              <a:rPr sz="1324" kern="0" spc="-18" dirty="0">
                <a:solidFill>
                  <a:srgbClr val="FFFFFF"/>
                </a:solidFill>
                <a:latin typeface="Arial"/>
                <a:cs typeface="Arial"/>
              </a:rPr>
              <a:t>and</a:t>
            </a:r>
            <a:r>
              <a:rPr sz="1324" kern="0" spc="-62" dirty="0">
                <a:solidFill>
                  <a:srgbClr val="FFFFFF"/>
                </a:solidFill>
                <a:latin typeface="Arial"/>
                <a:cs typeface="Arial"/>
              </a:rPr>
              <a:t> </a:t>
            </a:r>
            <a:r>
              <a:rPr sz="1324" kern="0" spc="-22" dirty="0">
                <a:solidFill>
                  <a:srgbClr val="FFFFFF"/>
                </a:solidFill>
                <a:latin typeface="Arial"/>
                <a:cs typeface="Arial"/>
              </a:rPr>
              <a:t>NRC</a:t>
            </a:r>
            <a:endParaRPr sz="1324" kern="0">
              <a:solidFill>
                <a:sysClr val="windowText" lastClr="000000"/>
              </a:solidFill>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014425" y="1031966"/>
            <a:ext cx="9402754" cy="364361"/>
          </a:xfrm>
          <a:prstGeom prst="rect">
            <a:avLst/>
          </a:prstGeom>
        </p:spPr>
        <p:txBody>
          <a:bodyPr vert="horz" wrap="square" lIns="0" tIns="11206" rIns="0" bIns="0" rtlCol="0">
            <a:spAutoFit/>
          </a:bodyPr>
          <a:lstStyle/>
          <a:p>
            <a:pPr marL="12887">
              <a:spcBef>
                <a:spcPts val="88"/>
              </a:spcBef>
            </a:pPr>
            <a:r>
              <a:rPr dirty="0"/>
              <a:t>CUFR</a:t>
            </a:r>
            <a:r>
              <a:rPr spc="-79" dirty="0"/>
              <a:t> </a:t>
            </a:r>
            <a:r>
              <a:rPr dirty="0"/>
              <a:t>Work</a:t>
            </a:r>
            <a:r>
              <a:rPr spc="-79" dirty="0"/>
              <a:t> </a:t>
            </a:r>
            <a:r>
              <a:rPr dirty="0"/>
              <a:t>Scope</a:t>
            </a:r>
            <a:r>
              <a:rPr spc="-79" dirty="0"/>
              <a:t> </a:t>
            </a:r>
            <a:r>
              <a:rPr dirty="0"/>
              <a:t>and</a:t>
            </a:r>
            <a:r>
              <a:rPr spc="-84" dirty="0"/>
              <a:t> </a:t>
            </a:r>
            <a:r>
              <a:rPr spc="-9" dirty="0"/>
              <a:t>Products</a:t>
            </a:r>
          </a:p>
        </p:txBody>
      </p:sp>
      <p:sp>
        <p:nvSpPr>
          <p:cNvPr id="3" name="object 3"/>
          <p:cNvSpPr txBox="1"/>
          <p:nvPr/>
        </p:nvSpPr>
        <p:spPr>
          <a:xfrm>
            <a:off x="1985753" y="1830063"/>
            <a:ext cx="4217334" cy="2144683"/>
          </a:xfrm>
          <a:prstGeom prst="rect">
            <a:avLst/>
          </a:prstGeom>
        </p:spPr>
        <p:txBody>
          <a:bodyPr vert="horz" wrap="square" lIns="0" tIns="82924" rIns="0" bIns="0" rtlCol="0">
            <a:spAutoFit/>
          </a:bodyPr>
          <a:lstStyle/>
          <a:p>
            <a:pPr marL="215725" indent="-204518" defTabSz="806867">
              <a:spcBef>
                <a:spcPts val="653"/>
              </a:spcBef>
              <a:buClr>
                <a:srgbClr val="213E9A"/>
              </a:buClr>
              <a:buFontTx/>
              <a:buChar char="•"/>
              <a:tabLst>
                <a:tab pos="215725" algn="l"/>
              </a:tabLst>
            </a:pPr>
            <a:r>
              <a:rPr sz="1677" kern="0" spc="-9" dirty="0">
                <a:solidFill>
                  <a:srgbClr val="595959"/>
                </a:solidFill>
                <a:latin typeface="Arial"/>
                <a:cs typeface="Arial"/>
              </a:rPr>
              <a:t>Scope</a:t>
            </a:r>
            <a:endParaRPr sz="1677" kern="0">
              <a:solidFill>
                <a:sysClr val="windowText" lastClr="000000"/>
              </a:solidFill>
              <a:latin typeface="Arial"/>
              <a:cs typeface="Arial"/>
            </a:endParaRPr>
          </a:p>
          <a:p>
            <a:pPr marL="421924" marR="359167" lvl="1" indent="-206198" defTabSz="806867">
              <a:lnSpc>
                <a:spcPts val="1677"/>
              </a:lnSpc>
              <a:spcBef>
                <a:spcPts val="547"/>
              </a:spcBef>
              <a:buClr>
                <a:srgbClr val="213E9A"/>
              </a:buClr>
              <a:buFontTx/>
              <a:buChar char="•"/>
              <a:tabLst>
                <a:tab pos="421924" algn="l"/>
              </a:tabLst>
            </a:pPr>
            <a:r>
              <a:rPr sz="1412" kern="0" dirty="0">
                <a:solidFill>
                  <a:srgbClr val="595959"/>
                </a:solidFill>
                <a:latin typeface="Arial"/>
                <a:cs typeface="Arial"/>
              </a:rPr>
              <a:t>Focuses</a:t>
            </a:r>
            <a:r>
              <a:rPr sz="1412" kern="0" spc="13" dirty="0">
                <a:solidFill>
                  <a:srgbClr val="595959"/>
                </a:solidFill>
                <a:latin typeface="Arial"/>
                <a:cs typeface="Arial"/>
              </a:rPr>
              <a:t> </a:t>
            </a:r>
            <a:r>
              <a:rPr sz="1412" kern="0" dirty="0">
                <a:solidFill>
                  <a:srgbClr val="595959"/>
                </a:solidFill>
                <a:latin typeface="Arial"/>
                <a:cs typeface="Arial"/>
              </a:rPr>
              <a:t>on</a:t>
            </a:r>
            <a:r>
              <a:rPr sz="1412" kern="0" spc="13" dirty="0">
                <a:solidFill>
                  <a:srgbClr val="595959"/>
                </a:solidFill>
                <a:latin typeface="Arial"/>
                <a:cs typeface="Arial"/>
              </a:rPr>
              <a:t> </a:t>
            </a:r>
            <a:r>
              <a:rPr sz="1412" kern="0" dirty="0">
                <a:solidFill>
                  <a:srgbClr val="595959"/>
                </a:solidFill>
                <a:latin typeface="Arial"/>
                <a:cs typeface="Arial"/>
              </a:rPr>
              <a:t>long-term</a:t>
            </a:r>
            <a:r>
              <a:rPr sz="1412" kern="0" spc="18" dirty="0">
                <a:solidFill>
                  <a:srgbClr val="595959"/>
                </a:solidFill>
                <a:latin typeface="Arial"/>
                <a:cs typeface="Arial"/>
              </a:rPr>
              <a:t> </a:t>
            </a:r>
            <a:r>
              <a:rPr sz="1412" kern="0" dirty="0">
                <a:solidFill>
                  <a:srgbClr val="595959"/>
                </a:solidFill>
                <a:latin typeface="Arial"/>
                <a:cs typeface="Arial"/>
              </a:rPr>
              <a:t>canister</a:t>
            </a:r>
            <a:r>
              <a:rPr sz="1412" kern="0" spc="9" dirty="0">
                <a:solidFill>
                  <a:srgbClr val="595959"/>
                </a:solidFill>
                <a:latin typeface="Arial"/>
                <a:cs typeface="Arial"/>
              </a:rPr>
              <a:t> </a:t>
            </a:r>
            <a:r>
              <a:rPr sz="1412" kern="0" dirty="0">
                <a:solidFill>
                  <a:srgbClr val="595959"/>
                </a:solidFill>
                <a:latin typeface="Arial"/>
                <a:cs typeface="Arial"/>
              </a:rPr>
              <a:t>and</a:t>
            </a:r>
            <a:r>
              <a:rPr sz="1412" kern="0" spc="13" dirty="0">
                <a:solidFill>
                  <a:srgbClr val="595959"/>
                </a:solidFill>
                <a:latin typeface="Arial"/>
                <a:cs typeface="Arial"/>
              </a:rPr>
              <a:t> </a:t>
            </a:r>
            <a:r>
              <a:rPr sz="1412" kern="0" spc="-9" dirty="0">
                <a:solidFill>
                  <a:srgbClr val="595959"/>
                </a:solidFill>
                <a:latin typeface="Arial"/>
                <a:cs typeface="Arial"/>
              </a:rPr>
              <a:t>content performance</a:t>
            </a:r>
            <a:endParaRPr sz="1412" kern="0">
              <a:solidFill>
                <a:sysClr val="windowText" lastClr="000000"/>
              </a:solidFill>
              <a:latin typeface="Arial"/>
              <a:cs typeface="Arial"/>
            </a:endParaRPr>
          </a:p>
          <a:p>
            <a:pPr marL="421924" marR="4483" lvl="1" indent="-206198" defTabSz="806867">
              <a:lnSpc>
                <a:spcPct val="100800"/>
              </a:lnSpc>
              <a:spcBef>
                <a:spcPts val="353"/>
              </a:spcBef>
              <a:buClr>
                <a:srgbClr val="213E9A"/>
              </a:buClr>
              <a:buFontTx/>
              <a:buChar char="•"/>
              <a:tabLst>
                <a:tab pos="421924" algn="l"/>
              </a:tabLst>
            </a:pPr>
            <a:r>
              <a:rPr sz="1412" kern="0" dirty="0">
                <a:solidFill>
                  <a:srgbClr val="595959"/>
                </a:solidFill>
                <a:latin typeface="Arial"/>
                <a:cs typeface="Arial"/>
              </a:rPr>
              <a:t>Will</a:t>
            </a:r>
            <a:r>
              <a:rPr sz="1412" kern="0" spc="18" dirty="0">
                <a:solidFill>
                  <a:srgbClr val="595959"/>
                </a:solidFill>
                <a:latin typeface="Arial"/>
                <a:cs typeface="Arial"/>
              </a:rPr>
              <a:t> </a:t>
            </a:r>
            <a:r>
              <a:rPr sz="1412" kern="0" dirty="0">
                <a:solidFill>
                  <a:srgbClr val="595959"/>
                </a:solidFill>
                <a:latin typeface="Arial"/>
                <a:cs typeface="Arial"/>
              </a:rPr>
              <a:t>assist</a:t>
            </a:r>
            <a:r>
              <a:rPr sz="1412" kern="0" spc="9" dirty="0">
                <a:solidFill>
                  <a:srgbClr val="595959"/>
                </a:solidFill>
                <a:latin typeface="Arial"/>
                <a:cs typeface="Arial"/>
              </a:rPr>
              <a:t> </a:t>
            </a:r>
            <a:r>
              <a:rPr sz="1412" kern="0" dirty="0">
                <a:solidFill>
                  <a:srgbClr val="595959"/>
                </a:solidFill>
                <a:latin typeface="Arial"/>
                <a:cs typeface="Arial"/>
              </a:rPr>
              <a:t>with</a:t>
            </a:r>
            <a:r>
              <a:rPr sz="1412" kern="0" spc="22" dirty="0">
                <a:solidFill>
                  <a:srgbClr val="595959"/>
                </a:solidFill>
                <a:latin typeface="Arial"/>
                <a:cs typeface="Arial"/>
              </a:rPr>
              <a:t> </a:t>
            </a:r>
            <a:r>
              <a:rPr sz="1412" kern="0" dirty="0">
                <a:solidFill>
                  <a:srgbClr val="595959"/>
                </a:solidFill>
                <a:latin typeface="Arial"/>
                <a:cs typeface="Arial"/>
              </a:rPr>
              <a:t>centralized</a:t>
            </a:r>
            <a:r>
              <a:rPr sz="1412" kern="0" spc="18" dirty="0">
                <a:solidFill>
                  <a:srgbClr val="595959"/>
                </a:solidFill>
                <a:latin typeface="Arial"/>
                <a:cs typeface="Arial"/>
              </a:rPr>
              <a:t> </a:t>
            </a:r>
            <a:r>
              <a:rPr sz="1412" kern="0" dirty="0">
                <a:solidFill>
                  <a:srgbClr val="595959"/>
                </a:solidFill>
                <a:latin typeface="Arial"/>
                <a:cs typeface="Arial"/>
              </a:rPr>
              <a:t>storage,</a:t>
            </a:r>
            <a:r>
              <a:rPr sz="1412" kern="0" spc="13" dirty="0">
                <a:solidFill>
                  <a:srgbClr val="595959"/>
                </a:solidFill>
                <a:latin typeface="Arial"/>
                <a:cs typeface="Arial"/>
              </a:rPr>
              <a:t> </a:t>
            </a:r>
            <a:r>
              <a:rPr sz="1412" kern="0" spc="-22" dirty="0">
                <a:solidFill>
                  <a:srgbClr val="595959"/>
                </a:solidFill>
                <a:latin typeface="Arial"/>
                <a:cs typeface="Arial"/>
              </a:rPr>
              <a:t>UNF </a:t>
            </a:r>
            <a:r>
              <a:rPr sz="1412" kern="0" dirty="0">
                <a:solidFill>
                  <a:srgbClr val="595959"/>
                </a:solidFill>
                <a:latin typeface="Arial"/>
                <a:cs typeface="Arial"/>
              </a:rPr>
              <a:t>transportation,</a:t>
            </a:r>
            <a:r>
              <a:rPr sz="1412" kern="0" spc="9" dirty="0">
                <a:solidFill>
                  <a:srgbClr val="595959"/>
                </a:solidFill>
                <a:latin typeface="Arial"/>
                <a:cs typeface="Arial"/>
              </a:rPr>
              <a:t> </a:t>
            </a:r>
            <a:r>
              <a:rPr sz="1412" kern="0" dirty="0">
                <a:solidFill>
                  <a:srgbClr val="595959"/>
                </a:solidFill>
                <a:latin typeface="Arial"/>
                <a:cs typeface="Arial"/>
              </a:rPr>
              <a:t>disposal,</a:t>
            </a:r>
            <a:r>
              <a:rPr sz="1412" kern="0" spc="9" dirty="0">
                <a:solidFill>
                  <a:srgbClr val="595959"/>
                </a:solidFill>
                <a:latin typeface="Arial"/>
                <a:cs typeface="Arial"/>
              </a:rPr>
              <a:t> </a:t>
            </a:r>
            <a:r>
              <a:rPr sz="1412" kern="0" dirty="0">
                <a:solidFill>
                  <a:srgbClr val="595959"/>
                </a:solidFill>
                <a:latin typeface="Arial"/>
                <a:cs typeface="Arial"/>
              </a:rPr>
              <a:t>and</a:t>
            </a:r>
            <a:r>
              <a:rPr sz="1412" kern="0" spc="13" dirty="0">
                <a:solidFill>
                  <a:srgbClr val="595959"/>
                </a:solidFill>
                <a:latin typeface="Arial"/>
                <a:cs typeface="Arial"/>
              </a:rPr>
              <a:t> </a:t>
            </a:r>
            <a:r>
              <a:rPr sz="1412" kern="0" spc="-9" dirty="0">
                <a:solidFill>
                  <a:srgbClr val="595959"/>
                </a:solidFill>
                <a:latin typeface="Arial"/>
                <a:cs typeface="Arial"/>
              </a:rPr>
              <a:t>developing </a:t>
            </a:r>
            <a:r>
              <a:rPr sz="1412" kern="0" dirty="0">
                <a:solidFill>
                  <a:srgbClr val="595959"/>
                </a:solidFill>
                <a:latin typeface="Arial"/>
                <a:cs typeface="Arial"/>
              </a:rPr>
              <a:t>alternative</a:t>
            </a:r>
            <a:r>
              <a:rPr sz="1412" kern="0" spc="13" dirty="0">
                <a:solidFill>
                  <a:srgbClr val="595959"/>
                </a:solidFill>
                <a:latin typeface="Arial"/>
                <a:cs typeface="Arial"/>
              </a:rPr>
              <a:t> </a:t>
            </a:r>
            <a:r>
              <a:rPr sz="1412" kern="0" dirty="0">
                <a:solidFill>
                  <a:srgbClr val="595959"/>
                </a:solidFill>
                <a:latin typeface="Arial"/>
                <a:cs typeface="Arial"/>
              </a:rPr>
              <a:t>designs</a:t>
            </a:r>
            <a:r>
              <a:rPr sz="1412" kern="0" spc="18" dirty="0">
                <a:solidFill>
                  <a:srgbClr val="595959"/>
                </a:solidFill>
                <a:latin typeface="Arial"/>
                <a:cs typeface="Arial"/>
              </a:rPr>
              <a:t> </a:t>
            </a:r>
            <a:r>
              <a:rPr sz="1412" kern="0" dirty="0">
                <a:solidFill>
                  <a:srgbClr val="595959"/>
                </a:solidFill>
                <a:latin typeface="Arial"/>
                <a:cs typeface="Arial"/>
              </a:rPr>
              <a:t>and</a:t>
            </a:r>
            <a:r>
              <a:rPr sz="1412" kern="0" spc="18" dirty="0">
                <a:solidFill>
                  <a:srgbClr val="595959"/>
                </a:solidFill>
                <a:latin typeface="Arial"/>
                <a:cs typeface="Arial"/>
              </a:rPr>
              <a:t> </a:t>
            </a:r>
            <a:r>
              <a:rPr sz="1412" kern="0" dirty="0">
                <a:solidFill>
                  <a:srgbClr val="595959"/>
                </a:solidFill>
                <a:latin typeface="Arial"/>
                <a:cs typeface="Arial"/>
              </a:rPr>
              <a:t>technologies</a:t>
            </a:r>
            <a:r>
              <a:rPr sz="1412" kern="0" spc="18" dirty="0">
                <a:solidFill>
                  <a:srgbClr val="595959"/>
                </a:solidFill>
                <a:latin typeface="Arial"/>
                <a:cs typeface="Arial"/>
              </a:rPr>
              <a:t> </a:t>
            </a:r>
            <a:r>
              <a:rPr sz="1412" kern="0" dirty="0">
                <a:solidFill>
                  <a:srgbClr val="595959"/>
                </a:solidFill>
                <a:latin typeface="Arial"/>
                <a:cs typeface="Arial"/>
              </a:rPr>
              <a:t>at</a:t>
            </a:r>
            <a:r>
              <a:rPr sz="1412" kern="0" spc="9" dirty="0">
                <a:solidFill>
                  <a:srgbClr val="595959"/>
                </a:solidFill>
                <a:latin typeface="Arial"/>
                <a:cs typeface="Arial"/>
              </a:rPr>
              <a:t> </a:t>
            </a:r>
            <a:r>
              <a:rPr sz="1412" kern="0" spc="-9" dirty="0">
                <a:solidFill>
                  <a:srgbClr val="595959"/>
                </a:solidFill>
                <a:latin typeface="Arial"/>
                <a:cs typeface="Arial"/>
              </a:rPr>
              <a:t>storage facilities</a:t>
            </a:r>
            <a:endParaRPr sz="1412" kern="0">
              <a:solidFill>
                <a:sysClr val="windowText" lastClr="000000"/>
              </a:solidFill>
              <a:latin typeface="Arial"/>
              <a:cs typeface="Arial"/>
            </a:endParaRPr>
          </a:p>
          <a:p>
            <a:pPr marL="215725" indent="-204518" defTabSz="806867">
              <a:spcBef>
                <a:spcPts val="877"/>
              </a:spcBef>
              <a:buClr>
                <a:srgbClr val="213E9A"/>
              </a:buClr>
              <a:buFontTx/>
              <a:buChar char="•"/>
              <a:tabLst>
                <a:tab pos="215725" algn="l"/>
              </a:tabLst>
            </a:pPr>
            <a:r>
              <a:rPr sz="1677" kern="0" dirty="0">
                <a:solidFill>
                  <a:srgbClr val="595959"/>
                </a:solidFill>
                <a:latin typeface="Arial"/>
                <a:cs typeface="Arial"/>
              </a:rPr>
              <a:t>Proposed</a:t>
            </a:r>
            <a:r>
              <a:rPr sz="1677" kern="0" spc="97" dirty="0">
                <a:solidFill>
                  <a:srgbClr val="595959"/>
                </a:solidFill>
                <a:latin typeface="Arial"/>
                <a:cs typeface="Arial"/>
              </a:rPr>
              <a:t> </a:t>
            </a:r>
            <a:r>
              <a:rPr sz="1677" kern="0" spc="-9" dirty="0">
                <a:solidFill>
                  <a:srgbClr val="595959"/>
                </a:solidFill>
                <a:latin typeface="Arial"/>
                <a:cs typeface="Arial"/>
              </a:rPr>
              <a:t>activities</a:t>
            </a:r>
            <a:endParaRPr sz="1677" kern="0">
              <a:solidFill>
                <a:sysClr val="windowText" lastClr="000000"/>
              </a:solidFill>
              <a:latin typeface="Arial"/>
              <a:cs typeface="Arial"/>
            </a:endParaRPr>
          </a:p>
        </p:txBody>
      </p:sp>
      <p:sp>
        <p:nvSpPr>
          <p:cNvPr id="4" name="object 4"/>
          <p:cNvSpPr txBox="1"/>
          <p:nvPr/>
        </p:nvSpPr>
        <p:spPr>
          <a:xfrm>
            <a:off x="2190466" y="3936443"/>
            <a:ext cx="3367368" cy="1101553"/>
          </a:xfrm>
          <a:prstGeom prst="rect">
            <a:avLst/>
          </a:prstGeom>
        </p:spPr>
        <p:txBody>
          <a:bodyPr vert="horz" wrap="square" lIns="0" tIns="64994" rIns="0" bIns="0" rtlCol="0">
            <a:spAutoFit/>
          </a:bodyPr>
          <a:lstStyle/>
          <a:p>
            <a:pPr marL="216845" indent="-205639" defTabSz="806867">
              <a:spcBef>
                <a:spcPts val="512"/>
              </a:spcBef>
              <a:buClr>
                <a:srgbClr val="213E9A"/>
              </a:buClr>
              <a:buFontTx/>
              <a:buChar char="•"/>
              <a:tabLst>
                <a:tab pos="216845" algn="l"/>
              </a:tabLst>
            </a:pPr>
            <a:r>
              <a:rPr sz="1412" kern="0" dirty="0">
                <a:solidFill>
                  <a:srgbClr val="595959"/>
                </a:solidFill>
                <a:latin typeface="Arial"/>
                <a:cs typeface="Arial"/>
              </a:rPr>
              <a:t>Emerging</a:t>
            </a:r>
            <a:r>
              <a:rPr sz="1412" kern="0" spc="13" dirty="0">
                <a:solidFill>
                  <a:srgbClr val="595959"/>
                </a:solidFill>
                <a:latin typeface="Arial"/>
                <a:cs typeface="Arial"/>
              </a:rPr>
              <a:t> </a:t>
            </a:r>
            <a:r>
              <a:rPr sz="1412" kern="0" dirty="0">
                <a:solidFill>
                  <a:srgbClr val="595959"/>
                </a:solidFill>
                <a:latin typeface="Arial"/>
                <a:cs typeface="Arial"/>
              </a:rPr>
              <a:t>Issues</a:t>
            </a:r>
            <a:r>
              <a:rPr sz="1412" kern="0" spc="18" dirty="0">
                <a:solidFill>
                  <a:srgbClr val="595959"/>
                </a:solidFill>
                <a:latin typeface="Arial"/>
                <a:cs typeface="Arial"/>
              </a:rPr>
              <a:t> </a:t>
            </a:r>
            <a:r>
              <a:rPr sz="1412" kern="0" dirty="0">
                <a:solidFill>
                  <a:srgbClr val="595959"/>
                </a:solidFill>
                <a:latin typeface="Arial"/>
                <a:cs typeface="Arial"/>
              </a:rPr>
              <a:t>(1</a:t>
            </a:r>
            <a:r>
              <a:rPr sz="1412" kern="0" spc="13" dirty="0">
                <a:solidFill>
                  <a:srgbClr val="595959"/>
                </a:solidFill>
                <a:latin typeface="Arial"/>
                <a:cs typeface="Arial"/>
              </a:rPr>
              <a:t> </a:t>
            </a:r>
            <a:r>
              <a:rPr sz="1412" kern="0" spc="-18" dirty="0">
                <a:solidFill>
                  <a:srgbClr val="595959"/>
                </a:solidFill>
                <a:latin typeface="Arial"/>
                <a:cs typeface="Arial"/>
              </a:rPr>
              <a:t>year)</a:t>
            </a:r>
            <a:endParaRPr sz="1412" kern="0">
              <a:solidFill>
                <a:sysClr val="windowText" lastClr="000000"/>
              </a:solidFill>
              <a:latin typeface="Arial"/>
              <a:cs typeface="Arial"/>
            </a:endParaRPr>
          </a:p>
          <a:p>
            <a:pPr marL="216845" indent="-205639" defTabSz="806867">
              <a:spcBef>
                <a:spcPts val="424"/>
              </a:spcBef>
              <a:buClr>
                <a:srgbClr val="213E9A"/>
              </a:buClr>
              <a:buFontTx/>
              <a:buChar char="•"/>
              <a:tabLst>
                <a:tab pos="216845" algn="l"/>
              </a:tabLst>
            </a:pPr>
            <a:r>
              <a:rPr sz="1412" kern="0" spc="-9" dirty="0">
                <a:solidFill>
                  <a:srgbClr val="595959"/>
                </a:solidFill>
                <a:latin typeface="Arial"/>
                <a:cs typeface="Arial"/>
              </a:rPr>
              <a:t>Technical</a:t>
            </a:r>
            <a:r>
              <a:rPr sz="1412" kern="0" dirty="0">
                <a:solidFill>
                  <a:srgbClr val="595959"/>
                </a:solidFill>
                <a:latin typeface="Arial"/>
                <a:cs typeface="Arial"/>
              </a:rPr>
              <a:t> Gap</a:t>
            </a:r>
            <a:r>
              <a:rPr sz="1412" kern="0" spc="4" dirty="0">
                <a:solidFill>
                  <a:srgbClr val="595959"/>
                </a:solidFill>
                <a:latin typeface="Arial"/>
                <a:cs typeface="Arial"/>
              </a:rPr>
              <a:t> </a:t>
            </a:r>
            <a:r>
              <a:rPr sz="1412" kern="0" dirty="0">
                <a:solidFill>
                  <a:srgbClr val="595959"/>
                </a:solidFill>
                <a:latin typeface="Arial"/>
                <a:cs typeface="Arial"/>
              </a:rPr>
              <a:t>Closures (3</a:t>
            </a:r>
            <a:r>
              <a:rPr sz="1412" kern="0" spc="4" dirty="0">
                <a:solidFill>
                  <a:srgbClr val="595959"/>
                </a:solidFill>
                <a:latin typeface="Arial"/>
                <a:cs typeface="Arial"/>
              </a:rPr>
              <a:t> </a:t>
            </a:r>
            <a:r>
              <a:rPr sz="1412" kern="0" spc="-9" dirty="0">
                <a:solidFill>
                  <a:srgbClr val="595959"/>
                </a:solidFill>
                <a:latin typeface="Arial"/>
                <a:cs typeface="Arial"/>
              </a:rPr>
              <a:t>years)</a:t>
            </a:r>
            <a:endParaRPr sz="1412" kern="0">
              <a:solidFill>
                <a:sysClr val="windowText" lastClr="000000"/>
              </a:solidFill>
              <a:latin typeface="Arial"/>
              <a:cs typeface="Arial"/>
            </a:endParaRPr>
          </a:p>
          <a:p>
            <a:pPr marL="216845" indent="-205639" defTabSz="806867">
              <a:spcBef>
                <a:spcPts val="507"/>
              </a:spcBef>
              <a:buClr>
                <a:srgbClr val="213E9A"/>
              </a:buClr>
              <a:buFontTx/>
              <a:buChar char="•"/>
              <a:tabLst>
                <a:tab pos="216845" algn="l"/>
              </a:tabLst>
            </a:pPr>
            <a:r>
              <a:rPr sz="1412" kern="0" dirty="0">
                <a:solidFill>
                  <a:srgbClr val="595959"/>
                </a:solidFill>
                <a:latin typeface="Arial"/>
                <a:cs typeface="Arial"/>
              </a:rPr>
              <a:t>First-</a:t>
            </a:r>
            <a:r>
              <a:rPr sz="1412" kern="0" spc="-9" dirty="0">
                <a:solidFill>
                  <a:srgbClr val="595959"/>
                </a:solidFill>
                <a:latin typeface="Arial"/>
                <a:cs typeface="Arial"/>
              </a:rPr>
              <a:t>of-a-</a:t>
            </a:r>
            <a:r>
              <a:rPr sz="1412" kern="0" dirty="0">
                <a:solidFill>
                  <a:srgbClr val="595959"/>
                </a:solidFill>
                <a:latin typeface="Arial"/>
                <a:cs typeface="Arial"/>
              </a:rPr>
              <a:t>Kind</a:t>
            </a:r>
            <a:r>
              <a:rPr sz="1412" kern="0" spc="26" dirty="0">
                <a:solidFill>
                  <a:srgbClr val="595959"/>
                </a:solidFill>
                <a:latin typeface="Arial"/>
                <a:cs typeface="Arial"/>
              </a:rPr>
              <a:t> </a:t>
            </a:r>
            <a:r>
              <a:rPr sz="1412" kern="0" dirty="0">
                <a:solidFill>
                  <a:srgbClr val="595959"/>
                </a:solidFill>
                <a:latin typeface="Arial"/>
                <a:cs typeface="Arial"/>
              </a:rPr>
              <a:t>Research</a:t>
            </a:r>
            <a:r>
              <a:rPr sz="1412" kern="0" spc="26" dirty="0">
                <a:solidFill>
                  <a:srgbClr val="595959"/>
                </a:solidFill>
                <a:latin typeface="Arial"/>
                <a:cs typeface="Arial"/>
              </a:rPr>
              <a:t> </a:t>
            </a:r>
            <a:r>
              <a:rPr sz="1412" kern="0" dirty="0">
                <a:solidFill>
                  <a:srgbClr val="595959"/>
                </a:solidFill>
                <a:latin typeface="Arial"/>
                <a:cs typeface="Arial"/>
              </a:rPr>
              <a:t>(&gt;3</a:t>
            </a:r>
            <a:r>
              <a:rPr sz="1412" kern="0" spc="26" dirty="0">
                <a:solidFill>
                  <a:srgbClr val="595959"/>
                </a:solidFill>
                <a:latin typeface="Arial"/>
                <a:cs typeface="Arial"/>
              </a:rPr>
              <a:t> </a:t>
            </a:r>
            <a:r>
              <a:rPr sz="1412" kern="0" spc="-9" dirty="0">
                <a:solidFill>
                  <a:srgbClr val="595959"/>
                </a:solidFill>
                <a:latin typeface="Arial"/>
                <a:cs typeface="Arial"/>
              </a:rPr>
              <a:t>years)</a:t>
            </a:r>
            <a:endParaRPr sz="1412" kern="0">
              <a:solidFill>
                <a:sysClr val="windowText" lastClr="000000"/>
              </a:solidFill>
              <a:latin typeface="Arial"/>
              <a:cs typeface="Arial"/>
            </a:endParaRPr>
          </a:p>
          <a:p>
            <a:pPr marL="216845" indent="-205639" defTabSz="806867">
              <a:spcBef>
                <a:spcPts val="424"/>
              </a:spcBef>
              <a:buClr>
                <a:srgbClr val="213E9A"/>
              </a:buClr>
              <a:buFontTx/>
              <a:buChar char="•"/>
              <a:tabLst>
                <a:tab pos="216845" algn="l"/>
              </a:tabLst>
            </a:pPr>
            <a:r>
              <a:rPr sz="1412" kern="0" dirty="0">
                <a:solidFill>
                  <a:srgbClr val="595959"/>
                </a:solidFill>
                <a:latin typeface="Arial"/>
                <a:cs typeface="Arial"/>
              </a:rPr>
              <a:t>Clear</a:t>
            </a:r>
            <a:r>
              <a:rPr sz="1412" kern="0" spc="13" dirty="0">
                <a:solidFill>
                  <a:srgbClr val="595959"/>
                </a:solidFill>
                <a:latin typeface="Arial"/>
                <a:cs typeface="Arial"/>
              </a:rPr>
              <a:t> </a:t>
            </a:r>
            <a:r>
              <a:rPr sz="1412" kern="0" dirty="0">
                <a:solidFill>
                  <a:srgbClr val="595959"/>
                </a:solidFill>
                <a:latin typeface="Arial"/>
                <a:cs typeface="Arial"/>
              </a:rPr>
              <a:t>objectives</a:t>
            </a:r>
            <a:r>
              <a:rPr sz="1412" kern="0" spc="22" dirty="0">
                <a:solidFill>
                  <a:srgbClr val="595959"/>
                </a:solidFill>
                <a:latin typeface="Arial"/>
                <a:cs typeface="Arial"/>
              </a:rPr>
              <a:t> </a:t>
            </a:r>
            <a:r>
              <a:rPr sz="1412" kern="0" dirty="0">
                <a:solidFill>
                  <a:srgbClr val="595959"/>
                </a:solidFill>
                <a:latin typeface="Arial"/>
                <a:cs typeface="Arial"/>
              </a:rPr>
              <a:t>with</a:t>
            </a:r>
            <a:r>
              <a:rPr sz="1412" kern="0" spc="22" dirty="0">
                <a:solidFill>
                  <a:srgbClr val="595959"/>
                </a:solidFill>
                <a:latin typeface="Arial"/>
                <a:cs typeface="Arial"/>
              </a:rPr>
              <a:t> </a:t>
            </a:r>
            <a:r>
              <a:rPr sz="1412" kern="0" dirty="0">
                <a:solidFill>
                  <a:srgbClr val="595959"/>
                </a:solidFill>
                <a:latin typeface="Arial"/>
                <a:cs typeface="Arial"/>
              </a:rPr>
              <a:t>defined</a:t>
            </a:r>
            <a:r>
              <a:rPr sz="1412" kern="0" spc="22" dirty="0">
                <a:solidFill>
                  <a:srgbClr val="595959"/>
                </a:solidFill>
                <a:latin typeface="Arial"/>
                <a:cs typeface="Arial"/>
              </a:rPr>
              <a:t> </a:t>
            </a:r>
            <a:r>
              <a:rPr sz="1412" kern="0" spc="-9" dirty="0">
                <a:solidFill>
                  <a:srgbClr val="595959"/>
                </a:solidFill>
                <a:latin typeface="Arial"/>
                <a:cs typeface="Arial"/>
              </a:rPr>
              <a:t>outcomes</a:t>
            </a:r>
            <a:endParaRPr sz="1412" kern="0">
              <a:solidFill>
                <a:sysClr val="windowText" lastClr="000000"/>
              </a:solidFill>
              <a:latin typeface="Arial"/>
              <a:cs typeface="Arial"/>
            </a:endParaRPr>
          </a:p>
        </p:txBody>
      </p:sp>
      <p:sp>
        <p:nvSpPr>
          <p:cNvPr id="5" name="object 5"/>
          <p:cNvSpPr txBox="1"/>
          <p:nvPr/>
        </p:nvSpPr>
        <p:spPr>
          <a:xfrm>
            <a:off x="2026770" y="5592951"/>
            <a:ext cx="85165" cy="147058"/>
          </a:xfrm>
          <a:prstGeom prst="rect">
            <a:avLst/>
          </a:prstGeom>
        </p:spPr>
        <p:txBody>
          <a:bodyPr vert="horz" wrap="square" lIns="0" tIns="11206" rIns="0" bIns="0" rtlCol="0">
            <a:spAutoFit/>
          </a:bodyPr>
          <a:lstStyle/>
          <a:p>
            <a:pPr marL="11206" defTabSz="806867">
              <a:spcBef>
                <a:spcPts val="88"/>
              </a:spcBef>
            </a:pPr>
            <a:r>
              <a:rPr sz="882" kern="0" spc="-44" dirty="0">
                <a:solidFill>
                  <a:srgbClr val="595959"/>
                </a:solidFill>
                <a:latin typeface="Arial"/>
                <a:cs typeface="Arial"/>
              </a:rPr>
              <a:t>6</a:t>
            </a:r>
            <a:endParaRPr sz="882" kern="0">
              <a:solidFill>
                <a:sysClr val="windowText" lastClr="000000"/>
              </a:solidFill>
              <a:latin typeface="Arial"/>
              <a:cs typeface="Arial"/>
            </a:endParaRPr>
          </a:p>
        </p:txBody>
      </p:sp>
      <p:pic>
        <p:nvPicPr>
          <p:cNvPr id="6" name="object 6"/>
          <p:cNvPicPr/>
          <p:nvPr/>
        </p:nvPicPr>
        <p:blipFill>
          <a:blip r:embed="rId2" cstate="print"/>
          <a:stretch>
            <a:fillRect/>
          </a:stretch>
        </p:blipFill>
        <p:spPr>
          <a:xfrm>
            <a:off x="6443625" y="2153127"/>
            <a:ext cx="3851908" cy="2570881"/>
          </a:xfrm>
          <a:prstGeom prst="rect">
            <a:avLst/>
          </a:prstGeom>
        </p:spPr>
      </p:pic>
      <p:sp>
        <p:nvSpPr>
          <p:cNvPr id="7" name="object 7"/>
          <p:cNvSpPr txBox="1"/>
          <p:nvPr/>
        </p:nvSpPr>
        <p:spPr>
          <a:xfrm>
            <a:off x="6430711" y="4718815"/>
            <a:ext cx="3955116" cy="443112"/>
          </a:xfrm>
          <a:prstGeom prst="rect">
            <a:avLst/>
          </a:prstGeom>
        </p:spPr>
        <p:txBody>
          <a:bodyPr vert="horz" wrap="square" lIns="0" tIns="20171" rIns="0" bIns="0" rtlCol="0">
            <a:spAutoFit/>
          </a:bodyPr>
          <a:lstStyle/>
          <a:p>
            <a:pPr marL="11206" marR="4483" defTabSz="806867">
              <a:lnSpc>
                <a:spcPts val="1677"/>
              </a:lnSpc>
              <a:spcBef>
                <a:spcPts val="159"/>
              </a:spcBef>
            </a:pPr>
            <a:r>
              <a:rPr sz="1412" kern="0" dirty="0">
                <a:solidFill>
                  <a:srgbClr val="595959"/>
                </a:solidFill>
                <a:latin typeface="Arial"/>
                <a:cs typeface="Arial"/>
              </a:rPr>
              <a:t>DOE</a:t>
            </a:r>
            <a:r>
              <a:rPr sz="1412" kern="0" spc="9" dirty="0">
                <a:solidFill>
                  <a:srgbClr val="595959"/>
                </a:solidFill>
                <a:latin typeface="Arial"/>
                <a:cs typeface="Arial"/>
              </a:rPr>
              <a:t> </a:t>
            </a:r>
            <a:r>
              <a:rPr sz="1412" kern="0" dirty="0">
                <a:solidFill>
                  <a:srgbClr val="595959"/>
                </a:solidFill>
                <a:latin typeface="Arial"/>
                <a:cs typeface="Arial"/>
              </a:rPr>
              <a:t>is</a:t>
            </a:r>
            <a:r>
              <a:rPr sz="1412" kern="0" spc="9" dirty="0">
                <a:solidFill>
                  <a:srgbClr val="595959"/>
                </a:solidFill>
                <a:latin typeface="Arial"/>
                <a:cs typeface="Arial"/>
              </a:rPr>
              <a:t> </a:t>
            </a:r>
            <a:r>
              <a:rPr sz="1412" kern="0" dirty="0">
                <a:solidFill>
                  <a:srgbClr val="595959"/>
                </a:solidFill>
                <a:latin typeface="Arial"/>
                <a:cs typeface="Arial"/>
              </a:rPr>
              <a:t>moving</a:t>
            </a:r>
            <a:r>
              <a:rPr sz="1412" kern="0" spc="9" dirty="0">
                <a:solidFill>
                  <a:srgbClr val="595959"/>
                </a:solidFill>
                <a:latin typeface="Arial"/>
                <a:cs typeface="Arial"/>
              </a:rPr>
              <a:t> </a:t>
            </a:r>
            <a:r>
              <a:rPr sz="1412" kern="0" dirty="0">
                <a:solidFill>
                  <a:srgbClr val="595959"/>
                </a:solidFill>
                <a:latin typeface="Arial"/>
                <a:cs typeface="Arial"/>
              </a:rPr>
              <a:t>the</a:t>
            </a:r>
            <a:r>
              <a:rPr sz="1412" kern="0" spc="9" dirty="0">
                <a:solidFill>
                  <a:srgbClr val="595959"/>
                </a:solidFill>
                <a:latin typeface="Arial"/>
                <a:cs typeface="Arial"/>
              </a:rPr>
              <a:t> </a:t>
            </a:r>
            <a:r>
              <a:rPr sz="1412" kern="0" dirty="0">
                <a:solidFill>
                  <a:srgbClr val="595959"/>
                </a:solidFill>
                <a:latin typeface="Arial"/>
                <a:cs typeface="Arial"/>
              </a:rPr>
              <a:t>cask</a:t>
            </a:r>
            <a:r>
              <a:rPr sz="1412" kern="0" spc="9" dirty="0">
                <a:solidFill>
                  <a:srgbClr val="595959"/>
                </a:solidFill>
                <a:latin typeface="Arial"/>
                <a:cs typeface="Arial"/>
              </a:rPr>
              <a:t> </a:t>
            </a:r>
            <a:r>
              <a:rPr sz="1412" kern="0" dirty="0">
                <a:solidFill>
                  <a:srgbClr val="595959"/>
                </a:solidFill>
                <a:latin typeface="Arial"/>
                <a:cs typeface="Arial"/>
              </a:rPr>
              <a:t>to</a:t>
            </a:r>
            <a:r>
              <a:rPr sz="1412" kern="0" spc="9" dirty="0">
                <a:solidFill>
                  <a:srgbClr val="595959"/>
                </a:solidFill>
                <a:latin typeface="Arial"/>
                <a:cs typeface="Arial"/>
              </a:rPr>
              <a:t> </a:t>
            </a:r>
            <a:r>
              <a:rPr sz="1412" kern="0" dirty="0">
                <a:solidFill>
                  <a:srgbClr val="595959"/>
                </a:solidFill>
                <a:latin typeface="Arial"/>
                <a:cs typeface="Arial"/>
              </a:rPr>
              <a:t>INL</a:t>
            </a:r>
            <a:r>
              <a:rPr sz="1412" kern="0" spc="-49" dirty="0">
                <a:solidFill>
                  <a:srgbClr val="595959"/>
                </a:solidFill>
                <a:latin typeface="Arial"/>
                <a:cs typeface="Arial"/>
              </a:rPr>
              <a:t> </a:t>
            </a:r>
            <a:r>
              <a:rPr sz="1412" kern="0" dirty="0">
                <a:solidFill>
                  <a:srgbClr val="595959"/>
                </a:solidFill>
                <a:latin typeface="Arial"/>
                <a:cs typeface="Arial"/>
              </a:rPr>
              <a:t>to</a:t>
            </a:r>
            <a:r>
              <a:rPr sz="1412" kern="0" spc="9" dirty="0">
                <a:solidFill>
                  <a:srgbClr val="595959"/>
                </a:solidFill>
                <a:latin typeface="Arial"/>
                <a:cs typeface="Arial"/>
              </a:rPr>
              <a:t> </a:t>
            </a:r>
            <a:r>
              <a:rPr sz="1412" kern="0" dirty="0">
                <a:solidFill>
                  <a:srgbClr val="595959"/>
                </a:solidFill>
                <a:latin typeface="Arial"/>
                <a:cs typeface="Arial"/>
              </a:rPr>
              <a:t>support </a:t>
            </a:r>
            <a:r>
              <a:rPr sz="1412" kern="0" spc="-9" dirty="0">
                <a:solidFill>
                  <a:srgbClr val="595959"/>
                </a:solidFill>
                <a:latin typeface="Arial"/>
                <a:cs typeface="Arial"/>
              </a:rPr>
              <a:t>studies </a:t>
            </a:r>
            <a:r>
              <a:rPr sz="1412" kern="0" dirty="0">
                <a:solidFill>
                  <a:srgbClr val="595959"/>
                </a:solidFill>
                <a:latin typeface="Arial"/>
                <a:cs typeface="Arial"/>
              </a:rPr>
              <a:t>of</a:t>
            </a:r>
            <a:r>
              <a:rPr sz="1412" kern="0" spc="4" dirty="0">
                <a:solidFill>
                  <a:srgbClr val="595959"/>
                </a:solidFill>
                <a:latin typeface="Arial"/>
                <a:cs typeface="Arial"/>
              </a:rPr>
              <a:t> </a:t>
            </a:r>
            <a:r>
              <a:rPr sz="1412" kern="0" dirty="0">
                <a:solidFill>
                  <a:srgbClr val="595959"/>
                </a:solidFill>
                <a:latin typeface="Arial"/>
                <a:cs typeface="Arial"/>
              </a:rPr>
              <a:t>UNF</a:t>
            </a:r>
            <a:r>
              <a:rPr sz="1412" kern="0" spc="13" dirty="0">
                <a:solidFill>
                  <a:srgbClr val="595959"/>
                </a:solidFill>
                <a:latin typeface="Arial"/>
                <a:cs typeface="Arial"/>
              </a:rPr>
              <a:t> </a:t>
            </a:r>
            <a:r>
              <a:rPr sz="1412" kern="0" dirty="0">
                <a:solidFill>
                  <a:srgbClr val="595959"/>
                </a:solidFill>
                <a:latin typeface="Arial"/>
                <a:cs typeface="Arial"/>
              </a:rPr>
              <a:t>in</a:t>
            </a:r>
            <a:r>
              <a:rPr sz="1412" kern="0" spc="13" dirty="0">
                <a:solidFill>
                  <a:srgbClr val="595959"/>
                </a:solidFill>
                <a:latin typeface="Arial"/>
                <a:cs typeface="Arial"/>
              </a:rPr>
              <a:t> </a:t>
            </a:r>
            <a:r>
              <a:rPr sz="1412" kern="0" dirty="0">
                <a:solidFill>
                  <a:srgbClr val="595959"/>
                </a:solidFill>
                <a:latin typeface="Arial"/>
                <a:cs typeface="Arial"/>
              </a:rPr>
              <a:t>storage</a:t>
            </a:r>
            <a:r>
              <a:rPr sz="1412" kern="0" spc="9" dirty="0">
                <a:solidFill>
                  <a:srgbClr val="595959"/>
                </a:solidFill>
                <a:latin typeface="Arial"/>
                <a:cs typeface="Arial"/>
              </a:rPr>
              <a:t> </a:t>
            </a:r>
            <a:r>
              <a:rPr sz="1412" kern="0" dirty="0">
                <a:solidFill>
                  <a:srgbClr val="595959"/>
                </a:solidFill>
                <a:latin typeface="Arial"/>
                <a:cs typeface="Arial"/>
              </a:rPr>
              <a:t>in</a:t>
            </a:r>
            <a:r>
              <a:rPr sz="1412" kern="0" spc="13" dirty="0">
                <a:solidFill>
                  <a:srgbClr val="595959"/>
                </a:solidFill>
                <a:latin typeface="Arial"/>
                <a:cs typeface="Arial"/>
              </a:rPr>
              <a:t> </a:t>
            </a:r>
            <a:r>
              <a:rPr sz="1412" kern="0" spc="-9" dirty="0">
                <a:solidFill>
                  <a:srgbClr val="595959"/>
                </a:solidFill>
                <a:latin typeface="Arial"/>
                <a:cs typeface="Arial"/>
              </a:rPr>
              <a:t>2027.</a:t>
            </a:r>
            <a:endParaRPr sz="1412" kern="0">
              <a:solidFill>
                <a:sysClr val="windowText" lastClr="000000"/>
              </a:solidFill>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49900" y="4309052"/>
            <a:ext cx="3153896" cy="852767"/>
          </a:xfrm>
          <a:custGeom>
            <a:avLst/>
            <a:gdLst/>
            <a:ahLst/>
            <a:cxnLst/>
            <a:rect l="l" t="t" r="r" b="b"/>
            <a:pathLst>
              <a:path w="3574415" h="966470">
                <a:moveTo>
                  <a:pt x="0" y="161016"/>
                </a:moveTo>
                <a:lnTo>
                  <a:pt x="5745" y="118212"/>
                </a:lnTo>
                <a:lnTo>
                  <a:pt x="21958" y="79748"/>
                </a:lnTo>
                <a:lnTo>
                  <a:pt x="47106" y="47160"/>
                </a:lnTo>
                <a:lnTo>
                  <a:pt x="79657" y="21983"/>
                </a:lnTo>
                <a:lnTo>
                  <a:pt x="118076" y="5751"/>
                </a:lnTo>
                <a:lnTo>
                  <a:pt x="160832" y="0"/>
                </a:lnTo>
                <a:lnTo>
                  <a:pt x="3413224" y="0"/>
                </a:lnTo>
                <a:lnTo>
                  <a:pt x="3455979" y="5751"/>
                </a:lnTo>
                <a:lnTo>
                  <a:pt x="3494399" y="21983"/>
                </a:lnTo>
                <a:lnTo>
                  <a:pt x="3526950" y="47160"/>
                </a:lnTo>
                <a:lnTo>
                  <a:pt x="3552098" y="79748"/>
                </a:lnTo>
                <a:lnTo>
                  <a:pt x="3568311" y="118212"/>
                </a:lnTo>
                <a:lnTo>
                  <a:pt x="3574056" y="161016"/>
                </a:lnTo>
                <a:lnTo>
                  <a:pt x="3574056" y="805076"/>
                </a:lnTo>
                <a:lnTo>
                  <a:pt x="3568311" y="847881"/>
                </a:lnTo>
                <a:lnTo>
                  <a:pt x="3552098" y="886345"/>
                </a:lnTo>
                <a:lnTo>
                  <a:pt x="3526950" y="918932"/>
                </a:lnTo>
                <a:lnTo>
                  <a:pt x="3494399" y="944110"/>
                </a:lnTo>
                <a:lnTo>
                  <a:pt x="3455979" y="960342"/>
                </a:lnTo>
                <a:lnTo>
                  <a:pt x="3413224" y="966093"/>
                </a:lnTo>
                <a:lnTo>
                  <a:pt x="160832" y="966093"/>
                </a:lnTo>
                <a:lnTo>
                  <a:pt x="118076" y="960342"/>
                </a:lnTo>
                <a:lnTo>
                  <a:pt x="79657" y="944110"/>
                </a:lnTo>
                <a:lnTo>
                  <a:pt x="47106" y="918932"/>
                </a:lnTo>
                <a:lnTo>
                  <a:pt x="21958" y="886345"/>
                </a:lnTo>
                <a:lnTo>
                  <a:pt x="5745" y="847881"/>
                </a:lnTo>
                <a:lnTo>
                  <a:pt x="0" y="805076"/>
                </a:lnTo>
                <a:lnTo>
                  <a:pt x="0" y="161016"/>
                </a:lnTo>
                <a:close/>
              </a:path>
            </a:pathLst>
          </a:custGeom>
          <a:ln w="20553">
            <a:solidFill>
              <a:srgbClr val="0A7DFF"/>
            </a:solidFill>
          </a:ln>
        </p:spPr>
        <p:txBody>
          <a:bodyPr wrap="square" lIns="0" tIns="0" rIns="0" bIns="0" rtlCol="0"/>
          <a:lstStyle/>
          <a:p>
            <a:pPr defTabSz="806867"/>
            <a:endParaRPr sz="1588" kern="0">
              <a:solidFill>
                <a:sysClr val="windowText" lastClr="000000"/>
              </a:solidFill>
            </a:endParaRPr>
          </a:p>
        </p:txBody>
      </p:sp>
      <p:sp>
        <p:nvSpPr>
          <p:cNvPr id="3" name="object 3" descr="$PPTXTitle"/>
          <p:cNvSpPr txBox="1">
            <a:spLocks noGrp="1"/>
          </p:cNvSpPr>
          <p:nvPr>
            <p:ph type="title"/>
          </p:nvPr>
        </p:nvSpPr>
        <p:spPr>
          <a:xfrm>
            <a:off x="2014425" y="1031966"/>
            <a:ext cx="9402754" cy="364361"/>
          </a:xfrm>
          <a:prstGeom prst="rect">
            <a:avLst/>
          </a:prstGeom>
        </p:spPr>
        <p:txBody>
          <a:bodyPr vert="horz" wrap="square" lIns="0" tIns="11206" rIns="0" bIns="0" rtlCol="0">
            <a:spAutoFit/>
          </a:bodyPr>
          <a:lstStyle/>
          <a:p>
            <a:pPr marL="91333">
              <a:spcBef>
                <a:spcPts val="88"/>
              </a:spcBef>
            </a:pPr>
            <a:r>
              <a:rPr dirty="0"/>
              <a:t>High</a:t>
            </a:r>
            <a:r>
              <a:rPr spc="-79" dirty="0"/>
              <a:t> </a:t>
            </a:r>
            <a:r>
              <a:rPr dirty="0"/>
              <a:t>Burnup</a:t>
            </a:r>
            <a:r>
              <a:rPr spc="-66" dirty="0"/>
              <a:t> </a:t>
            </a:r>
            <a:r>
              <a:rPr spc="-9" dirty="0"/>
              <a:t>Research</a:t>
            </a:r>
            <a:r>
              <a:rPr spc="-66" dirty="0"/>
              <a:t> </a:t>
            </a:r>
            <a:r>
              <a:rPr dirty="0"/>
              <a:t>Cask</a:t>
            </a:r>
            <a:r>
              <a:rPr spc="-66" dirty="0"/>
              <a:t> </a:t>
            </a:r>
            <a:r>
              <a:rPr dirty="0"/>
              <a:t>(HBURC)</a:t>
            </a:r>
            <a:r>
              <a:rPr spc="-62" dirty="0"/>
              <a:t> </a:t>
            </a:r>
            <a:r>
              <a:rPr dirty="0"/>
              <a:t>is</a:t>
            </a:r>
            <a:r>
              <a:rPr spc="-66" dirty="0"/>
              <a:t> </a:t>
            </a:r>
            <a:r>
              <a:rPr dirty="0"/>
              <a:t>a</a:t>
            </a:r>
            <a:r>
              <a:rPr spc="-66" dirty="0"/>
              <a:t> </a:t>
            </a:r>
            <a:r>
              <a:rPr dirty="0"/>
              <a:t>High</a:t>
            </a:r>
            <a:r>
              <a:rPr spc="-66" dirty="0"/>
              <a:t> </a:t>
            </a:r>
            <a:r>
              <a:rPr spc="-9" dirty="0"/>
              <a:t>Priority</a:t>
            </a:r>
          </a:p>
        </p:txBody>
      </p:sp>
      <p:sp>
        <p:nvSpPr>
          <p:cNvPr id="4" name="object 4"/>
          <p:cNvSpPr txBox="1"/>
          <p:nvPr/>
        </p:nvSpPr>
        <p:spPr>
          <a:xfrm>
            <a:off x="2026770" y="1989062"/>
            <a:ext cx="7661462" cy="443112"/>
          </a:xfrm>
          <a:prstGeom prst="rect">
            <a:avLst/>
          </a:prstGeom>
        </p:spPr>
        <p:txBody>
          <a:bodyPr vert="horz" wrap="square" lIns="0" tIns="20171" rIns="0" bIns="0" rtlCol="0">
            <a:spAutoFit/>
          </a:bodyPr>
          <a:lstStyle/>
          <a:p>
            <a:pPr marL="216285" marR="4483" indent="-205639" defTabSz="806867">
              <a:lnSpc>
                <a:spcPts val="1677"/>
              </a:lnSpc>
              <a:spcBef>
                <a:spcPts val="159"/>
              </a:spcBef>
              <a:buClr>
                <a:srgbClr val="213E9A"/>
              </a:buClr>
              <a:buFontTx/>
              <a:buChar char="•"/>
              <a:tabLst>
                <a:tab pos="216285" algn="l"/>
              </a:tabLst>
            </a:pPr>
            <a:r>
              <a:rPr sz="1412" kern="0" dirty="0">
                <a:solidFill>
                  <a:srgbClr val="595959"/>
                </a:solidFill>
                <a:latin typeface="Arial"/>
                <a:cs typeface="Arial"/>
              </a:rPr>
              <a:t>Over</a:t>
            </a:r>
            <a:r>
              <a:rPr sz="1412" kern="0" spc="4" dirty="0">
                <a:solidFill>
                  <a:srgbClr val="595959"/>
                </a:solidFill>
                <a:latin typeface="Arial"/>
                <a:cs typeface="Arial"/>
              </a:rPr>
              <a:t> </a:t>
            </a:r>
            <a:r>
              <a:rPr sz="1412" kern="0" dirty="0">
                <a:solidFill>
                  <a:srgbClr val="595959"/>
                </a:solidFill>
                <a:latin typeface="Arial"/>
                <a:cs typeface="Arial"/>
              </a:rPr>
              <a:t>50</a:t>
            </a:r>
            <a:r>
              <a:rPr sz="1412" kern="0" spc="9" dirty="0">
                <a:solidFill>
                  <a:srgbClr val="595959"/>
                </a:solidFill>
                <a:latin typeface="Arial"/>
                <a:cs typeface="Arial"/>
              </a:rPr>
              <a:t> </a:t>
            </a:r>
            <a:r>
              <a:rPr sz="1412" kern="0" dirty="0">
                <a:solidFill>
                  <a:srgbClr val="595959"/>
                </a:solidFill>
                <a:latin typeface="Arial"/>
                <a:cs typeface="Arial"/>
              </a:rPr>
              <a:t>Nuclear</a:t>
            </a:r>
            <a:r>
              <a:rPr sz="1412" kern="0" spc="4" dirty="0">
                <a:solidFill>
                  <a:srgbClr val="595959"/>
                </a:solidFill>
                <a:latin typeface="Arial"/>
                <a:cs typeface="Arial"/>
              </a:rPr>
              <a:t> </a:t>
            </a:r>
            <a:r>
              <a:rPr sz="1412" kern="0" dirty="0">
                <a:solidFill>
                  <a:srgbClr val="595959"/>
                </a:solidFill>
                <a:latin typeface="Arial"/>
                <a:cs typeface="Arial"/>
              </a:rPr>
              <a:t>Power</a:t>
            </a:r>
            <a:r>
              <a:rPr sz="1412" kern="0" spc="4" dirty="0">
                <a:solidFill>
                  <a:srgbClr val="595959"/>
                </a:solidFill>
                <a:latin typeface="Arial"/>
                <a:cs typeface="Arial"/>
              </a:rPr>
              <a:t> </a:t>
            </a:r>
            <a:r>
              <a:rPr sz="1412" kern="0" dirty="0">
                <a:solidFill>
                  <a:srgbClr val="595959"/>
                </a:solidFill>
                <a:latin typeface="Arial"/>
                <a:cs typeface="Arial"/>
              </a:rPr>
              <a:t>Plants</a:t>
            </a:r>
            <a:r>
              <a:rPr sz="1412" kern="0" spc="9" dirty="0">
                <a:solidFill>
                  <a:srgbClr val="595959"/>
                </a:solidFill>
                <a:latin typeface="Arial"/>
                <a:cs typeface="Arial"/>
              </a:rPr>
              <a:t> </a:t>
            </a:r>
            <a:r>
              <a:rPr sz="1412" kern="0" dirty="0">
                <a:solidFill>
                  <a:srgbClr val="595959"/>
                </a:solidFill>
                <a:latin typeface="Arial"/>
                <a:cs typeface="Arial"/>
              </a:rPr>
              <a:t>in</a:t>
            </a:r>
            <a:r>
              <a:rPr sz="1412" kern="0" spc="9" dirty="0">
                <a:solidFill>
                  <a:srgbClr val="595959"/>
                </a:solidFill>
                <a:latin typeface="Arial"/>
                <a:cs typeface="Arial"/>
              </a:rPr>
              <a:t> </a:t>
            </a:r>
            <a:r>
              <a:rPr sz="1412" kern="0" dirty="0">
                <a:solidFill>
                  <a:srgbClr val="595959"/>
                </a:solidFill>
                <a:latin typeface="Arial"/>
                <a:cs typeface="Arial"/>
              </a:rPr>
              <a:t>28</a:t>
            </a:r>
            <a:r>
              <a:rPr sz="1412" kern="0" spc="9" dirty="0">
                <a:solidFill>
                  <a:srgbClr val="595959"/>
                </a:solidFill>
                <a:latin typeface="Arial"/>
                <a:cs typeface="Arial"/>
              </a:rPr>
              <a:t> </a:t>
            </a:r>
            <a:r>
              <a:rPr sz="1412" kern="0" dirty="0">
                <a:solidFill>
                  <a:srgbClr val="595959"/>
                </a:solidFill>
                <a:latin typeface="Arial"/>
                <a:cs typeface="Arial"/>
              </a:rPr>
              <a:t>States</a:t>
            </a:r>
            <a:r>
              <a:rPr sz="1412" kern="0" spc="9" dirty="0">
                <a:solidFill>
                  <a:srgbClr val="595959"/>
                </a:solidFill>
                <a:latin typeface="Arial"/>
                <a:cs typeface="Arial"/>
              </a:rPr>
              <a:t> </a:t>
            </a:r>
            <a:r>
              <a:rPr sz="1412" kern="0" dirty="0">
                <a:solidFill>
                  <a:srgbClr val="595959"/>
                </a:solidFill>
                <a:latin typeface="Arial"/>
                <a:cs typeface="Arial"/>
              </a:rPr>
              <a:t>are</a:t>
            </a:r>
            <a:r>
              <a:rPr sz="1412" kern="0" spc="13" dirty="0">
                <a:solidFill>
                  <a:srgbClr val="595959"/>
                </a:solidFill>
                <a:latin typeface="Arial"/>
                <a:cs typeface="Arial"/>
              </a:rPr>
              <a:t> </a:t>
            </a:r>
            <a:r>
              <a:rPr sz="1412" kern="0" dirty="0">
                <a:solidFill>
                  <a:srgbClr val="595959"/>
                </a:solidFill>
                <a:latin typeface="Arial"/>
                <a:cs typeface="Arial"/>
              </a:rPr>
              <a:t>relying</a:t>
            </a:r>
            <a:r>
              <a:rPr sz="1412" kern="0" spc="9" dirty="0">
                <a:solidFill>
                  <a:srgbClr val="595959"/>
                </a:solidFill>
                <a:latin typeface="Arial"/>
                <a:cs typeface="Arial"/>
              </a:rPr>
              <a:t> </a:t>
            </a:r>
            <a:r>
              <a:rPr sz="1412" kern="0" dirty="0">
                <a:solidFill>
                  <a:srgbClr val="595959"/>
                </a:solidFill>
                <a:latin typeface="Arial"/>
                <a:cs typeface="Arial"/>
              </a:rPr>
              <a:t>on</a:t>
            </a:r>
            <a:r>
              <a:rPr sz="1412" kern="0" spc="9" dirty="0">
                <a:solidFill>
                  <a:srgbClr val="595959"/>
                </a:solidFill>
                <a:latin typeface="Arial"/>
                <a:cs typeface="Arial"/>
              </a:rPr>
              <a:t> </a:t>
            </a:r>
            <a:r>
              <a:rPr sz="1412" kern="0" dirty="0">
                <a:solidFill>
                  <a:srgbClr val="595959"/>
                </a:solidFill>
                <a:latin typeface="Arial"/>
                <a:cs typeface="Arial"/>
              </a:rPr>
              <a:t>the</a:t>
            </a:r>
            <a:r>
              <a:rPr sz="1412" kern="0" spc="9" dirty="0">
                <a:solidFill>
                  <a:srgbClr val="595959"/>
                </a:solidFill>
                <a:latin typeface="Arial"/>
                <a:cs typeface="Arial"/>
              </a:rPr>
              <a:t> </a:t>
            </a:r>
            <a:r>
              <a:rPr sz="1412" kern="0" dirty="0">
                <a:solidFill>
                  <a:srgbClr val="595959"/>
                </a:solidFill>
                <a:latin typeface="Arial"/>
                <a:cs typeface="Arial"/>
              </a:rPr>
              <a:t>collection</a:t>
            </a:r>
            <a:r>
              <a:rPr sz="1412" kern="0" spc="9" dirty="0">
                <a:solidFill>
                  <a:srgbClr val="595959"/>
                </a:solidFill>
                <a:latin typeface="Arial"/>
                <a:cs typeface="Arial"/>
              </a:rPr>
              <a:t> </a:t>
            </a:r>
            <a:r>
              <a:rPr sz="1412" kern="0" dirty="0">
                <a:solidFill>
                  <a:srgbClr val="595959"/>
                </a:solidFill>
                <a:latin typeface="Arial"/>
                <a:cs typeface="Arial"/>
              </a:rPr>
              <a:t>of</a:t>
            </a:r>
            <a:r>
              <a:rPr sz="1412" kern="0" spc="4" dirty="0">
                <a:solidFill>
                  <a:srgbClr val="595959"/>
                </a:solidFill>
                <a:latin typeface="Arial"/>
                <a:cs typeface="Arial"/>
              </a:rPr>
              <a:t> </a:t>
            </a:r>
            <a:r>
              <a:rPr sz="1412" kern="0" dirty="0">
                <a:solidFill>
                  <a:srgbClr val="595959"/>
                </a:solidFill>
                <a:latin typeface="Arial"/>
                <a:cs typeface="Arial"/>
              </a:rPr>
              <a:t>data</a:t>
            </a:r>
            <a:r>
              <a:rPr sz="1412" kern="0" spc="9" dirty="0">
                <a:solidFill>
                  <a:srgbClr val="595959"/>
                </a:solidFill>
                <a:latin typeface="Arial"/>
                <a:cs typeface="Arial"/>
              </a:rPr>
              <a:t> </a:t>
            </a:r>
            <a:r>
              <a:rPr sz="1412" kern="0" dirty="0">
                <a:solidFill>
                  <a:srgbClr val="595959"/>
                </a:solidFill>
                <a:latin typeface="Arial"/>
                <a:cs typeface="Arial"/>
              </a:rPr>
              <a:t>from</a:t>
            </a:r>
            <a:r>
              <a:rPr sz="1412" kern="0" spc="13" dirty="0">
                <a:solidFill>
                  <a:srgbClr val="595959"/>
                </a:solidFill>
                <a:latin typeface="Arial"/>
                <a:cs typeface="Arial"/>
              </a:rPr>
              <a:t> </a:t>
            </a:r>
            <a:r>
              <a:rPr sz="1412" kern="0" dirty="0">
                <a:solidFill>
                  <a:srgbClr val="595959"/>
                </a:solidFill>
                <a:latin typeface="Arial"/>
                <a:cs typeface="Arial"/>
              </a:rPr>
              <a:t>the</a:t>
            </a:r>
            <a:r>
              <a:rPr sz="1412" kern="0" spc="13" dirty="0">
                <a:solidFill>
                  <a:srgbClr val="595959"/>
                </a:solidFill>
                <a:latin typeface="Arial"/>
                <a:cs typeface="Arial"/>
              </a:rPr>
              <a:t> </a:t>
            </a:r>
            <a:r>
              <a:rPr sz="1412" kern="0" spc="-22" dirty="0">
                <a:solidFill>
                  <a:srgbClr val="595959"/>
                </a:solidFill>
                <a:latin typeface="Arial"/>
                <a:cs typeface="Arial"/>
              </a:rPr>
              <a:t>UNF </a:t>
            </a:r>
            <a:r>
              <a:rPr sz="1412" kern="0" dirty="0">
                <a:solidFill>
                  <a:srgbClr val="595959"/>
                </a:solidFill>
                <a:latin typeface="Arial"/>
                <a:cs typeface="Arial"/>
              </a:rPr>
              <a:t>within</a:t>
            </a:r>
            <a:r>
              <a:rPr sz="1412" kern="0" spc="18" dirty="0">
                <a:solidFill>
                  <a:srgbClr val="595959"/>
                </a:solidFill>
                <a:latin typeface="Arial"/>
                <a:cs typeface="Arial"/>
              </a:rPr>
              <a:t> </a:t>
            </a:r>
            <a:r>
              <a:rPr sz="1412" kern="0" dirty="0">
                <a:solidFill>
                  <a:srgbClr val="595959"/>
                </a:solidFill>
                <a:latin typeface="Arial"/>
                <a:cs typeface="Arial"/>
              </a:rPr>
              <a:t>the</a:t>
            </a:r>
            <a:r>
              <a:rPr sz="1412" kern="0" spc="18" dirty="0">
                <a:solidFill>
                  <a:srgbClr val="595959"/>
                </a:solidFill>
                <a:latin typeface="Arial"/>
                <a:cs typeface="Arial"/>
              </a:rPr>
              <a:t> </a:t>
            </a:r>
            <a:r>
              <a:rPr sz="1412" kern="0" dirty="0">
                <a:solidFill>
                  <a:srgbClr val="595959"/>
                </a:solidFill>
                <a:latin typeface="Arial"/>
                <a:cs typeface="Arial"/>
              </a:rPr>
              <a:t>HBURC</a:t>
            </a:r>
            <a:r>
              <a:rPr sz="1412" kern="0" spc="26" dirty="0">
                <a:solidFill>
                  <a:srgbClr val="595959"/>
                </a:solidFill>
                <a:latin typeface="Arial"/>
                <a:cs typeface="Arial"/>
              </a:rPr>
              <a:t> </a:t>
            </a:r>
            <a:r>
              <a:rPr sz="1412" kern="0" dirty="0">
                <a:solidFill>
                  <a:srgbClr val="595959"/>
                </a:solidFill>
                <a:latin typeface="Arial"/>
                <a:cs typeface="Arial"/>
              </a:rPr>
              <a:t>to</a:t>
            </a:r>
            <a:r>
              <a:rPr sz="1412" kern="0" spc="18" dirty="0">
                <a:solidFill>
                  <a:srgbClr val="595959"/>
                </a:solidFill>
                <a:latin typeface="Arial"/>
                <a:cs typeface="Arial"/>
              </a:rPr>
              <a:t> </a:t>
            </a:r>
            <a:r>
              <a:rPr sz="1412" kern="0" dirty="0">
                <a:solidFill>
                  <a:srgbClr val="595959"/>
                </a:solidFill>
                <a:latin typeface="Arial"/>
                <a:cs typeface="Arial"/>
              </a:rPr>
              <a:t>support</a:t>
            </a:r>
            <a:r>
              <a:rPr sz="1412" kern="0" spc="9" dirty="0">
                <a:solidFill>
                  <a:srgbClr val="595959"/>
                </a:solidFill>
                <a:latin typeface="Arial"/>
                <a:cs typeface="Arial"/>
              </a:rPr>
              <a:t> </a:t>
            </a:r>
            <a:r>
              <a:rPr sz="1412" kern="0" dirty="0">
                <a:solidFill>
                  <a:srgbClr val="595959"/>
                </a:solidFill>
                <a:latin typeface="Arial"/>
                <a:cs typeface="Arial"/>
              </a:rPr>
              <a:t>licensing</a:t>
            </a:r>
            <a:r>
              <a:rPr sz="1412" kern="0" spc="18" dirty="0">
                <a:solidFill>
                  <a:srgbClr val="595959"/>
                </a:solidFill>
                <a:latin typeface="Arial"/>
                <a:cs typeface="Arial"/>
              </a:rPr>
              <a:t> </a:t>
            </a:r>
            <a:r>
              <a:rPr sz="1412" kern="0" dirty="0">
                <a:solidFill>
                  <a:srgbClr val="595959"/>
                </a:solidFill>
                <a:latin typeface="Arial"/>
                <a:cs typeface="Arial"/>
              </a:rPr>
              <a:t>of</a:t>
            </a:r>
            <a:r>
              <a:rPr sz="1412" kern="0" spc="9" dirty="0">
                <a:solidFill>
                  <a:srgbClr val="595959"/>
                </a:solidFill>
                <a:latin typeface="Arial"/>
                <a:cs typeface="Arial"/>
              </a:rPr>
              <a:t> </a:t>
            </a:r>
            <a:r>
              <a:rPr sz="1412" kern="0" dirty="0">
                <a:solidFill>
                  <a:srgbClr val="595959"/>
                </a:solidFill>
                <a:latin typeface="Arial"/>
                <a:cs typeface="Arial"/>
              </a:rPr>
              <a:t>extended</a:t>
            </a:r>
            <a:r>
              <a:rPr sz="1412" kern="0" spc="18" dirty="0">
                <a:solidFill>
                  <a:srgbClr val="595959"/>
                </a:solidFill>
                <a:latin typeface="Arial"/>
                <a:cs typeface="Arial"/>
              </a:rPr>
              <a:t> </a:t>
            </a:r>
            <a:r>
              <a:rPr sz="1412" kern="0" spc="-9" dirty="0">
                <a:solidFill>
                  <a:srgbClr val="595959"/>
                </a:solidFill>
                <a:latin typeface="Arial"/>
                <a:cs typeface="Arial"/>
              </a:rPr>
              <a:t>storage</a:t>
            </a:r>
            <a:endParaRPr sz="1412" kern="0">
              <a:solidFill>
                <a:sysClr val="windowText" lastClr="000000"/>
              </a:solidFill>
              <a:latin typeface="Arial"/>
              <a:cs typeface="Arial"/>
            </a:endParaRPr>
          </a:p>
        </p:txBody>
      </p:sp>
      <p:sp>
        <p:nvSpPr>
          <p:cNvPr id="5" name="object 5"/>
          <p:cNvSpPr txBox="1"/>
          <p:nvPr/>
        </p:nvSpPr>
        <p:spPr>
          <a:xfrm>
            <a:off x="2026770" y="5592951"/>
            <a:ext cx="85165" cy="147058"/>
          </a:xfrm>
          <a:prstGeom prst="rect">
            <a:avLst/>
          </a:prstGeom>
        </p:spPr>
        <p:txBody>
          <a:bodyPr vert="horz" wrap="square" lIns="0" tIns="11206" rIns="0" bIns="0" rtlCol="0">
            <a:spAutoFit/>
          </a:bodyPr>
          <a:lstStyle/>
          <a:p>
            <a:pPr marL="11206" defTabSz="806867">
              <a:spcBef>
                <a:spcPts val="88"/>
              </a:spcBef>
            </a:pPr>
            <a:r>
              <a:rPr sz="882" kern="0" spc="-44" dirty="0">
                <a:solidFill>
                  <a:srgbClr val="595959"/>
                </a:solidFill>
                <a:latin typeface="Arial"/>
                <a:cs typeface="Arial"/>
              </a:rPr>
              <a:t>7</a:t>
            </a:r>
            <a:endParaRPr sz="882" kern="0">
              <a:solidFill>
                <a:sysClr val="windowText" lastClr="000000"/>
              </a:solidFill>
              <a:latin typeface="Arial"/>
              <a:cs typeface="Arial"/>
            </a:endParaRPr>
          </a:p>
        </p:txBody>
      </p:sp>
      <p:sp>
        <p:nvSpPr>
          <p:cNvPr id="6" name="object 6"/>
          <p:cNvSpPr txBox="1"/>
          <p:nvPr/>
        </p:nvSpPr>
        <p:spPr>
          <a:xfrm>
            <a:off x="7345477" y="4633216"/>
            <a:ext cx="2672603" cy="215089"/>
          </a:xfrm>
          <a:prstGeom prst="rect">
            <a:avLst/>
          </a:prstGeom>
        </p:spPr>
        <p:txBody>
          <a:bodyPr vert="horz" wrap="square" lIns="0" tIns="11206" rIns="0" bIns="0" rtlCol="0">
            <a:spAutoFit/>
          </a:bodyPr>
          <a:lstStyle/>
          <a:p>
            <a:pPr marL="214603" indent="-203397" defTabSz="806867">
              <a:spcBef>
                <a:spcPts val="88"/>
              </a:spcBef>
              <a:buFontTx/>
              <a:buChar char="•"/>
              <a:tabLst>
                <a:tab pos="214603" algn="l"/>
              </a:tabLst>
            </a:pPr>
            <a:r>
              <a:rPr sz="1324" kern="0" spc="-18" dirty="0">
                <a:solidFill>
                  <a:srgbClr val="595959"/>
                </a:solidFill>
                <a:latin typeface="Arial"/>
                <a:cs typeface="Arial"/>
              </a:rPr>
              <a:t>Safe</a:t>
            </a:r>
            <a:r>
              <a:rPr sz="1324" kern="0" spc="-49" dirty="0">
                <a:solidFill>
                  <a:srgbClr val="595959"/>
                </a:solidFill>
                <a:latin typeface="Arial"/>
                <a:cs typeface="Arial"/>
              </a:rPr>
              <a:t> </a:t>
            </a:r>
            <a:r>
              <a:rPr sz="1324" kern="0" spc="-35" dirty="0">
                <a:solidFill>
                  <a:srgbClr val="595959"/>
                </a:solidFill>
                <a:latin typeface="Arial"/>
                <a:cs typeface="Arial"/>
              </a:rPr>
              <a:t>long-</a:t>
            </a:r>
            <a:r>
              <a:rPr sz="1324" kern="0" spc="-9" dirty="0">
                <a:solidFill>
                  <a:srgbClr val="595959"/>
                </a:solidFill>
                <a:latin typeface="Arial"/>
                <a:cs typeface="Arial"/>
              </a:rPr>
              <a:t>term</a:t>
            </a:r>
            <a:r>
              <a:rPr sz="1324" kern="0" spc="-57" dirty="0">
                <a:solidFill>
                  <a:srgbClr val="595959"/>
                </a:solidFill>
                <a:latin typeface="Arial"/>
                <a:cs typeface="Arial"/>
              </a:rPr>
              <a:t> </a:t>
            </a:r>
            <a:r>
              <a:rPr sz="1324" kern="0" spc="-18" dirty="0">
                <a:solidFill>
                  <a:srgbClr val="595959"/>
                </a:solidFill>
                <a:latin typeface="Arial"/>
                <a:cs typeface="Arial"/>
              </a:rPr>
              <a:t>UNF</a:t>
            </a:r>
            <a:r>
              <a:rPr sz="1324" kern="0" spc="-53" dirty="0">
                <a:solidFill>
                  <a:srgbClr val="595959"/>
                </a:solidFill>
                <a:latin typeface="Arial"/>
                <a:cs typeface="Arial"/>
              </a:rPr>
              <a:t> </a:t>
            </a:r>
            <a:r>
              <a:rPr sz="1324" kern="0" spc="-9" dirty="0">
                <a:solidFill>
                  <a:srgbClr val="595959"/>
                </a:solidFill>
                <a:latin typeface="Arial"/>
                <a:cs typeface="Arial"/>
              </a:rPr>
              <a:t>management</a:t>
            </a:r>
            <a:endParaRPr sz="1324" kern="0">
              <a:solidFill>
                <a:sysClr val="windowText" lastClr="000000"/>
              </a:solidFill>
              <a:latin typeface="Arial"/>
              <a:cs typeface="Arial"/>
            </a:endParaRPr>
          </a:p>
        </p:txBody>
      </p:sp>
      <p:sp>
        <p:nvSpPr>
          <p:cNvPr id="7" name="object 7"/>
          <p:cNvSpPr/>
          <p:nvPr/>
        </p:nvSpPr>
        <p:spPr>
          <a:xfrm>
            <a:off x="7249900" y="2851700"/>
            <a:ext cx="2971239" cy="1006288"/>
          </a:xfrm>
          <a:custGeom>
            <a:avLst/>
            <a:gdLst/>
            <a:ahLst/>
            <a:cxnLst/>
            <a:rect l="l" t="t" r="r" b="b"/>
            <a:pathLst>
              <a:path w="3367404" h="1140460">
                <a:moveTo>
                  <a:pt x="0" y="190032"/>
                </a:moveTo>
                <a:lnTo>
                  <a:pt x="6780" y="139514"/>
                </a:lnTo>
                <a:lnTo>
                  <a:pt x="25915" y="94119"/>
                </a:lnTo>
                <a:lnTo>
                  <a:pt x="55595" y="55659"/>
                </a:lnTo>
                <a:lnTo>
                  <a:pt x="94011" y="25945"/>
                </a:lnTo>
                <a:lnTo>
                  <a:pt x="139354" y="6788"/>
                </a:lnTo>
                <a:lnTo>
                  <a:pt x="189815" y="0"/>
                </a:lnTo>
                <a:lnTo>
                  <a:pt x="3177474" y="0"/>
                </a:lnTo>
                <a:lnTo>
                  <a:pt x="3227935" y="6788"/>
                </a:lnTo>
                <a:lnTo>
                  <a:pt x="3273278" y="25945"/>
                </a:lnTo>
                <a:lnTo>
                  <a:pt x="3311694" y="55659"/>
                </a:lnTo>
                <a:lnTo>
                  <a:pt x="3341374" y="94119"/>
                </a:lnTo>
                <a:lnTo>
                  <a:pt x="3360509" y="139514"/>
                </a:lnTo>
                <a:lnTo>
                  <a:pt x="3367289" y="190032"/>
                </a:lnTo>
                <a:lnTo>
                  <a:pt x="3367289" y="950142"/>
                </a:lnTo>
                <a:lnTo>
                  <a:pt x="3360509" y="1000660"/>
                </a:lnTo>
                <a:lnTo>
                  <a:pt x="3341374" y="1046055"/>
                </a:lnTo>
                <a:lnTo>
                  <a:pt x="3311694" y="1084515"/>
                </a:lnTo>
                <a:lnTo>
                  <a:pt x="3273278" y="1114229"/>
                </a:lnTo>
                <a:lnTo>
                  <a:pt x="3227935" y="1133386"/>
                </a:lnTo>
                <a:lnTo>
                  <a:pt x="3177474" y="1140175"/>
                </a:lnTo>
                <a:lnTo>
                  <a:pt x="189815" y="1140175"/>
                </a:lnTo>
                <a:lnTo>
                  <a:pt x="139354" y="1133386"/>
                </a:lnTo>
                <a:lnTo>
                  <a:pt x="94011" y="1114229"/>
                </a:lnTo>
                <a:lnTo>
                  <a:pt x="55595" y="1084515"/>
                </a:lnTo>
                <a:lnTo>
                  <a:pt x="25915" y="1046055"/>
                </a:lnTo>
                <a:lnTo>
                  <a:pt x="6780" y="1000660"/>
                </a:lnTo>
                <a:lnTo>
                  <a:pt x="0" y="950142"/>
                </a:lnTo>
                <a:lnTo>
                  <a:pt x="0" y="190032"/>
                </a:lnTo>
                <a:close/>
              </a:path>
            </a:pathLst>
          </a:custGeom>
          <a:ln w="20552">
            <a:solidFill>
              <a:srgbClr val="FFC416"/>
            </a:solidFill>
          </a:ln>
        </p:spPr>
        <p:txBody>
          <a:bodyPr wrap="square" lIns="0" tIns="0" rIns="0" bIns="0" rtlCol="0"/>
          <a:lstStyle/>
          <a:p>
            <a:pPr defTabSz="806867"/>
            <a:endParaRPr sz="1588" kern="0">
              <a:solidFill>
                <a:sysClr val="windowText" lastClr="000000"/>
              </a:solidFill>
            </a:endParaRPr>
          </a:p>
        </p:txBody>
      </p:sp>
      <p:sp>
        <p:nvSpPr>
          <p:cNvPr id="8" name="object 8"/>
          <p:cNvSpPr txBox="1"/>
          <p:nvPr/>
        </p:nvSpPr>
        <p:spPr>
          <a:xfrm>
            <a:off x="7352966" y="3135214"/>
            <a:ext cx="2355476" cy="418863"/>
          </a:xfrm>
          <a:prstGeom prst="rect">
            <a:avLst/>
          </a:prstGeom>
        </p:spPr>
        <p:txBody>
          <a:bodyPr vert="horz" wrap="square" lIns="0" tIns="11206" rIns="0" bIns="0" rtlCol="0">
            <a:spAutoFit/>
          </a:bodyPr>
          <a:lstStyle/>
          <a:p>
            <a:pPr marL="214603" marR="4483" indent="-203958" defTabSz="806867">
              <a:spcBef>
                <a:spcPts val="88"/>
              </a:spcBef>
              <a:buFontTx/>
              <a:buChar char="•"/>
              <a:tabLst>
                <a:tab pos="214603" algn="l"/>
              </a:tabLst>
            </a:pPr>
            <a:r>
              <a:rPr sz="1324" kern="0" spc="-22" dirty="0">
                <a:solidFill>
                  <a:srgbClr val="595959"/>
                </a:solidFill>
                <a:latin typeface="Arial"/>
                <a:cs typeface="Arial"/>
              </a:rPr>
              <a:t>Increasing</a:t>
            </a:r>
            <a:r>
              <a:rPr sz="1324" kern="0" spc="-40" dirty="0">
                <a:solidFill>
                  <a:srgbClr val="595959"/>
                </a:solidFill>
                <a:latin typeface="Arial"/>
                <a:cs typeface="Arial"/>
              </a:rPr>
              <a:t> </a:t>
            </a:r>
            <a:r>
              <a:rPr sz="1324" kern="0" spc="-26" dirty="0">
                <a:solidFill>
                  <a:srgbClr val="595959"/>
                </a:solidFill>
                <a:latin typeface="Arial"/>
                <a:cs typeface="Arial"/>
              </a:rPr>
              <a:t>operational</a:t>
            </a:r>
            <a:r>
              <a:rPr sz="1324" kern="0" spc="-22" dirty="0">
                <a:solidFill>
                  <a:srgbClr val="595959"/>
                </a:solidFill>
                <a:latin typeface="Arial"/>
                <a:cs typeface="Arial"/>
              </a:rPr>
              <a:t> </a:t>
            </a:r>
            <a:r>
              <a:rPr sz="1324" kern="0" spc="-9" dirty="0">
                <a:solidFill>
                  <a:srgbClr val="595959"/>
                </a:solidFill>
                <a:latin typeface="Arial"/>
                <a:cs typeface="Arial"/>
              </a:rPr>
              <a:t>design </a:t>
            </a:r>
            <a:r>
              <a:rPr sz="1324" kern="0" spc="-22" dirty="0">
                <a:solidFill>
                  <a:srgbClr val="595959"/>
                </a:solidFill>
                <a:latin typeface="Arial"/>
                <a:cs typeface="Arial"/>
              </a:rPr>
              <a:t>space</a:t>
            </a:r>
            <a:r>
              <a:rPr sz="1324" kern="0" spc="-71" dirty="0">
                <a:solidFill>
                  <a:srgbClr val="595959"/>
                </a:solidFill>
                <a:latin typeface="Arial"/>
                <a:cs typeface="Arial"/>
              </a:rPr>
              <a:t> </a:t>
            </a:r>
            <a:r>
              <a:rPr sz="1324" kern="0" dirty="0">
                <a:solidFill>
                  <a:srgbClr val="595959"/>
                </a:solidFill>
                <a:latin typeface="Arial"/>
                <a:cs typeface="Arial"/>
              </a:rPr>
              <a:t>for</a:t>
            </a:r>
            <a:r>
              <a:rPr sz="1324" kern="0" spc="-57" dirty="0">
                <a:solidFill>
                  <a:srgbClr val="595959"/>
                </a:solidFill>
                <a:latin typeface="Arial"/>
                <a:cs typeface="Arial"/>
              </a:rPr>
              <a:t> </a:t>
            </a:r>
            <a:r>
              <a:rPr sz="1324" kern="0" spc="-18" dirty="0">
                <a:solidFill>
                  <a:srgbClr val="595959"/>
                </a:solidFill>
                <a:latin typeface="Arial"/>
                <a:cs typeface="Arial"/>
              </a:rPr>
              <a:t>UNF</a:t>
            </a:r>
            <a:r>
              <a:rPr sz="1324" kern="0" spc="-71" dirty="0">
                <a:solidFill>
                  <a:srgbClr val="595959"/>
                </a:solidFill>
                <a:latin typeface="Arial"/>
                <a:cs typeface="Arial"/>
              </a:rPr>
              <a:t> </a:t>
            </a:r>
            <a:r>
              <a:rPr sz="1324" kern="0" spc="-9" dirty="0">
                <a:solidFill>
                  <a:srgbClr val="595959"/>
                </a:solidFill>
                <a:latin typeface="Arial"/>
                <a:cs typeface="Arial"/>
              </a:rPr>
              <a:t>management</a:t>
            </a:r>
            <a:endParaRPr sz="1324" kern="0">
              <a:solidFill>
                <a:sysClr val="windowText" lastClr="000000"/>
              </a:solidFill>
              <a:latin typeface="Arial"/>
              <a:cs typeface="Arial"/>
            </a:endParaRPr>
          </a:p>
        </p:txBody>
      </p:sp>
      <p:sp>
        <p:nvSpPr>
          <p:cNvPr id="9" name="object 9"/>
          <p:cNvSpPr/>
          <p:nvPr/>
        </p:nvSpPr>
        <p:spPr>
          <a:xfrm>
            <a:off x="1911163" y="2932635"/>
            <a:ext cx="2608729" cy="1559858"/>
          </a:xfrm>
          <a:custGeom>
            <a:avLst/>
            <a:gdLst/>
            <a:ahLst/>
            <a:cxnLst/>
            <a:rect l="l" t="t" r="r" b="b"/>
            <a:pathLst>
              <a:path w="2956560" h="1767839">
                <a:moveTo>
                  <a:pt x="0" y="294557"/>
                </a:moveTo>
                <a:lnTo>
                  <a:pt x="3850" y="246778"/>
                </a:lnTo>
                <a:lnTo>
                  <a:pt x="14999" y="201454"/>
                </a:lnTo>
                <a:lnTo>
                  <a:pt x="32840" y="159191"/>
                </a:lnTo>
                <a:lnTo>
                  <a:pt x="56767" y="120595"/>
                </a:lnTo>
                <a:lnTo>
                  <a:pt x="86175" y="86273"/>
                </a:lnTo>
                <a:lnTo>
                  <a:pt x="120457" y="56832"/>
                </a:lnTo>
                <a:lnTo>
                  <a:pt x="159009" y="32877"/>
                </a:lnTo>
                <a:lnTo>
                  <a:pt x="201223" y="15016"/>
                </a:lnTo>
                <a:lnTo>
                  <a:pt x="246496" y="3855"/>
                </a:lnTo>
                <a:lnTo>
                  <a:pt x="294220" y="0"/>
                </a:lnTo>
                <a:lnTo>
                  <a:pt x="2662339" y="0"/>
                </a:lnTo>
                <a:lnTo>
                  <a:pt x="2710063" y="3855"/>
                </a:lnTo>
                <a:lnTo>
                  <a:pt x="2755335" y="15016"/>
                </a:lnTo>
                <a:lnTo>
                  <a:pt x="2797550" y="32877"/>
                </a:lnTo>
                <a:lnTo>
                  <a:pt x="2836102" y="56832"/>
                </a:lnTo>
                <a:lnTo>
                  <a:pt x="2870384" y="86273"/>
                </a:lnTo>
                <a:lnTo>
                  <a:pt x="2899792" y="120595"/>
                </a:lnTo>
                <a:lnTo>
                  <a:pt x="2923719" y="159191"/>
                </a:lnTo>
                <a:lnTo>
                  <a:pt x="2941560" y="201454"/>
                </a:lnTo>
                <a:lnTo>
                  <a:pt x="2952708" y="246778"/>
                </a:lnTo>
                <a:lnTo>
                  <a:pt x="2956559" y="294557"/>
                </a:lnTo>
                <a:lnTo>
                  <a:pt x="2956559" y="1472756"/>
                </a:lnTo>
                <a:lnTo>
                  <a:pt x="2952708" y="1520535"/>
                </a:lnTo>
                <a:lnTo>
                  <a:pt x="2941560" y="1565859"/>
                </a:lnTo>
                <a:lnTo>
                  <a:pt x="2923719" y="1608122"/>
                </a:lnTo>
                <a:lnTo>
                  <a:pt x="2899792" y="1646718"/>
                </a:lnTo>
                <a:lnTo>
                  <a:pt x="2870384" y="1681039"/>
                </a:lnTo>
                <a:lnTo>
                  <a:pt x="2836102" y="1710481"/>
                </a:lnTo>
                <a:lnTo>
                  <a:pt x="2797550" y="1734435"/>
                </a:lnTo>
                <a:lnTo>
                  <a:pt x="2755335" y="1752297"/>
                </a:lnTo>
                <a:lnTo>
                  <a:pt x="2710063" y="1763458"/>
                </a:lnTo>
                <a:lnTo>
                  <a:pt x="2662339" y="1767313"/>
                </a:lnTo>
                <a:lnTo>
                  <a:pt x="294220" y="1767313"/>
                </a:lnTo>
                <a:lnTo>
                  <a:pt x="246496" y="1763458"/>
                </a:lnTo>
                <a:lnTo>
                  <a:pt x="201223" y="1752297"/>
                </a:lnTo>
                <a:lnTo>
                  <a:pt x="159009" y="1734435"/>
                </a:lnTo>
                <a:lnTo>
                  <a:pt x="120457" y="1710481"/>
                </a:lnTo>
                <a:lnTo>
                  <a:pt x="86175" y="1681039"/>
                </a:lnTo>
                <a:lnTo>
                  <a:pt x="56767" y="1646718"/>
                </a:lnTo>
                <a:lnTo>
                  <a:pt x="32840" y="1608122"/>
                </a:lnTo>
                <a:lnTo>
                  <a:pt x="14999" y="1565859"/>
                </a:lnTo>
                <a:lnTo>
                  <a:pt x="3850" y="1520535"/>
                </a:lnTo>
                <a:lnTo>
                  <a:pt x="0" y="1472756"/>
                </a:lnTo>
                <a:lnTo>
                  <a:pt x="0" y="294557"/>
                </a:lnTo>
                <a:close/>
              </a:path>
            </a:pathLst>
          </a:custGeom>
          <a:ln w="7705">
            <a:solidFill>
              <a:srgbClr val="90C853"/>
            </a:solidFill>
          </a:ln>
        </p:spPr>
        <p:txBody>
          <a:bodyPr wrap="square" lIns="0" tIns="0" rIns="0" bIns="0" rtlCol="0"/>
          <a:lstStyle/>
          <a:p>
            <a:pPr defTabSz="806867"/>
            <a:endParaRPr sz="1588" kern="0">
              <a:solidFill>
                <a:sysClr val="windowText" lastClr="000000"/>
              </a:solidFill>
            </a:endParaRPr>
          </a:p>
        </p:txBody>
      </p:sp>
      <p:sp>
        <p:nvSpPr>
          <p:cNvPr id="10" name="object 10"/>
          <p:cNvSpPr txBox="1"/>
          <p:nvPr/>
        </p:nvSpPr>
        <p:spPr>
          <a:xfrm>
            <a:off x="2041212" y="3003432"/>
            <a:ext cx="2321299" cy="1392478"/>
          </a:xfrm>
          <a:prstGeom prst="rect">
            <a:avLst/>
          </a:prstGeom>
        </p:spPr>
        <p:txBody>
          <a:bodyPr vert="horz" wrap="square" lIns="0" tIns="16809" rIns="0" bIns="0" rtlCol="0">
            <a:spAutoFit/>
          </a:bodyPr>
          <a:lstStyle/>
          <a:p>
            <a:pPr marL="214603" marR="67799" indent="-203958" defTabSz="806867">
              <a:lnSpc>
                <a:spcPct val="97300"/>
              </a:lnSpc>
              <a:spcBef>
                <a:spcPts val="132"/>
              </a:spcBef>
              <a:buFontTx/>
              <a:buChar char="•"/>
              <a:tabLst>
                <a:tab pos="214603" algn="l"/>
              </a:tabLst>
            </a:pPr>
            <a:r>
              <a:rPr sz="1324" kern="0" spc="-18" dirty="0">
                <a:solidFill>
                  <a:srgbClr val="595959"/>
                </a:solidFill>
                <a:latin typeface="Arial"/>
                <a:cs typeface="Arial"/>
              </a:rPr>
              <a:t>Collect</a:t>
            </a:r>
            <a:r>
              <a:rPr sz="1324" kern="0" spc="-31" dirty="0">
                <a:solidFill>
                  <a:srgbClr val="595959"/>
                </a:solidFill>
                <a:latin typeface="Arial"/>
                <a:cs typeface="Arial"/>
              </a:rPr>
              <a:t> </a:t>
            </a:r>
            <a:r>
              <a:rPr sz="1324" kern="0" spc="-18" dirty="0">
                <a:solidFill>
                  <a:srgbClr val="595959"/>
                </a:solidFill>
                <a:latin typeface="Arial"/>
                <a:cs typeface="Arial"/>
              </a:rPr>
              <a:t>initial</a:t>
            </a:r>
            <a:r>
              <a:rPr sz="1324" kern="0" spc="-26" dirty="0">
                <a:solidFill>
                  <a:srgbClr val="595959"/>
                </a:solidFill>
                <a:latin typeface="Arial"/>
                <a:cs typeface="Arial"/>
              </a:rPr>
              <a:t> discharge</a:t>
            </a:r>
            <a:r>
              <a:rPr sz="1324" kern="0" spc="-44" dirty="0">
                <a:solidFill>
                  <a:srgbClr val="595959"/>
                </a:solidFill>
                <a:latin typeface="Arial"/>
                <a:cs typeface="Arial"/>
              </a:rPr>
              <a:t> </a:t>
            </a:r>
            <a:r>
              <a:rPr sz="1324" kern="0" spc="-18" dirty="0">
                <a:solidFill>
                  <a:srgbClr val="595959"/>
                </a:solidFill>
                <a:latin typeface="Arial"/>
                <a:cs typeface="Arial"/>
              </a:rPr>
              <a:t>data </a:t>
            </a:r>
            <a:r>
              <a:rPr sz="1324" kern="0" spc="-9" dirty="0">
                <a:solidFill>
                  <a:srgbClr val="595959"/>
                </a:solidFill>
                <a:latin typeface="Arial"/>
                <a:cs typeface="Arial"/>
              </a:rPr>
              <a:t>from</a:t>
            </a:r>
            <a:r>
              <a:rPr sz="1324" kern="0" spc="-66" dirty="0">
                <a:solidFill>
                  <a:srgbClr val="595959"/>
                </a:solidFill>
                <a:latin typeface="Arial"/>
                <a:cs typeface="Arial"/>
              </a:rPr>
              <a:t> </a:t>
            </a:r>
            <a:r>
              <a:rPr sz="1324" kern="0" spc="-26" dirty="0">
                <a:solidFill>
                  <a:srgbClr val="595959"/>
                </a:solidFill>
                <a:latin typeface="Arial"/>
                <a:cs typeface="Arial"/>
              </a:rPr>
              <a:t>loading</a:t>
            </a:r>
            <a:r>
              <a:rPr sz="1324" kern="0" spc="-53" dirty="0">
                <a:solidFill>
                  <a:srgbClr val="595959"/>
                </a:solidFill>
                <a:latin typeface="Arial"/>
                <a:cs typeface="Arial"/>
              </a:rPr>
              <a:t> </a:t>
            </a:r>
            <a:r>
              <a:rPr sz="1324" kern="0" spc="-18" dirty="0">
                <a:solidFill>
                  <a:srgbClr val="595959"/>
                </a:solidFill>
                <a:latin typeface="Arial"/>
                <a:cs typeface="Arial"/>
              </a:rPr>
              <a:t>and</a:t>
            </a:r>
            <a:r>
              <a:rPr sz="1324" kern="0" spc="-53" dirty="0">
                <a:solidFill>
                  <a:srgbClr val="595959"/>
                </a:solidFill>
                <a:latin typeface="Arial"/>
                <a:cs typeface="Arial"/>
              </a:rPr>
              <a:t> </a:t>
            </a:r>
            <a:r>
              <a:rPr sz="1324" kern="0" spc="-9" dirty="0">
                <a:solidFill>
                  <a:srgbClr val="595959"/>
                </a:solidFill>
                <a:latin typeface="Arial"/>
                <a:cs typeface="Arial"/>
              </a:rPr>
              <a:t>initial </a:t>
            </a:r>
            <a:r>
              <a:rPr sz="1324" kern="0" spc="-22" dirty="0">
                <a:solidFill>
                  <a:srgbClr val="595959"/>
                </a:solidFill>
                <a:latin typeface="Arial"/>
                <a:cs typeface="Arial"/>
              </a:rPr>
              <a:t>period</a:t>
            </a:r>
            <a:r>
              <a:rPr sz="1324" kern="0" spc="-57" dirty="0">
                <a:solidFill>
                  <a:srgbClr val="595959"/>
                </a:solidFill>
                <a:latin typeface="Arial"/>
                <a:cs typeface="Arial"/>
              </a:rPr>
              <a:t> </a:t>
            </a:r>
            <a:r>
              <a:rPr sz="1324" kern="0" dirty="0">
                <a:solidFill>
                  <a:srgbClr val="595959"/>
                </a:solidFill>
                <a:latin typeface="Arial"/>
                <a:cs typeface="Arial"/>
              </a:rPr>
              <a:t>of</a:t>
            </a:r>
            <a:r>
              <a:rPr sz="1324" kern="0" spc="-44" dirty="0">
                <a:solidFill>
                  <a:srgbClr val="595959"/>
                </a:solidFill>
                <a:latin typeface="Arial"/>
                <a:cs typeface="Arial"/>
              </a:rPr>
              <a:t> </a:t>
            </a:r>
            <a:r>
              <a:rPr sz="1324" kern="0" spc="-9" dirty="0">
                <a:solidFill>
                  <a:srgbClr val="595959"/>
                </a:solidFill>
                <a:latin typeface="Arial"/>
                <a:cs typeface="Arial"/>
              </a:rPr>
              <a:t>storage</a:t>
            </a:r>
            <a:endParaRPr sz="1324" kern="0">
              <a:solidFill>
                <a:sysClr val="windowText" lastClr="000000"/>
              </a:solidFill>
              <a:latin typeface="Arial"/>
              <a:cs typeface="Arial"/>
            </a:endParaRPr>
          </a:p>
          <a:p>
            <a:pPr marL="214603" indent="-203397" defTabSz="806867">
              <a:lnSpc>
                <a:spcPts val="1504"/>
              </a:lnSpc>
              <a:buFontTx/>
              <a:buChar char="•"/>
              <a:tabLst>
                <a:tab pos="214603" algn="l"/>
              </a:tabLst>
            </a:pPr>
            <a:r>
              <a:rPr sz="1324" kern="0" spc="-18" dirty="0">
                <a:solidFill>
                  <a:srgbClr val="595959"/>
                </a:solidFill>
                <a:latin typeface="Arial"/>
                <a:cs typeface="Arial"/>
              </a:rPr>
              <a:t>Collect</a:t>
            </a:r>
            <a:r>
              <a:rPr sz="1324" kern="0" spc="-35" dirty="0">
                <a:solidFill>
                  <a:srgbClr val="595959"/>
                </a:solidFill>
                <a:latin typeface="Arial"/>
                <a:cs typeface="Arial"/>
              </a:rPr>
              <a:t> </a:t>
            </a:r>
            <a:r>
              <a:rPr sz="1324" kern="0" spc="-22" dirty="0">
                <a:solidFill>
                  <a:srgbClr val="595959"/>
                </a:solidFill>
                <a:latin typeface="Arial"/>
                <a:cs typeface="Arial"/>
              </a:rPr>
              <a:t>greater</a:t>
            </a:r>
            <a:r>
              <a:rPr sz="1324" kern="0" spc="-40" dirty="0">
                <a:solidFill>
                  <a:srgbClr val="595959"/>
                </a:solidFill>
                <a:latin typeface="Arial"/>
                <a:cs typeface="Arial"/>
              </a:rPr>
              <a:t> </a:t>
            </a:r>
            <a:r>
              <a:rPr sz="1324" kern="0" spc="-18" dirty="0">
                <a:solidFill>
                  <a:srgbClr val="595959"/>
                </a:solidFill>
                <a:latin typeface="Arial"/>
                <a:cs typeface="Arial"/>
              </a:rPr>
              <a:t>than</a:t>
            </a:r>
            <a:r>
              <a:rPr sz="1324" kern="0" spc="-44" dirty="0">
                <a:solidFill>
                  <a:srgbClr val="595959"/>
                </a:solidFill>
                <a:latin typeface="Arial"/>
                <a:cs typeface="Arial"/>
              </a:rPr>
              <a:t> </a:t>
            </a:r>
            <a:r>
              <a:rPr sz="1324" kern="0" spc="-35" dirty="0">
                <a:solidFill>
                  <a:srgbClr val="595959"/>
                </a:solidFill>
                <a:latin typeface="Arial"/>
                <a:cs typeface="Arial"/>
              </a:rPr>
              <a:t>10-</a:t>
            </a:r>
            <a:r>
              <a:rPr sz="1324" kern="0" spc="-18" dirty="0">
                <a:solidFill>
                  <a:srgbClr val="595959"/>
                </a:solidFill>
                <a:latin typeface="Arial"/>
                <a:cs typeface="Arial"/>
              </a:rPr>
              <a:t>year</a:t>
            </a:r>
            <a:endParaRPr sz="1324" kern="0">
              <a:solidFill>
                <a:sysClr val="windowText" lastClr="000000"/>
              </a:solidFill>
              <a:latin typeface="Arial"/>
              <a:cs typeface="Arial"/>
            </a:endParaRPr>
          </a:p>
          <a:p>
            <a:pPr marL="214603" defTabSz="806867">
              <a:lnSpc>
                <a:spcPts val="1544"/>
              </a:lnSpc>
            </a:pPr>
            <a:r>
              <a:rPr sz="1324" kern="0" spc="-22" dirty="0">
                <a:solidFill>
                  <a:srgbClr val="595959"/>
                </a:solidFill>
                <a:latin typeface="Arial"/>
                <a:cs typeface="Arial"/>
              </a:rPr>
              <a:t>storage</a:t>
            </a:r>
            <a:r>
              <a:rPr sz="1324" kern="0" spc="-44" dirty="0">
                <a:solidFill>
                  <a:srgbClr val="595959"/>
                </a:solidFill>
                <a:latin typeface="Arial"/>
                <a:cs typeface="Arial"/>
              </a:rPr>
              <a:t> </a:t>
            </a:r>
            <a:r>
              <a:rPr sz="1324" kern="0" spc="-18" dirty="0">
                <a:solidFill>
                  <a:srgbClr val="595959"/>
                </a:solidFill>
                <a:latin typeface="Arial"/>
                <a:cs typeface="Arial"/>
              </a:rPr>
              <a:t>data</a:t>
            </a:r>
            <a:endParaRPr sz="1324" kern="0">
              <a:solidFill>
                <a:sysClr val="windowText" lastClr="000000"/>
              </a:solidFill>
              <a:latin typeface="Arial"/>
              <a:cs typeface="Arial"/>
            </a:endParaRPr>
          </a:p>
          <a:p>
            <a:pPr marL="214603" marR="4483" indent="-203958" defTabSz="806867">
              <a:lnSpc>
                <a:spcPts val="1588"/>
              </a:lnSpc>
              <a:spcBef>
                <a:spcPts val="9"/>
              </a:spcBef>
              <a:buFontTx/>
              <a:buChar char="•"/>
              <a:tabLst>
                <a:tab pos="214603" algn="l"/>
              </a:tabLst>
            </a:pPr>
            <a:r>
              <a:rPr sz="1324" kern="0" spc="-31" dirty="0">
                <a:solidFill>
                  <a:srgbClr val="595959"/>
                </a:solidFill>
                <a:latin typeface="Arial"/>
                <a:cs typeface="Arial"/>
              </a:rPr>
              <a:t>Compare</a:t>
            </a:r>
            <a:r>
              <a:rPr sz="1324" kern="0" spc="-40" dirty="0">
                <a:solidFill>
                  <a:srgbClr val="595959"/>
                </a:solidFill>
                <a:latin typeface="Arial"/>
                <a:cs typeface="Arial"/>
              </a:rPr>
              <a:t> </a:t>
            </a:r>
            <a:r>
              <a:rPr sz="1324" kern="0" spc="-26" dirty="0">
                <a:solidFill>
                  <a:srgbClr val="595959"/>
                </a:solidFill>
                <a:latin typeface="Arial"/>
                <a:cs typeface="Arial"/>
              </a:rPr>
              <a:t>discharge</a:t>
            </a:r>
            <a:r>
              <a:rPr sz="1324" kern="0" spc="-35" dirty="0">
                <a:solidFill>
                  <a:srgbClr val="595959"/>
                </a:solidFill>
                <a:latin typeface="Arial"/>
                <a:cs typeface="Arial"/>
              </a:rPr>
              <a:t> </a:t>
            </a:r>
            <a:r>
              <a:rPr sz="1324" kern="0" spc="-18" dirty="0">
                <a:solidFill>
                  <a:srgbClr val="595959"/>
                </a:solidFill>
                <a:latin typeface="Arial"/>
                <a:cs typeface="Arial"/>
              </a:rPr>
              <a:t>and</a:t>
            </a:r>
            <a:r>
              <a:rPr sz="1324" kern="0" spc="-35" dirty="0">
                <a:solidFill>
                  <a:srgbClr val="595959"/>
                </a:solidFill>
                <a:latin typeface="Arial"/>
                <a:cs typeface="Arial"/>
              </a:rPr>
              <a:t> </a:t>
            </a:r>
            <a:r>
              <a:rPr sz="1324" kern="0" spc="-18" dirty="0">
                <a:solidFill>
                  <a:srgbClr val="595959"/>
                </a:solidFill>
                <a:latin typeface="Arial"/>
                <a:cs typeface="Arial"/>
              </a:rPr>
              <a:t>time </a:t>
            </a:r>
            <a:r>
              <a:rPr sz="1324" kern="0" dirty="0">
                <a:solidFill>
                  <a:srgbClr val="595959"/>
                </a:solidFill>
                <a:latin typeface="Arial"/>
                <a:cs typeface="Arial"/>
              </a:rPr>
              <a:t>in</a:t>
            </a:r>
            <a:r>
              <a:rPr sz="1324" kern="0" spc="-49" dirty="0">
                <a:solidFill>
                  <a:srgbClr val="595959"/>
                </a:solidFill>
                <a:latin typeface="Arial"/>
                <a:cs typeface="Arial"/>
              </a:rPr>
              <a:t> </a:t>
            </a:r>
            <a:r>
              <a:rPr sz="1324" kern="0" spc="-22" dirty="0">
                <a:solidFill>
                  <a:srgbClr val="595959"/>
                </a:solidFill>
                <a:latin typeface="Arial"/>
                <a:cs typeface="Arial"/>
              </a:rPr>
              <a:t>storage</a:t>
            </a:r>
            <a:r>
              <a:rPr sz="1324" kern="0" spc="-49" dirty="0">
                <a:solidFill>
                  <a:srgbClr val="595959"/>
                </a:solidFill>
                <a:latin typeface="Arial"/>
                <a:cs typeface="Arial"/>
              </a:rPr>
              <a:t> </a:t>
            </a:r>
            <a:r>
              <a:rPr sz="1324" kern="0" spc="-18" dirty="0">
                <a:solidFill>
                  <a:srgbClr val="595959"/>
                </a:solidFill>
                <a:latin typeface="Arial"/>
                <a:cs typeface="Arial"/>
              </a:rPr>
              <a:t>data</a:t>
            </a:r>
            <a:endParaRPr sz="1324" kern="0">
              <a:solidFill>
                <a:sysClr val="windowText" lastClr="000000"/>
              </a:solidFill>
              <a:latin typeface="Arial"/>
              <a:cs typeface="Arial"/>
            </a:endParaRPr>
          </a:p>
        </p:txBody>
      </p:sp>
      <p:pic>
        <p:nvPicPr>
          <p:cNvPr id="11" name="object 11"/>
          <p:cNvPicPr/>
          <p:nvPr/>
        </p:nvPicPr>
        <p:blipFill>
          <a:blip r:embed="rId2" cstate="print"/>
          <a:stretch>
            <a:fillRect/>
          </a:stretch>
        </p:blipFill>
        <p:spPr>
          <a:xfrm>
            <a:off x="5876364" y="2677308"/>
            <a:ext cx="1379668" cy="2035885"/>
          </a:xfrm>
          <a:prstGeom prst="rect">
            <a:avLst/>
          </a:prstGeom>
        </p:spPr>
      </p:pic>
      <p:sp>
        <p:nvSpPr>
          <p:cNvPr id="12" name="object 12"/>
          <p:cNvSpPr txBox="1"/>
          <p:nvPr/>
        </p:nvSpPr>
        <p:spPr>
          <a:xfrm>
            <a:off x="6035935" y="3138825"/>
            <a:ext cx="868456" cy="942000"/>
          </a:xfrm>
          <a:prstGeom prst="rect">
            <a:avLst/>
          </a:prstGeom>
        </p:spPr>
        <p:txBody>
          <a:bodyPr vert="horz" wrap="square" lIns="0" tIns="37540" rIns="0" bIns="0" rtlCol="0">
            <a:spAutoFit/>
          </a:bodyPr>
          <a:lstStyle/>
          <a:p>
            <a:pPr marL="26896" marR="20172" indent="560" algn="ctr" defTabSz="806867">
              <a:lnSpc>
                <a:spcPct val="85000"/>
              </a:lnSpc>
              <a:spcBef>
                <a:spcPts val="296"/>
              </a:spcBef>
            </a:pPr>
            <a:r>
              <a:rPr sz="1147" kern="0" spc="-18" dirty="0">
                <a:solidFill>
                  <a:sysClr val="windowText" lastClr="000000"/>
                </a:solidFill>
                <a:latin typeface="Arial"/>
                <a:cs typeface="Arial"/>
              </a:rPr>
              <a:t>Data </a:t>
            </a:r>
            <a:r>
              <a:rPr sz="1147" kern="0" spc="-9" dirty="0">
                <a:solidFill>
                  <a:sysClr val="windowText" lastClr="000000"/>
                </a:solidFill>
                <a:latin typeface="Arial"/>
                <a:cs typeface="Arial"/>
              </a:rPr>
              <a:t>supporting industry innovation </a:t>
            </a:r>
            <a:r>
              <a:rPr sz="1147" kern="0" spc="-22" dirty="0">
                <a:solidFill>
                  <a:sysClr val="windowText" lastClr="000000"/>
                </a:solidFill>
                <a:latin typeface="Arial"/>
                <a:cs typeface="Arial"/>
              </a:rPr>
              <a:t>in UNF</a:t>
            </a:r>
            <a:endParaRPr sz="1147" kern="0">
              <a:solidFill>
                <a:sysClr val="windowText" lastClr="000000"/>
              </a:solidFill>
              <a:latin typeface="Arial"/>
              <a:cs typeface="Arial"/>
            </a:endParaRPr>
          </a:p>
          <a:p>
            <a:pPr algn="ctr" defTabSz="806867">
              <a:lnSpc>
                <a:spcPts val="1165"/>
              </a:lnSpc>
            </a:pPr>
            <a:r>
              <a:rPr sz="1147" kern="0" spc="-9" dirty="0">
                <a:solidFill>
                  <a:sysClr val="windowText" lastClr="000000"/>
                </a:solidFill>
                <a:latin typeface="Arial"/>
                <a:cs typeface="Arial"/>
              </a:rPr>
              <a:t>management</a:t>
            </a:r>
            <a:endParaRPr sz="1147" kern="0">
              <a:solidFill>
                <a:sysClr val="windowText" lastClr="000000"/>
              </a:solidFill>
              <a:latin typeface="Arial"/>
              <a:cs typeface="Arial"/>
            </a:endParaRPr>
          </a:p>
        </p:txBody>
      </p:sp>
      <p:pic>
        <p:nvPicPr>
          <p:cNvPr id="13" name="object 13"/>
          <p:cNvPicPr/>
          <p:nvPr/>
        </p:nvPicPr>
        <p:blipFill>
          <a:blip r:embed="rId3" cstate="print"/>
          <a:stretch>
            <a:fillRect/>
          </a:stretch>
        </p:blipFill>
        <p:spPr>
          <a:xfrm>
            <a:off x="4741432" y="4003189"/>
            <a:ext cx="2337099" cy="1382357"/>
          </a:xfrm>
          <a:prstGeom prst="rect">
            <a:avLst/>
          </a:prstGeom>
        </p:spPr>
      </p:pic>
      <p:sp>
        <p:nvSpPr>
          <p:cNvPr id="14" name="object 14"/>
          <p:cNvSpPr txBox="1"/>
          <p:nvPr/>
        </p:nvSpPr>
        <p:spPr>
          <a:xfrm>
            <a:off x="5375823" y="4596487"/>
            <a:ext cx="1070722" cy="322863"/>
          </a:xfrm>
          <a:prstGeom prst="rect">
            <a:avLst/>
          </a:prstGeom>
        </p:spPr>
        <p:txBody>
          <a:bodyPr vert="horz" wrap="square" lIns="0" tIns="40341" rIns="0" bIns="0" rtlCol="0">
            <a:spAutoFit/>
          </a:bodyPr>
          <a:lstStyle/>
          <a:p>
            <a:pPr marL="337315" marR="4483" indent="-326669" defTabSz="806867">
              <a:lnSpc>
                <a:spcPts val="1147"/>
              </a:lnSpc>
              <a:spcBef>
                <a:spcPts val="318"/>
              </a:spcBef>
            </a:pPr>
            <a:r>
              <a:rPr sz="1147" kern="0" dirty="0">
                <a:solidFill>
                  <a:sysClr val="windowText" lastClr="000000"/>
                </a:solidFill>
                <a:latin typeface="Arial"/>
                <a:cs typeface="Arial"/>
              </a:rPr>
              <a:t>DOE</a:t>
            </a:r>
            <a:r>
              <a:rPr sz="1147" kern="0" spc="-44" dirty="0">
                <a:solidFill>
                  <a:sysClr val="windowText" lastClr="000000"/>
                </a:solidFill>
                <a:latin typeface="Arial"/>
                <a:cs typeface="Arial"/>
              </a:rPr>
              <a:t> </a:t>
            </a:r>
            <a:r>
              <a:rPr sz="1147" kern="0" dirty="0">
                <a:solidFill>
                  <a:sysClr val="windowText" lastClr="000000"/>
                </a:solidFill>
                <a:latin typeface="Arial"/>
                <a:cs typeface="Arial"/>
              </a:rPr>
              <a:t>future</a:t>
            </a:r>
            <a:r>
              <a:rPr sz="1147" kern="0" spc="-44" dirty="0">
                <a:solidFill>
                  <a:sysClr val="windowText" lastClr="000000"/>
                </a:solidFill>
                <a:latin typeface="Arial"/>
                <a:cs typeface="Arial"/>
              </a:rPr>
              <a:t> </a:t>
            </a:r>
            <a:r>
              <a:rPr sz="1147" kern="0" spc="-18" dirty="0">
                <a:solidFill>
                  <a:sysClr val="windowText" lastClr="000000"/>
                </a:solidFill>
                <a:latin typeface="Arial"/>
                <a:cs typeface="Arial"/>
              </a:rPr>
              <a:t>data </a:t>
            </a:r>
            <a:r>
              <a:rPr sz="1147" kern="0" spc="-9" dirty="0">
                <a:solidFill>
                  <a:sysClr val="windowText" lastClr="000000"/>
                </a:solidFill>
                <a:latin typeface="Arial"/>
                <a:cs typeface="Arial"/>
              </a:rPr>
              <a:t>needs</a:t>
            </a:r>
            <a:endParaRPr sz="1147" kern="0">
              <a:solidFill>
                <a:sysClr val="windowText" lastClr="000000"/>
              </a:solidFill>
              <a:latin typeface="Arial"/>
              <a:cs typeface="Arial"/>
            </a:endParaRPr>
          </a:p>
        </p:txBody>
      </p:sp>
      <p:pic>
        <p:nvPicPr>
          <p:cNvPr id="15" name="object 15"/>
          <p:cNvPicPr/>
          <p:nvPr/>
        </p:nvPicPr>
        <p:blipFill>
          <a:blip r:embed="rId4" cstate="print"/>
          <a:stretch>
            <a:fillRect/>
          </a:stretch>
        </p:blipFill>
        <p:spPr>
          <a:xfrm>
            <a:off x="4558552" y="2677308"/>
            <a:ext cx="1379668" cy="2035885"/>
          </a:xfrm>
          <a:prstGeom prst="rect">
            <a:avLst/>
          </a:prstGeom>
        </p:spPr>
      </p:pic>
      <p:sp>
        <p:nvSpPr>
          <p:cNvPr id="16" name="object 16"/>
          <p:cNvSpPr txBox="1"/>
          <p:nvPr/>
        </p:nvSpPr>
        <p:spPr>
          <a:xfrm>
            <a:off x="4888810" y="3246402"/>
            <a:ext cx="860612" cy="785185"/>
          </a:xfrm>
          <a:prstGeom prst="rect">
            <a:avLst/>
          </a:prstGeom>
        </p:spPr>
        <p:txBody>
          <a:bodyPr vert="horz" wrap="square" lIns="0" tIns="36419" rIns="0" bIns="0" rtlCol="0">
            <a:spAutoFit/>
          </a:bodyPr>
          <a:lstStyle/>
          <a:p>
            <a:pPr marL="11206" marR="4483" algn="ctr" defTabSz="806867">
              <a:lnSpc>
                <a:spcPct val="85600"/>
              </a:lnSpc>
              <a:spcBef>
                <a:spcPts val="287"/>
              </a:spcBef>
            </a:pPr>
            <a:r>
              <a:rPr sz="1147" kern="0" dirty="0">
                <a:solidFill>
                  <a:sysClr val="windowText" lastClr="000000"/>
                </a:solidFill>
                <a:latin typeface="Arial"/>
                <a:cs typeface="Arial"/>
              </a:rPr>
              <a:t>Using</a:t>
            </a:r>
            <a:r>
              <a:rPr sz="1147" kern="0" spc="-40" dirty="0">
                <a:solidFill>
                  <a:sysClr val="windowText" lastClr="000000"/>
                </a:solidFill>
                <a:latin typeface="Arial"/>
                <a:cs typeface="Arial"/>
              </a:rPr>
              <a:t> </a:t>
            </a:r>
            <a:r>
              <a:rPr sz="1147" kern="0" spc="-22" dirty="0">
                <a:solidFill>
                  <a:sysClr val="windowText" lastClr="000000"/>
                </a:solidFill>
                <a:latin typeface="Arial"/>
                <a:cs typeface="Arial"/>
              </a:rPr>
              <a:t>the </a:t>
            </a:r>
            <a:r>
              <a:rPr sz="1147" kern="0" dirty="0">
                <a:solidFill>
                  <a:sysClr val="windowText" lastClr="000000"/>
                </a:solidFill>
                <a:latin typeface="Arial"/>
                <a:cs typeface="Arial"/>
              </a:rPr>
              <a:t>HBURC</a:t>
            </a:r>
            <a:r>
              <a:rPr sz="1147" kern="0" spc="-26" dirty="0">
                <a:solidFill>
                  <a:sysClr val="windowText" lastClr="000000"/>
                </a:solidFill>
                <a:latin typeface="Arial"/>
                <a:cs typeface="Arial"/>
              </a:rPr>
              <a:t> </a:t>
            </a:r>
            <a:r>
              <a:rPr sz="1147" kern="0" spc="-18" dirty="0">
                <a:solidFill>
                  <a:sysClr val="windowText" lastClr="000000"/>
                </a:solidFill>
                <a:latin typeface="Arial"/>
                <a:cs typeface="Arial"/>
              </a:rPr>
              <a:t>data </a:t>
            </a:r>
            <a:r>
              <a:rPr sz="1147" kern="0" dirty="0">
                <a:solidFill>
                  <a:sysClr val="windowText" lastClr="000000"/>
                </a:solidFill>
                <a:latin typeface="Arial"/>
                <a:cs typeface="Arial"/>
              </a:rPr>
              <a:t>to</a:t>
            </a:r>
            <a:r>
              <a:rPr sz="1147" kern="0" spc="-35" dirty="0">
                <a:solidFill>
                  <a:sysClr val="windowText" lastClr="000000"/>
                </a:solidFill>
                <a:latin typeface="Arial"/>
                <a:cs typeface="Arial"/>
              </a:rPr>
              <a:t> </a:t>
            </a:r>
            <a:r>
              <a:rPr sz="1147" kern="0" dirty="0">
                <a:solidFill>
                  <a:sysClr val="windowText" lastClr="000000"/>
                </a:solidFill>
                <a:latin typeface="Arial"/>
                <a:cs typeface="Arial"/>
              </a:rPr>
              <a:t>meet</a:t>
            </a:r>
            <a:r>
              <a:rPr sz="1147" kern="0" spc="-31" dirty="0">
                <a:solidFill>
                  <a:sysClr val="windowText" lastClr="000000"/>
                </a:solidFill>
                <a:latin typeface="Arial"/>
                <a:cs typeface="Arial"/>
              </a:rPr>
              <a:t> </a:t>
            </a:r>
            <a:r>
              <a:rPr sz="1147" kern="0" spc="-22" dirty="0">
                <a:solidFill>
                  <a:sysClr val="windowText" lastClr="000000"/>
                </a:solidFill>
                <a:latin typeface="Arial"/>
                <a:cs typeface="Arial"/>
              </a:rPr>
              <a:t>the NRC</a:t>
            </a:r>
            <a:endParaRPr sz="1147" kern="0">
              <a:solidFill>
                <a:sysClr val="windowText" lastClr="000000"/>
              </a:solidFill>
              <a:latin typeface="Arial"/>
              <a:cs typeface="Arial"/>
            </a:endParaRPr>
          </a:p>
          <a:p>
            <a:pPr algn="ctr" defTabSz="806867">
              <a:lnSpc>
                <a:spcPts val="1143"/>
              </a:lnSpc>
            </a:pPr>
            <a:r>
              <a:rPr sz="1147" kern="0" spc="-9" dirty="0">
                <a:solidFill>
                  <a:sysClr val="windowText" lastClr="000000"/>
                </a:solidFill>
                <a:latin typeface="Arial"/>
                <a:cs typeface="Arial"/>
              </a:rPr>
              <a:t>regulations</a:t>
            </a:r>
            <a:endParaRPr sz="1147" kern="0">
              <a:solidFill>
                <a:sysClr val="windowText" lastClr="000000"/>
              </a:solidFill>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62609" y="1911454"/>
            <a:ext cx="2702859" cy="1728517"/>
          </a:xfrm>
          <a:prstGeom prst="rect">
            <a:avLst/>
          </a:prstGeom>
        </p:spPr>
        <p:txBody>
          <a:bodyPr vert="horz" wrap="square" lIns="0" tIns="11206" rIns="0" bIns="0" rtlCol="0">
            <a:spAutoFit/>
          </a:bodyPr>
          <a:lstStyle/>
          <a:p>
            <a:pPr marL="415760" defTabSz="806867">
              <a:spcBef>
                <a:spcPts val="88"/>
              </a:spcBef>
            </a:pPr>
            <a:r>
              <a:rPr sz="1853" b="1" kern="0" dirty="0">
                <a:solidFill>
                  <a:srgbClr val="003066"/>
                </a:solidFill>
                <a:latin typeface="Arial"/>
                <a:cs typeface="Arial"/>
              </a:rPr>
              <a:t>CUFR</a:t>
            </a:r>
            <a:r>
              <a:rPr sz="1853" b="1" kern="0" spc="-13" dirty="0">
                <a:solidFill>
                  <a:srgbClr val="003066"/>
                </a:solidFill>
                <a:latin typeface="Arial"/>
                <a:cs typeface="Arial"/>
              </a:rPr>
              <a:t> </a:t>
            </a:r>
            <a:r>
              <a:rPr sz="1853" b="1" kern="0" spc="-9" dirty="0">
                <a:solidFill>
                  <a:srgbClr val="003066"/>
                </a:solidFill>
                <a:latin typeface="Arial"/>
                <a:cs typeface="Arial"/>
              </a:rPr>
              <a:t>Investment</a:t>
            </a:r>
            <a:endParaRPr sz="1853" kern="0">
              <a:solidFill>
                <a:sysClr val="windowText" lastClr="000000"/>
              </a:solidFill>
              <a:latin typeface="Arial"/>
              <a:cs typeface="Arial"/>
            </a:endParaRPr>
          </a:p>
          <a:p>
            <a:pPr marL="215725" marR="4483" indent="-205079" defTabSz="806867">
              <a:lnSpc>
                <a:spcPct val="100200"/>
              </a:lnSpc>
              <a:spcBef>
                <a:spcPts val="1032"/>
              </a:spcBef>
              <a:buClr>
                <a:srgbClr val="003066"/>
              </a:buClr>
              <a:buFontTx/>
              <a:buChar char="•"/>
              <a:tabLst>
                <a:tab pos="215725" algn="l"/>
              </a:tabLst>
            </a:pPr>
            <a:r>
              <a:rPr sz="1412" kern="0" dirty="0">
                <a:solidFill>
                  <a:srgbClr val="595959"/>
                </a:solidFill>
                <a:latin typeface="Arial"/>
                <a:cs typeface="Arial"/>
              </a:rPr>
              <a:t>Energy</a:t>
            </a:r>
            <a:r>
              <a:rPr sz="1412" kern="0" spc="13" dirty="0">
                <a:solidFill>
                  <a:srgbClr val="595959"/>
                </a:solidFill>
                <a:latin typeface="Arial"/>
                <a:cs typeface="Arial"/>
              </a:rPr>
              <a:t> </a:t>
            </a:r>
            <a:r>
              <a:rPr sz="1412" kern="0" dirty="0">
                <a:solidFill>
                  <a:srgbClr val="595959"/>
                </a:solidFill>
                <a:latin typeface="Arial"/>
                <a:cs typeface="Arial"/>
              </a:rPr>
              <a:t>and</a:t>
            </a:r>
            <a:r>
              <a:rPr sz="1412" kern="0" spc="18" dirty="0">
                <a:solidFill>
                  <a:srgbClr val="595959"/>
                </a:solidFill>
                <a:latin typeface="Arial"/>
                <a:cs typeface="Arial"/>
              </a:rPr>
              <a:t> </a:t>
            </a:r>
            <a:r>
              <a:rPr sz="1412" kern="0" spc="-9" dirty="0">
                <a:solidFill>
                  <a:srgbClr val="595959"/>
                </a:solidFill>
                <a:latin typeface="Arial"/>
                <a:cs typeface="Arial"/>
              </a:rPr>
              <a:t>Water </a:t>
            </a:r>
            <a:r>
              <a:rPr sz="1412" kern="0" dirty="0">
                <a:solidFill>
                  <a:srgbClr val="595959"/>
                </a:solidFill>
                <a:latin typeface="Arial"/>
                <a:cs typeface="Arial"/>
              </a:rPr>
              <a:t>Development</a:t>
            </a:r>
            <a:r>
              <a:rPr sz="1412" kern="0" spc="18" dirty="0">
                <a:solidFill>
                  <a:srgbClr val="595959"/>
                </a:solidFill>
                <a:latin typeface="Arial"/>
                <a:cs typeface="Arial"/>
              </a:rPr>
              <a:t> </a:t>
            </a:r>
            <a:r>
              <a:rPr sz="1412" kern="0" dirty="0">
                <a:solidFill>
                  <a:srgbClr val="595959"/>
                </a:solidFill>
                <a:latin typeface="Arial"/>
                <a:cs typeface="Arial"/>
              </a:rPr>
              <a:t>and</a:t>
            </a:r>
            <a:r>
              <a:rPr sz="1412" kern="0" spc="31" dirty="0">
                <a:solidFill>
                  <a:srgbClr val="595959"/>
                </a:solidFill>
                <a:latin typeface="Arial"/>
                <a:cs typeface="Arial"/>
              </a:rPr>
              <a:t> </a:t>
            </a:r>
            <a:r>
              <a:rPr sz="1412" kern="0" spc="-9" dirty="0">
                <a:solidFill>
                  <a:srgbClr val="595959"/>
                </a:solidFill>
                <a:latin typeface="Arial"/>
                <a:cs typeface="Arial"/>
              </a:rPr>
              <a:t>Related </a:t>
            </a:r>
            <a:r>
              <a:rPr sz="1412" kern="0" dirty="0">
                <a:solidFill>
                  <a:srgbClr val="595959"/>
                </a:solidFill>
                <a:latin typeface="Arial"/>
                <a:cs typeface="Arial"/>
              </a:rPr>
              <a:t>Agencies</a:t>
            </a:r>
            <a:r>
              <a:rPr sz="1412" kern="0" spc="-40" dirty="0">
                <a:solidFill>
                  <a:srgbClr val="595959"/>
                </a:solidFill>
                <a:latin typeface="Arial"/>
                <a:cs typeface="Arial"/>
              </a:rPr>
              <a:t> </a:t>
            </a:r>
            <a:r>
              <a:rPr sz="1412" kern="0" dirty="0">
                <a:solidFill>
                  <a:srgbClr val="595959"/>
                </a:solidFill>
                <a:latin typeface="Arial"/>
                <a:cs typeface="Arial"/>
              </a:rPr>
              <a:t>Appropriations</a:t>
            </a:r>
            <a:r>
              <a:rPr sz="1412" kern="0" spc="-40" dirty="0">
                <a:solidFill>
                  <a:srgbClr val="595959"/>
                </a:solidFill>
                <a:latin typeface="Arial"/>
                <a:cs typeface="Arial"/>
              </a:rPr>
              <a:t> </a:t>
            </a:r>
            <a:r>
              <a:rPr sz="1412" kern="0" spc="-18" dirty="0">
                <a:solidFill>
                  <a:srgbClr val="595959"/>
                </a:solidFill>
                <a:latin typeface="Arial"/>
                <a:cs typeface="Arial"/>
              </a:rPr>
              <a:t>Act, </a:t>
            </a:r>
            <a:r>
              <a:rPr sz="1412" kern="0" dirty="0">
                <a:solidFill>
                  <a:srgbClr val="595959"/>
                </a:solidFill>
                <a:latin typeface="Arial"/>
                <a:cs typeface="Arial"/>
              </a:rPr>
              <a:t>2026</a:t>
            </a:r>
            <a:r>
              <a:rPr sz="1412" kern="0" spc="18" dirty="0">
                <a:solidFill>
                  <a:srgbClr val="595959"/>
                </a:solidFill>
                <a:latin typeface="Arial"/>
                <a:cs typeface="Arial"/>
              </a:rPr>
              <a:t> </a:t>
            </a:r>
            <a:r>
              <a:rPr sz="1412" kern="0" dirty="0">
                <a:solidFill>
                  <a:srgbClr val="595959"/>
                </a:solidFill>
                <a:latin typeface="Arial"/>
                <a:cs typeface="Arial"/>
              </a:rPr>
              <a:t>(H.R.</a:t>
            </a:r>
            <a:r>
              <a:rPr sz="1412" kern="0" spc="13" dirty="0">
                <a:solidFill>
                  <a:srgbClr val="595959"/>
                </a:solidFill>
                <a:latin typeface="Arial"/>
                <a:cs typeface="Arial"/>
              </a:rPr>
              <a:t> </a:t>
            </a:r>
            <a:r>
              <a:rPr sz="1412" kern="0" dirty="0">
                <a:solidFill>
                  <a:srgbClr val="595959"/>
                </a:solidFill>
                <a:latin typeface="Arial"/>
                <a:cs typeface="Arial"/>
              </a:rPr>
              <a:t>6938)</a:t>
            </a:r>
            <a:r>
              <a:rPr sz="1412" kern="0" spc="13" dirty="0">
                <a:solidFill>
                  <a:srgbClr val="595959"/>
                </a:solidFill>
                <a:latin typeface="Arial"/>
                <a:cs typeface="Arial"/>
              </a:rPr>
              <a:t> </a:t>
            </a:r>
            <a:r>
              <a:rPr sz="1412" kern="0" dirty="0">
                <a:solidFill>
                  <a:srgbClr val="595959"/>
                </a:solidFill>
                <a:latin typeface="Arial"/>
                <a:cs typeface="Arial"/>
              </a:rPr>
              <a:t>provides</a:t>
            </a:r>
            <a:r>
              <a:rPr sz="1412" kern="0" spc="18" dirty="0">
                <a:solidFill>
                  <a:srgbClr val="595959"/>
                </a:solidFill>
                <a:latin typeface="Arial"/>
                <a:cs typeface="Arial"/>
              </a:rPr>
              <a:t> </a:t>
            </a:r>
            <a:r>
              <a:rPr sz="1412" kern="0" spc="-22" dirty="0">
                <a:solidFill>
                  <a:srgbClr val="595959"/>
                </a:solidFill>
                <a:latin typeface="Arial"/>
                <a:cs typeface="Arial"/>
              </a:rPr>
              <a:t>$10 </a:t>
            </a:r>
            <a:r>
              <a:rPr sz="1412" kern="0" dirty="0">
                <a:solidFill>
                  <a:srgbClr val="595959"/>
                </a:solidFill>
                <a:latin typeface="Arial"/>
                <a:cs typeface="Arial"/>
              </a:rPr>
              <a:t>Million</a:t>
            </a:r>
            <a:r>
              <a:rPr sz="1412" kern="0" spc="18" dirty="0">
                <a:solidFill>
                  <a:srgbClr val="595959"/>
                </a:solidFill>
                <a:latin typeface="Arial"/>
                <a:cs typeface="Arial"/>
              </a:rPr>
              <a:t> </a:t>
            </a:r>
            <a:r>
              <a:rPr sz="1412" kern="0" dirty="0">
                <a:solidFill>
                  <a:srgbClr val="595959"/>
                </a:solidFill>
                <a:latin typeface="Arial"/>
                <a:cs typeface="Arial"/>
              </a:rPr>
              <a:t>for</a:t>
            </a:r>
            <a:r>
              <a:rPr sz="1412" kern="0" spc="13" dirty="0">
                <a:solidFill>
                  <a:srgbClr val="595959"/>
                </a:solidFill>
                <a:latin typeface="Arial"/>
                <a:cs typeface="Arial"/>
              </a:rPr>
              <a:t> </a:t>
            </a:r>
            <a:r>
              <a:rPr sz="1412" kern="0" dirty="0">
                <a:solidFill>
                  <a:srgbClr val="595959"/>
                </a:solidFill>
                <a:latin typeface="Arial"/>
                <a:cs typeface="Arial"/>
              </a:rPr>
              <a:t>the</a:t>
            </a:r>
            <a:r>
              <a:rPr sz="1412" kern="0" spc="22" dirty="0">
                <a:solidFill>
                  <a:srgbClr val="595959"/>
                </a:solidFill>
                <a:latin typeface="Arial"/>
                <a:cs typeface="Arial"/>
              </a:rPr>
              <a:t> </a:t>
            </a:r>
            <a:r>
              <a:rPr sz="1412" kern="0" dirty="0">
                <a:solidFill>
                  <a:srgbClr val="595959"/>
                </a:solidFill>
                <a:latin typeface="Arial"/>
                <a:cs typeface="Arial"/>
              </a:rPr>
              <a:t>development</a:t>
            </a:r>
            <a:r>
              <a:rPr sz="1412" kern="0" spc="13" dirty="0">
                <a:solidFill>
                  <a:srgbClr val="595959"/>
                </a:solidFill>
                <a:latin typeface="Arial"/>
                <a:cs typeface="Arial"/>
              </a:rPr>
              <a:t> </a:t>
            </a:r>
            <a:r>
              <a:rPr sz="1412" kern="0" spc="-22" dirty="0">
                <a:solidFill>
                  <a:srgbClr val="595959"/>
                </a:solidFill>
                <a:latin typeface="Arial"/>
                <a:cs typeface="Arial"/>
              </a:rPr>
              <a:t>of </a:t>
            </a:r>
            <a:r>
              <a:rPr sz="1412" kern="0" dirty="0">
                <a:solidFill>
                  <a:srgbClr val="595959"/>
                </a:solidFill>
                <a:latin typeface="Arial"/>
                <a:cs typeface="Arial"/>
              </a:rPr>
              <a:t>the</a:t>
            </a:r>
            <a:r>
              <a:rPr sz="1412" kern="0" spc="-9" dirty="0">
                <a:solidFill>
                  <a:srgbClr val="595959"/>
                </a:solidFill>
                <a:latin typeface="Arial"/>
                <a:cs typeface="Arial"/>
              </a:rPr>
              <a:t> </a:t>
            </a:r>
            <a:r>
              <a:rPr sz="1412" kern="0" spc="-18" dirty="0">
                <a:solidFill>
                  <a:srgbClr val="595959"/>
                </a:solidFill>
                <a:latin typeface="Arial"/>
                <a:cs typeface="Arial"/>
              </a:rPr>
              <a:t>CUFR.</a:t>
            </a:r>
            <a:endParaRPr sz="1412" kern="0">
              <a:solidFill>
                <a:sysClr val="windowText" lastClr="000000"/>
              </a:solidFill>
              <a:latin typeface="Arial"/>
              <a:cs typeface="Arial"/>
            </a:endParaRPr>
          </a:p>
        </p:txBody>
      </p:sp>
      <p:sp>
        <p:nvSpPr>
          <p:cNvPr id="3" name="object 3" descr="$PPTXTitle"/>
          <p:cNvSpPr txBox="1">
            <a:spLocks noGrp="1"/>
          </p:cNvSpPr>
          <p:nvPr>
            <p:ph type="title"/>
          </p:nvPr>
        </p:nvSpPr>
        <p:spPr>
          <a:xfrm>
            <a:off x="2014425" y="1031966"/>
            <a:ext cx="9402754" cy="364361"/>
          </a:xfrm>
          <a:prstGeom prst="rect">
            <a:avLst/>
          </a:prstGeom>
        </p:spPr>
        <p:txBody>
          <a:bodyPr vert="horz" wrap="square" lIns="0" tIns="11206" rIns="0" bIns="0" rtlCol="0">
            <a:spAutoFit/>
          </a:bodyPr>
          <a:lstStyle/>
          <a:p>
            <a:pPr marL="12887">
              <a:spcBef>
                <a:spcPts val="88"/>
              </a:spcBef>
            </a:pPr>
            <a:r>
              <a:rPr spc="-9" dirty="0"/>
              <a:t>Economic</a:t>
            </a:r>
            <a:r>
              <a:rPr spc="-97" dirty="0"/>
              <a:t> </a:t>
            </a:r>
            <a:r>
              <a:rPr spc="-9" dirty="0"/>
              <a:t>Impact</a:t>
            </a:r>
          </a:p>
        </p:txBody>
      </p:sp>
      <p:sp>
        <p:nvSpPr>
          <p:cNvPr id="4" name="object 4"/>
          <p:cNvSpPr txBox="1"/>
          <p:nvPr/>
        </p:nvSpPr>
        <p:spPr>
          <a:xfrm>
            <a:off x="4762312" y="1914143"/>
            <a:ext cx="2654674" cy="2380426"/>
          </a:xfrm>
          <a:prstGeom prst="rect">
            <a:avLst/>
          </a:prstGeom>
        </p:spPr>
        <p:txBody>
          <a:bodyPr vert="horz" wrap="square" lIns="0" tIns="11206" rIns="0" bIns="0" rtlCol="0">
            <a:spAutoFit/>
          </a:bodyPr>
          <a:lstStyle/>
          <a:p>
            <a:pPr marL="661743" defTabSz="806867">
              <a:spcBef>
                <a:spcPts val="88"/>
              </a:spcBef>
            </a:pPr>
            <a:r>
              <a:rPr sz="1853" b="1" kern="0" dirty="0">
                <a:solidFill>
                  <a:srgbClr val="003066"/>
                </a:solidFill>
                <a:latin typeface="Arial"/>
                <a:cs typeface="Arial"/>
              </a:rPr>
              <a:t>INL</a:t>
            </a:r>
            <a:r>
              <a:rPr sz="1853" b="1" kern="0" spc="-49" dirty="0">
                <a:solidFill>
                  <a:srgbClr val="003066"/>
                </a:solidFill>
                <a:latin typeface="Arial"/>
                <a:cs typeface="Arial"/>
              </a:rPr>
              <a:t> </a:t>
            </a:r>
            <a:r>
              <a:rPr sz="1853" b="1" kern="0" spc="-9" dirty="0">
                <a:solidFill>
                  <a:srgbClr val="003066"/>
                </a:solidFill>
                <a:latin typeface="Arial"/>
                <a:cs typeface="Arial"/>
              </a:rPr>
              <a:t>Support</a:t>
            </a:r>
            <a:endParaRPr sz="1853" kern="0">
              <a:solidFill>
                <a:sysClr val="windowText" lastClr="000000"/>
              </a:solidFill>
              <a:latin typeface="Arial"/>
              <a:cs typeface="Arial"/>
            </a:endParaRPr>
          </a:p>
          <a:p>
            <a:pPr marL="215725" marR="4483" indent="-205079" defTabSz="806867">
              <a:lnSpc>
                <a:spcPct val="100299"/>
              </a:lnSpc>
              <a:spcBef>
                <a:spcPts val="1028"/>
              </a:spcBef>
              <a:buClr>
                <a:srgbClr val="003066"/>
              </a:buClr>
              <a:buFontTx/>
              <a:buChar char="•"/>
              <a:tabLst>
                <a:tab pos="215725" algn="l"/>
              </a:tabLst>
            </a:pPr>
            <a:r>
              <a:rPr sz="1412" kern="0" dirty="0">
                <a:solidFill>
                  <a:srgbClr val="595959"/>
                </a:solidFill>
                <a:latin typeface="Arial"/>
                <a:cs typeface="Arial"/>
              </a:rPr>
              <a:t>The</a:t>
            </a:r>
            <a:r>
              <a:rPr sz="1412" kern="0" spc="13" dirty="0">
                <a:solidFill>
                  <a:srgbClr val="595959"/>
                </a:solidFill>
                <a:latin typeface="Arial"/>
                <a:cs typeface="Arial"/>
              </a:rPr>
              <a:t> </a:t>
            </a:r>
            <a:r>
              <a:rPr sz="1412" kern="0" dirty="0">
                <a:solidFill>
                  <a:srgbClr val="595959"/>
                </a:solidFill>
                <a:latin typeface="Arial"/>
                <a:cs typeface="Arial"/>
              </a:rPr>
              <a:t>Director</a:t>
            </a:r>
            <a:r>
              <a:rPr sz="1412" kern="0" spc="13" dirty="0">
                <a:solidFill>
                  <a:srgbClr val="595959"/>
                </a:solidFill>
                <a:latin typeface="Arial"/>
                <a:cs typeface="Arial"/>
              </a:rPr>
              <a:t> </a:t>
            </a:r>
            <a:r>
              <a:rPr sz="1412" kern="0" dirty="0">
                <a:solidFill>
                  <a:srgbClr val="595959"/>
                </a:solidFill>
                <a:latin typeface="Arial"/>
                <a:cs typeface="Arial"/>
              </a:rPr>
              <a:t>of</a:t>
            </a:r>
            <a:r>
              <a:rPr sz="1412" kern="0" spc="9" dirty="0">
                <a:solidFill>
                  <a:srgbClr val="595959"/>
                </a:solidFill>
                <a:latin typeface="Arial"/>
                <a:cs typeface="Arial"/>
              </a:rPr>
              <a:t> </a:t>
            </a:r>
            <a:r>
              <a:rPr sz="1412" kern="0" dirty="0">
                <a:solidFill>
                  <a:srgbClr val="595959"/>
                </a:solidFill>
                <a:latin typeface="Arial"/>
                <a:cs typeface="Arial"/>
              </a:rPr>
              <a:t>the</a:t>
            </a:r>
            <a:r>
              <a:rPr sz="1412" kern="0" spc="18" dirty="0">
                <a:solidFill>
                  <a:srgbClr val="595959"/>
                </a:solidFill>
                <a:latin typeface="Arial"/>
                <a:cs typeface="Arial"/>
              </a:rPr>
              <a:t> </a:t>
            </a:r>
            <a:r>
              <a:rPr sz="1412" kern="0" dirty="0">
                <a:solidFill>
                  <a:srgbClr val="595959"/>
                </a:solidFill>
                <a:latin typeface="Arial"/>
                <a:cs typeface="Arial"/>
              </a:rPr>
              <a:t>CUFR</a:t>
            </a:r>
            <a:r>
              <a:rPr sz="1412" kern="0" spc="26" dirty="0">
                <a:solidFill>
                  <a:srgbClr val="595959"/>
                </a:solidFill>
                <a:latin typeface="Arial"/>
                <a:cs typeface="Arial"/>
              </a:rPr>
              <a:t> </a:t>
            </a:r>
            <a:r>
              <a:rPr sz="1412" kern="0" spc="-18" dirty="0">
                <a:solidFill>
                  <a:srgbClr val="595959"/>
                </a:solidFill>
                <a:latin typeface="Arial"/>
                <a:cs typeface="Arial"/>
              </a:rPr>
              <a:t>will </a:t>
            </a:r>
            <a:r>
              <a:rPr sz="1412" kern="0" dirty="0">
                <a:solidFill>
                  <a:srgbClr val="595959"/>
                </a:solidFill>
                <a:latin typeface="Arial"/>
                <a:cs typeface="Arial"/>
              </a:rPr>
              <a:t>be</a:t>
            </a:r>
            <a:r>
              <a:rPr sz="1412" kern="0" spc="4" dirty="0">
                <a:solidFill>
                  <a:srgbClr val="595959"/>
                </a:solidFill>
                <a:latin typeface="Arial"/>
                <a:cs typeface="Arial"/>
              </a:rPr>
              <a:t> </a:t>
            </a:r>
            <a:r>
              <a:rPr sz="1412" kern="0" dirty="0">
                <a:solidFill>
                  <a:srgbClr val="595959"/>
                </a:solidFill>
                <a:latin typeface="Arial"/>
                <a:cs typeface="Arial"/>
              </a:rPr>
              <a:t>an</a:t>
            </a:r>
            <a:r>
              <a:rPr sz="1412" kern="0" spc="9" dirty="0">
                <a:solidFill>
                  <a:srgbClr val="595959"/>
                </a:solidFill>
                <a:latin typeface="Arial"/>
                <a:cs typeface="Arial"/>
              </a:rPr>
              <a:t> </a:t>
            </a:r>
            <a:r>
              <a:rPr sz="1412" kern="0" dirty="0">
                <a:solidFill>
                  <a:srgbClr val="595959"/>
                </a:solidFill>
                <a:latin typeface="Arial"/>
                <a:cs typeface="Arial"/>
              </a:rPr>
              <a:t>INL</a:t>
            </a:r>
            <a:r>
              <a:rPr sz="1412" kern="0" spc="-40" dirty="0">
                <a:solidFill>
                  <a:srgbClr val="595959"/>
                </a:solidFill>
                <a:latin typeface="Arial"/>
                <a:cs typeface="Arial"/>
              </a:rPr>
              <a:t> </a:t>
            </a:r>
            <a:r>
              <a:rPr sz="1412" kern="0" dirty="0">
                <a:solidFill>
                  <a:srgbClr val="595959"/>
                </a:solidFill>
                <a:latin typeface="Arial"/>
                <a:cs typeface="Arial"/>
              </a:rPr>
              <a:t>employee.</a:t>
            </a:r>
            <a:r>
              <a:rPr sz="1412" kern="0" spc="-22" dirty="0">
                <a:solidFill>
                  <a:srgbClr val="595959"/>
                </a:solidFill>
                <a:latin typeface="Arial"/>
                <a:cs typeface="Arial"/>
              </a:rPr>
              <a:t> The </a:t>
            </a:r>
            <a:r>
              <a:rPr sz="1412" kern="0" dirty="0">
                <a:solidFill>
                  <a:srgbClr val="595959"/>
                </a:solidFill>
                <a:latin typeface="Arial"/>
                <a:cs typeface="Arial"/>
              </a:rPr>
              <a:t>CUFR</a:t>
            </a:r>
            <a:r>
              <a:rPr sz="1412" kern="0" spc="31" dirty="0">
                <a:solidFill>
                  <a:srgbClr val="595959"/>
                </a:solidFill>
                <a:latin typeface="Arial"/>
                <a:cs typeface="Arial"/>
              </a:rPr>
              <a:t> </a:t>
            </a:r>
            <a:r>
              <a:rPr sz="1412" kern="0" dirty="0">
                <a:solidFill>
                  <a:srgbClr val="595959"/>
                </a:solidFill>
                <a:latin typeface="Arial"/>
                <a:cs typeface="Arial"/>
              </a:rPr>
              <a:t>will</a:t>
            </a:r>
            <a:r>
              <a:rPr sz="1412" kern="0" spc="22" dirty="0">
                <a:solidFill>
                  <a:srgbClr val="595959"/>
                </a:solidFill>
                <a:latin typeface="Arial"/>
                <a:cs typeface="Arial"/>
              </a:rPr>
              <a:t> </a:t>
            </a:r>
            <a:r>
              <a:rPr sz="1412" kern="0" dirty="0">
                <a:solidFill>
                  <a:srgbClr val="595959"/>
                </a:solidFill>
                <a:latin typeface="Arial"/>
                <a:cs typeface="Arial"/>
              </a:rPr>
              <a:t>serve</a:t>
            </a:r>
            <a:r>
              <a:rPr sz="1412" kern="0" spc="26" dirty="0">
                <a:solidFill>
                  <a:srgbClr val="595959"/>
                </a:solidFill>
                <a:latin typeface="Arial"/>
                <a:cs typeface="Arial"/>
              </a:rPr>
              <a:t> </a:t>
            </a:r>
            <a:r>
              <a:rPr sz="1412" kern="0" dirty="0">
                <a:solidFill>
                  <a:srgbClr val="595959"/>
                </a:solidFill>
                <a:latin typeface="Arial"/>
                <a:cs typeface="Arial"/>
              </a:rPr>
              <a:t>as</a:t>
            </a:r>
            <a:r>
              <a:rPr sz="1412" kern="0" spc="22" dirty="0">
                <a:solidFill>
                  <a:srgbClr val="595959"/>
                </a:solidFill>
                <a:latin typeface="Arial"/>
                <a:cs typeface="Arial"/>
              </a:rPr>
              <a:t> </a:t>
            </a:r>
            <a:r>
              <a:rPr sz="1412" kern="0" spc="-22" dirty="0">
                <a:solidFill>
                  <a:srgbClr val="595959"/>
                </a:solidFill>
                <a:latin typeface="Arial"/>
                <a:cs typeface="Arial"/>
              </a:rPr>
              <a:t>the </a:t>
            </a:r>
            <a:r>
              <a:rPr sz="1412" kern="0" dirty="0">
                <a:solidFill>
                  <a:srgbClr val="595959"/>
                </a:solidFill>
                <a:latin typeface="Arial"/>
                <a:cs typeface="Arial"/>
              </a:rPr>
              <a:t>research</a:t>
            </a:r>
            <a:r>
              <a:rPr sz="1412" kern="0" spc="-9" dirty="0">
                <a:solidFill>
                  <a:srgbClr val="595959"/>
                </a:solidFill>
                <a:latin typeface="Arial"/>
                <a:cs typeface="Arial"/>
              </a:rPr>
              <a:t> </a:t>
            </a:r>
            <a:r>
              <a:rPr sz="1412" kern="0" dirty="0">
                <a:solidFill>
                  <a:srgbClr val="595959"/>
                </a:solidFill>
                <a:latin typeface="Arial"/>
                <a:cs typeface="Arial"/>
              </a:rPr>
              <a:t>arm of</a:t>
            </a:r>
            <a:r>
              <a:rPr sz="1412" kern="0" spc="-18" dirty="0">
                <a:solidFill>
                  <a:srgbClr val="595959"/>
                </a:solidFill>
                <a:latin typeface="Arial"/>
                <a:cs typeface="Arial"/>
              </a:rPr>
              <a:t> </a:t>
            </a:r>
            <a:r>
              <a:rPr sz="1412" kern="0" dirty="0">
                <a:solidFill>
                  <a:srgbClr val="595959"/>
                </a:solidFill>
                <a:latin typeface="Arial"/>
                <a:cs typeface="Arial"/>
              </a:rPr>
              <a:t>DOE Office</a:t>
            </a:r>
            <a:r>
              <a:rPr sz="1412" kern="0" spc="-4" dirty="0">
                <a:solidFill>
                  <a:srgbClr val="595959"/>
                </a:solidFill>
                <a:latin typeface="Arial"/>
                <a:cs typeface="Arial"/>
              </a:rPr>
              <a:t> </a:t>
            </a:r>
            <a:r>
              <a:rPr sz="1412" kern="0" spc="-22" dirty="0">
                <a:solidFill>
                  <a:srgbClr val="595959"/>
                </a:solidFill>
                <a:latin typeface="Arial"/>
                <a:cs typeface="Arial"/>
              </a:rPr>
              <a:t>of </a:t>
            </a:r>
            <a:r>
              <a:rPr sz="1412" kern="0" dirty="0">
                <a:solidFill>
                  <a:srgbClr val="595959"/>
                </a:solidFill>
                <a:latin typeface="Arial"/>
                <a:cs typeface="Arial"/>
              </a:rPr>
              <a:t>Spent</a:t>
            </a:r>
            <a:r>
              <a:rPr sz="1412" kern="0" spc="18" dirty="0">
                <a:solidFill>
                  <a:srgbClr val="595959"/>
                </a:solidFill>
                <a:latin typeface="Arial"/>
                <a:cs typeface="Arial"/>
              </a:rPr>
              <a:t> </a:t>
            </a:r>
            <a:r>
              <a:rPr sz="1412" kern="0" dirty="0">
                <a:solidFill>
                  <a:srgbClr val="595959"/>
                </a:solidFill>
                <a:latin typeface="Arial"/>
                <a:cs typeface="Arial"/>
              </a:rPr>
              <a:t>Fuel</a:t>
            </a:r>
            <a:r>
              <a:rPr sz="1412" kern="0" spc="31" dirty="0">
                <a:solidFill>
                  <a:srgbClr val="595959"/>
                </a:solidFill>
                <a:latin typeface="Arial"/>
                <a:cs typeface="Arial"/>
              </a:rPr>
              <a:t> </a:t>
            </a:r>
            <a:r>
              <a:rPr sz="1412" kern="0" dirty="0">
                <a:solidFill>
                  <a:srgbClr val="595959"/>
                </a:solidFill>
                <a:latin typeface="Arial"/>
                <a:cs typeface="Arial"/>
              </a:rPr>
              <a:t>and</a:t>
            </a:r>
            <a:r>
              <a:rPr sz="1412" kern="0" spc="26" dirty="0">
                <a:solidFill>
                  <a:srgbClr val="595959"/>
                </a:solidFill>
                <a:latin typeface="Arial"/>
                <a:cs typeface="Arial"/>
              </a:rPr>
              <a:t> </a:t>
            </a:r>
            <a:r>
              <a:rPr sz="1412" kern="0" dirty="0">
                <a:solidFill>
                  <a:srgbClr val="595959"/>
                </a:solidFill>
                <a:latin typeface="Arial"/>
                <a:cs typeface="Arial"/>
              </a:rPr>
              <a:t>High-</a:t>
            </a:r>
            <a:r>
              <a:rPr sz="1412" kern="0" spc="-9" dirty="0">
                <a:solidFill>
                  <a:srgbClr val="595959"/>
                </a:solidFill>
                <a:latin typeface="Arial"/>
                <a:cs typeface="Arial"/>
              </a:rPr>
              <a:t>Level </a:t>
            </a:r>
            <a:r>
              <a:rPr sz="1412" kern="0" dirty="0">
                <a:solidFill>
                  <a:srgbClr val="595959"/>
                </a:solidFill>
                <a:latin typeface="Arial"/>
                <a:cs typeface="Arial"/>
              </a:rPr>
              <a:t>Waste’s</a:t>
            </a:r>
            <a:r>
              <a:rPr sz="1412" kern="0" spc="-26" dirty="0">
                <a:solidFill>
                  <a:srgbClr val="595959"/>
                </a:solidFill>
                <a:latin typeface="Arial"/>
                <a:cs typeface="Arial"/>
              </a:rPr>
              <a:t> </a:t>
            </a:r>
            <a:r>
              <a:rPr sz="1412" kern="0" dirty="0">
                <a:solidFill>
                  <a:srgbClr val="595959"/>
                </a:solidFill>
                <a:latin typeface="Arial"/>
                <a:cs typeface="Arial"/>
              </a:rPr>
              <a:t>sub-Office</a:t>
            </a:r>
            <a:r>
              <a:rPr sz="1412" kern="0" spc="-22" dirty="0">
                <a:solidFill>
                  <a:srgbClr val="595959"/>
                </a:solidFill>
                <a:latin typeface="Arial"/>
                <a:cs typeface="Arial"/>
              </a:rPr>
              <a:t> </a:t>
            </a:r>
            <a:r>
              <a:rPr sz="1412" kern="0" dirty="0">
                <a:solidFill>
                  <a:srgbClr val="595959"/>
                </a:solidFill>
                <a:latin typeface="Arial"/>
                <a:cs typeface="Arial"/>
              </a:rPr>
              <a:t>of</a:t>
            </a:r>
            <a:r>
              <a:rPr sz="1412" kern="0" spc="-31" dirty="0">
                <a:solidFill>
                  <a:srgbClr val="595959"/>
                </a:solidFill>
                <a:latin typeface="Arial"/>
                <a:cs typeface="Arial"/>
              </a:rPr>
              <a:t> </a:t>
            </a:r>
            <a:r>
              <a:rPr sz="1412" kern="0" spc="-9" dirty="0">
                <a:solidFill>
                  <a:srgbClr val="595959"/>
                </a:solidFill>
                <a:latin typeface="Arial"/>
                <a:cs typeface="Arial"/>
              </a:rPr>
              <a:t>Storage </a:t>
            </a:r>
            <a:r>
              <a:rPr sz="1412" kern="0" dirty="0">
                <a:solidFill>
                  <a:srgbClr val="595959"/>
                </a:solidFill>
                <a:latin typeface="Arial"/>
                <a:cs typeface="Arial"/>
              </a:rPr>
              <a:t>&amp;</a:t>
            </a:r>
            <a:r>
              <a:rPr sz="1412" kern="0" spc="-40" dirty="0">
                <a:solidFill>
                  <a:srgbClr val="595959"/>
                </a:solidFill>
                <a:latin typeface="Arial"/>
                <a:cs typeface="Arial"/>
              </a:rPr>
              <a:t> </a:t>
            </a:r>
            <a:r>
              <a:rPr sz="1412" kern="0" dirty="0">
                <a:solidFill>
                  <a:srgbClr val="595959"/>
                </a:solidFill>
                <a:latin typeface="Arial"/>
                <a:cs typeface="Arial"/>
              </a:rPr>
              <a:t>Transportation,</a:t>
            </a:r>
            <a:r>
              <a:rPr sz="1412" kern="0" spc="-22" dirty="0">
                <a:solidFill>
                  <a:srgbClr val="595959"/>
                </a:solidFill>
                <a:latin typeface="Arial"/>
                <a:cs typeface="Arial"/>
              </a:rPr>
              <a:t> </a:t>
            </a:r>
            <a:r>
              <a:rPr sz="1412" kern="0" spc="-9" dirty="0">
                <a:solidFill>
                  <a:srgbClr val="595959"/>
                </a:solidFill>
                <a:latin typeface="Arial"/>
                <a:cs typeface="Arial"/>
              </a:rPr>
              <a:t>receiving </a:t>
            </a:r>
            <a:r>
              <a:rPr sz="1412" kern="0" dirty="0">
                <a:solidFill>
                  <a:srgbClr val="595959"/>
                </a:solidFill>
                <a:latin typeface="Arial"/>
                <a:cs typeface="Arial"/>
              </a:rPr>
              <a:t>both</a:t>
            </a:r>
            <a:r>
              <a:rPr sz="1412" kern="0" spc="-4" dirty="0">
                <a:solidFill>
                  <a:srgbClr val="595959"/>
                </a:solidFill>
                <a:latin typeface="Arial"/>
                <a:cs typeface="Arial"/>
              </a:rPr>
              <a:t> </a:t>
            </a:r>
            <a:r>
              <a:rPr sz="1412" kern="0" dirty="0">
                <a:solidFill>
                  <a:srgbClr val="595959"/>
                </a:solidFill>
                <a:latin typeface="Arial"/>
                <a:cs typeface="Arial"/>
              </a:rPr>
              <a:t>current</a:t>
            </a:r>
            <a:r>
              <a:rPr sz="1412" kern="0" spc="-9" dirty="0">
                <a:solidFill>
                  <a:srgbClr val="595959"/>
                </a:solidFill>
                <a:latin typeface="Arial"/>
                <a:cs typeface="Arial"/>
              </a:rPr>
              <a:t> </a:t>
            </a:r>
            <a:r>
              <a:rPr sz="1412" kern="0" dirty="0">
                <a:solidFill>
                  <a:srgbClr val="595959"/>
                </a:solidFill>
                <a:latin typeface="Arial"/>
                <a:cs typeface="Arial"/>
              </a:rPr>
              <a:t>and </a:t>
            </a:r>
            <a:r>
              <a:rPr sz="1412" kern="0" spc="-9" dirty="0">
                <a:solidFill>
                  <a:srgbClr val="595959"/>
                </a:solidFill>
                <a:latin typeface="Arial"/>
                <a:cs typeface="Arial"/>
              </a:rPr>
              <a:t>future</a:t>
            </a:r>
            <a:r>
              <a:rPr sz="1412" kern="0" spc="441" dirty="0">
                <a:solidFill>
                  <a:srgbClr val="595959"/>
                </a:solidFill>
                <a:latin typeface="Arial"/>
                <a:cs typeface="Arial"/>
              </a:rPr>
              <a:t> </a:t>
            </a:r>
            <a:r>
              <a:rPr sz="1412" kern="0" dirty="0">
                <a:solidFill>
                  <a:srgbClr val="595959"/>
                </a:solidFill>
                <a:latin typeface="Arial"/>
                <a:cs typeface="Arial"/>
              </a:rPr>
              <a:t>funding</a:t>
            </a:r>
            <a:r>
              <a:rPr sz="1412" kern="0" spc="13" dirty="0">
                <a:solidFill>
                  <a:srgbClr val="595959"/>
                </a:solidFill>
                <a:latin typeface="Arial"/>
                <a:cs typeface="Arial"/>
              </a:rPr>
              <a:t> </a:t>
            </a:r>
            <a:r>
              <a:rPr sz="1412" kern="0" spc="-9" dirty="0">
                <a:solidFill>
                  <a:srgbClr val="595959"/>
                </a:solidFill>
                <a:latin typeface="Arial"/>
                <a:cs typeface="Arial"/>
              </a:rPr>
              <a:t>streams.</a:t>
            </a:r>
            <a:endParaRPr sz="1412" kern="0">
              <a:solidFill>
                <a:sysClr val="windowText" lastClr="000000"/>
              </a:solidFill>
              <a:latin typeface="Arial"/>
              <a:cs typeface="Arial"/>
            </a:endParaRPr>
          </a:p>
        </p:txBody>
      </p:sp>
      <p:sp>
        <p:nvSpPr>
          <p:cNvPr id="5" name="object 5"/>
          <p:cNvSpPr txBox="1"/>
          <p:nvPr/>
        </p:nvSpPr>
        <p:spPr>
          <a:xfrm>
            <a:off x="7510795" y="1916832"/>
            <a:ext cx="2591360" cy="1289038"/>
          </a:xfrm>
          <a:prstGeom prst="rect">
            <a:avLst/>
          </a:prstGeom>
        </p:spPr>
        <p:txBody>
          <a:bodyPr vert="horz" wrap="square" lIns="0" tIns="11206" rIns="0" bIns="0" rtlCol="0">
            <a:spAutoFit/>
          </a:bodyPr>
          <a:lstStyle/>
          <a:p>
            <a:pPr marL="226931" defTabSz="806867">
              <a:spcBef>
                <a:spcPts val="88"/>
              </a:spcBef>
            </a:pPr>
            <a:r>
              <a:rPr sz="1853" b="1" kern="0" spc="-9" dirty="0">
                <a:solidFill>
                  <a:srgbClr val="003066"/>
                </a:solidFill>
                <a:latin typeface="Arial"/>
                <a:cs typeface="Arial"/>
              </a:rPr>
              <a:t>Tribal</a:t>
            </a:r>
            <a:r>
              <a:rPr sz="1853" b="1" kern="0" spc="-79" dirty="0">
                <a:solidFill>
                  <a:srgbClr val="003066"/>
                </a:solidFill>
                <a:latin typeface="Arial"/>
                <a:cs typeface="Arial"/>
              </a:rPr>
              <a:t> </a:t>
            </a:r>
            <a:r>
              <a:rPr sz="1853" b="1" kern="0" spc="-9" dirty="0">
                <a:solidFill>
                  <a:srgbClr val="003066"/>
                </a:solidFill>
                <a:latin typeface="Arial"/>
                <a:cs typeface="Arial"/>
              </a:rPr>
              <a:t>Collaboration</a:t>
            </a:r>
            <a:endParaRPr sz="1853" kern="0">
              <a:solidFill>
                <a:sysClr val="windowText" lastClr="000000"/>
              </a:solidFill>
              <a:latin typeface="Arial"/>
              <a:cs typeface="Arial"/>
            </a:endParaRPr>
          </a:p>
          <a:p>
            <a:pPr marL="215725" marR="4483" indent="-205079" defTabSz="806867">
              <a:lnSpc>
                <a:spcPct val="100800"/>
              </a:lnSpc>
              <a:spcBef>
                <a:spcPts val="1024"/>
              </a:spcBef>
              <a:buClr>
                <a:srgbClr val="003066"/>
              </a:buClr>
              <a:buFontTx/>
              <a:buChar char="•"/>
              <a:tabLst>
                <a:tab pos="215725" algn="l"/>
              </a:tabLst>
            </a:pPr>
            <a:r>
              <a:rPr sz="1412" kern="0" dirty="0">
                <a:solidFill>
                  <a:srgbClr val="595959"/>
                </a:solidFill>
                <a:latin typeface="Arial"/>
                <a:cs typeface="Arial"/>
              </a:rPr>
              <a:t>INL</a:t>
            </a:r>
            <a:r>
              <a:rPr sz="1412" kern="0" spc="-26" dirty="0">
                <a:solidFill>
                  <a:srgbClr val="595959"/>
                </a:solidFill>
                <a:latin typeface="Arial"/>
                <a:cs typeface="Arial"/>
              </a:rPr>
              <a:t> </a:t>
            </a:r>
            <a:r>
              <a:rPr sz="1412" kern="0" dirty="0">
                <a:solidFill>
                  <a:srgbClr val="595959"/>
                </a:solidFill>
                <a:latin typeface="Arial"/>
                <a:cs typeface="Arial"/>
              </a:rPr>
              <a:t>will</a:t>
            </a:r>
            <a:r>
              <a:rPr sz="1412" kern="0" spc="26" dirty="0">
                <a:solidFill>
                  <a:srgbClr val="595959"/>
                </a:solidFill>
                <a:latin typeface="Arial"/>
                <a:cs typeface="Arial"/>
              </a:rPr>
              <a:t> </a:t>
            </a:r>
            <a:r>
              <a:rPr sz="1412" kern="0" dirty="0">
                <a:solidFill>
                  <a:srgbClr val="595959"/>
                </a:solidFill>
                <a:latin typeface="Arial"/>
                <a:cs typeface="Arial"/>
              </a:rPr>
              <a:t>establish</a:t>
            </a:r>
            <a:r>
              <a:rPr sz="1412" kern="0" spc="22" dirty="0">
                <a:solidFill>
                  <a:srgbClr val="595959"/>
                </a:solidFill>
                <a:latin typeface="Arial"/>
                <a:cs typeface="Arial"/>
              </a:rPr>
              <a:t> </a:t>
            </a:r>
            <a:r>
              <a:rPr sz="1412" kern="0" spc="-22" dirty="0">
                <a:solidFill>
                  <a:srgbClr val="595959"/>
                </a:solidFill>
                <a:latin typeface="Arial"/>
                <a:cs typeface="Arial"/>
              </a:rPr>
              <a:t>two </a:t>
            </a:r>
            <a:r>
              <a:rPr sz="1412" kern="0" dirty="0">
                <a:solidFill>
                  <a:srgbClr val="595959"/>
                </a:solidFill>
                <a:latin typeface="Arial"/>
                <a:cs typeface="Arial"/>
              </a:rPr>
              <a:t>internships for the </a:t>
            </a:r>
            <a:r>
              <a:rPr sz="1412" kern="0" spc="-9" dirty="0">
                <a:solidFill>
                  <a:srgbClr val="595959"/>
                </a:solidFill>
                <a:latin typeface="Arial"/>
                <a:cs typeface="Arial"/>
              </a:rPr>
              <a:t>Shoshone-</a:t>
            </a:r>
            <a:r>
              <a:rPr sz="1412" kern="0" dirty="0">
                <a:solidFill>
                  <a:srgbClr val="595959"/>
                </a:solidFill>
                <a:latin typeface="Arial"/>
                <a:cs typeface="Arial"/>
              </a:rPr>
              <a:t>Bannock</a:t>
            </a:r>
            <a:r>
              <a:rPr sz="1412" kern="0" spc="-13" dirty="0">
                <a:solidFill>
                  <a:srgbClr val="595959"/>
                </a:solidFill>
                <a:latin typeface="Arial"/>
                <a:cs typeface="Arial"/>
              </a:rPr>
              <a:t> </a:t>
            </a:r>
            <a:r>
              <a:rPr sz="1412" kern="0" dirty="0">
                <a:solidFill>
                  <a:srgbClr val="595959"/>
                </a:solidFill>
                <a:latin typeface="Arial"/>
                <a:cs typeface="Arial"/>
              </a:rPr>
              <a:t>Tribes</a:t>
            </a:r>
            <a:r>
              <a:rPr sz="1412" kern="0" spc="9" dirty="0">
                <a:solidFill>
                  <a:srgbClr val="595959"/>
                </a:solidFill>
                <a:latin typeface="Arial"/>
                <a:cs typeface="Arial"/>
              </a:rPr>
              <a:t> </a:t>
            </a:r>
            <a:r>
              <a:rPr sz="1412" kern="0" dirty="0">
                <a:solidFill>
                  <a:srgbClr val="595959"/>
                </a:solidFill>
                <a:latin typeface="Arial"/>
                <a:cs typeface="Arial"/>
              </a:rPr>
              <a:t>in</a:t>
            </a:r>
            <a:r>
              <a:rPr sz="1412" kern="0" spc="9" dirty="0">
                <a:solidFill>
                  <a:srgbClr val="595959"/>
                </a:solidFill>
                <a:latin typeface="Arial"/>
                <a:cs typeface="Arial"/>
              </a:rPr>
              <a:t> </a:t>
            </a:r>
            <a:r>
              <a:rPr sz="1412" kern="0" dirty="0">
                <a:solidFill>
                  <a:srgbClr val="595959"/>
                </a:solidFill>
                <a:latin typeface="Arial"/>
                <a:cs typeface="Arial"/>
              </a:rPr>
              <a:t>fields</a:t>
            </a:r>
            <a:r>
              <a:rPr sz="1412" kern="0" spc="13" dirty="0">
                <a:solidFill>
                  <a:srgbClr val="595959"/>
                </a:solidFill>
                <a:latin typeface="Arial"/>
                <a:cs typeface="Arial"/>
              </a:rPr>
              <a:t> </a:t>
            </a:r>
            <a:r>
              <a:rPr sz="1412" kern="0" spc="-22" dirty="0">
                <a:solidFill>
                  <a:srgbClr val="595959"/>
                </a:solidFill>
                <a:latin typeface="Arial"/>
                <a:cs typeface="Arial"/>
              </a:rPr>
              <a:t>to </a:t>
            </a:r>
            <a:r>
              <a:rPr sz="1412" kern="0" dirty="0">
                <a:solidFill>
                  <a:srgbClr val="595959"/>
                </a:solidFill>
                <a:latin typeface="Arial"/>
                <a:cs typeface="Arial"/>
              </a:rPr>
              <a:t>support the</a:t>
            </a:r>
            <a:r>
              <a:rPr sz="1412" kern="0" spc="13" dirty="0">
                <a:solidFill>
                  <a:srgbClr val="595959"/>
                </a:solidFill>
                <a:latin typeface="Arial"/>
                <a:cs typeface="Arial"/>
              </a:rPr>
              <a:t> </a:t>
            </a:r>
            <a:r>
              <a:rPr sz="1412" kern="0" spc="-9" dirty="0">
                <a:solidFill>
                  <a:srgbClr val="595959"/>
                </a:solidFill>
                <a:latin typeface="Arial"/>
                <a:cs typeface="Arial"/>
              </a:rPr>
              <a:t>CUFR.</a:t>
            </a:r>
            <a:endParaRPr sz="1412" kern="0">
              <a:solidFill>
                <a:sysClr val="windowText" lastClr="000000"/>
              </a:solidFill>
              <a:latin typeface="Arial"/>
              <a:cs typeface="Arial"/>
            </a:endParaRPr>
          </a:p>
        </p:txBody>
      </p:sp>
      <p:sp>
        <p:nvSpPr>
          <p:cNvPr id="6" name="object 6"/>
          <p:cNvSpPr txBox="1"/>
          <p:nvPr/>
        </p:nvSpPr>
        <p:spPr>
          <a:xfrm>
            <a:off x="2026770" y="5592951"/>
            <a:ext cx="85165" cy="147058"/>
          </a:xfrm>
          <a:prstGeom prst="rect">
            <a:avLst/>
          </a:prstGeom>
        </p:spPr>
        <p:txBody>
          <a:bodyPr vert="horz" wrap="square" lIns="0" tIns="11206" rIns="0" bIns="0" rtlCol="0">
            <a:spAutoFit/>
          </a:bodyPr>
          <a:lstStyle/>
          <a:p>
            <a:pPr marL="11206" defTabSz="806867">
              <a:spcBef>
                <a:spcPts val="88"/>
              </a:spcBef>
            </a:pPr>
            <a:r>
              <a:rPr sz="882" kern="0" spc="-44" dirty="0">
                <a:solidFill>
                  <a:srgbClr val="595959"/>
                </a:solidFill>
                <a:latin typeface="Arial"/>
                <a:cs typeface="Arial"/>
              </a:rPr>
              <a:t>8</a:t>
            </a:r>
            <a:endParaRPr sz="882" kern="0">
              <a:solidFill>
                <a:sysClr val="windowText" lastClr="000000"/>
              </a:solidFill>
              <a:latin typeface="Arial"/>
              <a:cs typeface="Arial"/>
            </a:endParaRPr>
          </a:p>
        </p:txBody>
      </p:sp>
      <p:pic>
        <p:nvPicPr>
          <p:cNvPr id="7" name="object 7"/>
          <p:cNvPicPr/>
          <p:nvPr/>
        </p:nvPicPr>
        <p:blipFill>
          <a:blip r:embed="rId2" cstate="print"/>
          <a:stretch>
            <a:fillRect/>
          </a:stretch>
        </p:blipFill>
        <p:spPr>
          <a:xfrm>
            <a:off x="2154976" y="3995618"/>
            <a:ext cx="2352838" cy="1296486"/>
          </a:xfrm>
          <a:prstGeom prst="rect">
            <a:avLst/>
          </a:prstGeom>
        </p:spPr>
      </p:pic>
      <p:pic>
        <p:nvPicPr>
          <p:cNvPr id="8" name="object 8"/>
          <p:cNvPicPr/>
          <p:nvPr/>
        </p:nvPicPr>
        <p:blipFill>
          <a:blip r:embed="rId3" cstate="print"/>
          <a:stretch>
            <a:fillRect/>
          </a:stretch>
        </p:blipFill>
        <p:spPr>
          <a:xfrm>
            <a:off x="5408402" y="4402035"/>
            <a:ext cx="1450678" cy="948410"/>
          </a:xfrm>
          <a:prstGeom prst="rect">
            <a:avLst/>
          </a:prstGeom>
        </p:spPr>
      </p:pic>
      <p:pic>
        <p:nvPicPr>
          <p:cNvPr id="9" name="object 9"/>
          <p:cNvPicPr/>
          <p:nvPr/>
        </p:nvPicPr>
        <p:blipFill>
          <a:blip r:embed="rId4" cstate="print"/>
          <a:stretch>
            <a:fillRect/>
          </a:stretch>
        </p:blipFill>
        <p:spPr>
          <a:xfrm>
            <a:off x="7822417" y="3929720"/>
            <a:ext cx="2042403" cy="136404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26770" y="1884176"/>
            <a:ext cx="4607859" cy="3597245"/>
          </a:xfrm>
          <a:prstGeom prst="rect">
            <a:avLst/>
          </a:prstGeom>
        </p:spPr>
        <p:txBody>
          <a:bodyPr vert="horz" wrap="square" lIns="0" tIns="20171" rIns="0" bIns="0" rtlCol="0">
            <a:spAutoFit/>
          </a:bodyPr>
          <a:lstStyle/>
          <a:p>
            <a:pPr marL="215725" marR="4483" indent="-205079" defTabSz="806867">
              <a:lnSpc>
                <a:spcPts val="1677"/>
              </a:lnSpc>
              <a:spcBef>
                <a:spcPts val="159"/>
              </a:spcBef>
              <a:buClr>
                <a:srgbClr val="003066"/>
              </a:buClr>
              <a:buFontTx/>
              <a:buChar char="•"/>
              <a:tabLst>
                <a:tab pos="215725" algn="l"/>
              </a:tabLst>
            </a:pPr>
            <a:r>
              <a:rPr sz="1412" kern="0" dirty="0">
                <a:solidFill>
                  <a:srgbClr val="595959"/>
                </a:solidFill>
                <a:latin typeface="Arial"/>
                <a:cs typeface="Arial"/>
              </a:rPr>
              <a:t>The CUFR will operate out of INL</a:t>
            </a:r>
            <a:r>
              <a:rPr sz="1412" kern="0" spc="-35" dirty="0">
                <a:solidFill>
                  <a:srgbClr val="595959"/>
                </a:solidFill>
                <a:latin typeface="Arial"/>
                <a:cs typeface="Arial"/>
              </a:rPr>
              <a:t> </a:t>
            </a:r>
            <a:r>
              <a:rPr sz="1412" kern="0" dirty="0">
                <a:solidFill>
                  <a:srgbClr val="595959"/>
                </a:solidFill>
                <a:latin typeface="Arial"/>
                <a:cs typeface="Arial"/>
              </a:rPr>
              <a:t>based on a hub-</a:t>
            </a:r>
            <a:r>
              <a:rPr sz="1412" kern="0" spc="-18" dirty="0">
                <a:solidFill>
                  <a:srgbClr val="595959"/>
                </a:solidFill>
                <a:latin typeface="Arial"/>
                <a:cs typeface="Arial"/>
              </a:rPr>
              <a:t>and-</a:t>
            </a:r>
            <a:r>
              <a:rPr sz="1412" kern="0" dirty="0">
                <a:solidFill>
                  <a:srgbClr val="595959"/>
                </a:solidFill>
                <a:latin typeface="Arial"/>
                <a:cs typeface="Arial"/>
              </a:rPr>
              <a:t>spoke</a:t>
            </a:r>
            <a:r>
              <a:rPr sz="1412" kern="0" spc="26" dirty="0">
                <a:solidFill>
                  <a:srgbClr val="595959"/>
                </a:solidFill>
                <a:latin typeface="Arial"/>
                <a:cs typeface="Arial"/>
              </a:rPr>
              <a:t> </a:t>
            </a:r>
            <a:r>
              <a:rPr sz="1412" kern="0" spc="-9" dirty="0">
                <a:solidFill>
                  <a:srgbClr val="595959"/>
                </a:solidFill>
                <a:latin typeface="Arial"/>
                <a:cs typeface="Arial"/>
              </a:rPr>
              <a:t>model</a:t>
            </a:r>
            <a:endParaRPr sz="1412" kern="0">
              <a:solidFill>
                <a:sysClr val="windowText" lastClr="000000"/>
              </a:solidFill>
              <a:latin typeface="Arial"/>
              <a:cs typeface="Arial"/>
            </a:endParaRPr>
          </a:p>
          <a:p>
            <a:pPr marL="421924" lvl="1" indent="-206198" defTabSz="806867">
              <a:spcBef>
                <a:spcPts val="371"/>
              </a:spcBef>
              <a:buClr>
                <a:srgbClr val="003066"/>
              </a:buClr>
              <a:buFontTx/>
              <a:buChar char="•"/>
              <a:tabLst>
                <a:tab pos="421924" algn="l"/>
              </a:tabLst>
            </a:pPr>
            <a:r>
              <a:rPr sz="1324" kern="0" spc="-18" dirty="0">
                <a:solidFill>
                  <a:srgbClr val="595959"/>
                </a:solidFill>
                <a:latin typeface="Arial"/>
                <a:cs typeface="Arial"/>
              </a:rPr>
              <a:t>Hub</a:t>
            </a:r>
            <a:r>
              <a:rPr sz="1324" kern="0" spc="-49" dirty="0">
                <a:solidFill>
                  <a:srgbClr val="595959"/>
                </a:solidFill>
                <a:latin typeface="Arial"/>
                <a:cs typeface="Arial"/>
              </a:rPr>
              <a:t> </a:t>
            </a:r>
            <a:r>
              <a:rPr sz="1324" kern="0" dirty="0">
                <a:solidFill>
                  <a:srgbClr val="595959"/>
                </a:solidFill>
                <a:latin typeface="Arial"/>
                <a:cs typeface="Arial"/>
              </a:rPr>
              <a:t>=</a:t>
            </a:r>
            <a:r>
              <a:rPr sz="1324" kern="0" spc="-49" dirty="0">
                <a:solidFill>
                  <a:srgbClr val="595959"/>
                </a:solidFill>
                <a:latin typeface="Arial"/>
                <a:cs typeface="Arial"/>
              </a:rPr>
              <a:t> </a:t>
            </a:r>
            <a:r>
              <a:rPr sz="1324" kern="0" spc="-22" dirty="0">
                <a:solidFill>
                  <a:srgbClr val="595959"/>
                </a:solidFill>
                <a:latin typeface="Arial"/>
                <a:cs typeface="Arial"/>
              </a:rPr>
              <a:t>physical</a:t>
            </a:r>
            <a:r>
              <a:rPr sz="1324" kern="0" spc="-35" dirty="0">
                <a:solidFill>
                  <a:srgbClr val="595959"/>
                </a:solidFill>
                <a:latin typeface="Arial"/>
                <a:cs typeface="Arial"/>
              </a:rPr>
              <a:t> </a:t>
            </a:r>
            <a:r>
              <a:rPr sz="1324" kern="0" spc="-18" dirty="0">
                <a:solidFill>
                  <a:srgbClr val="595959"/>
                </a:solidFill>
                <a:latin typeface="Arial"/>
                <a:cs typeface="Arial"/>
              </a:rPr>
              <a:t>and</a:t>
            </a:r>
            <a:r>
              <a:rPr sz="1324" kern="0" spc="-44" dirty="0">
                <a:solidFill>
                  <a:srgbClr val="595959"/>
                </a:solidFill>
                <a:latin typeface="Arial"/>
                <a:cs typeface="Arial"/>
              </a:rPr>
              <a:t> </a:t>
            </a:r>
            <a:r>
              <a:rPr sz="1324" kern="0" spc="-22" dirty="0">
                <a:solidFill>
                  <a:srgbClr val="595959"/>
                </a:solidFill>
                <a:latin typeface="Arial"/>
                <a:cs typeface="Arial"/>
              </a:rPr>
              <a:t>intellectual</a:t>
            </a:r>
            <a:r>
              <a:rPr sz="1324" kern="0" spc="-35" dirty="0">
                <a:solidFill>
                  <a:srgbClr val="595959"/>
                </a:solidFill>
                <a:latin typeface="Arial"/>
                <a:cs typeface="Arial"/>
              </a:rPr>
              <a:t> </a:t>
            </a:r>
            <a:r>
              <a:rPr sz="1324" kern="0" spc="-9" dirty="0">
                <a:solidFill>
                  <a:srgbClr val="595959"/>
                </a:solidFill>
                <a:latin typeface="Arial"/>
                <a:cs typeface="Arial"/>
              </a:rPr>
              <a:t>location</a:t>
            </a:r>
            <a:endParaRPr sz="1324" kern="0">
              <a:solidFill>
                <a:sysClr val="windowText" lastClr="000000"/>
              </a:solidFill>
              <a:latin typeface="Arial"/>
              <a:cs typeface="Arial"/>
            </a:endParaRPr>
          </a:p>
          <a:p>
            <a:pPr marL="421924" marR="558643" lvl="1" indent="-206198" defTabSz="806867">
              <a:lnSpc>
                <a:spcPts val="1500"/>
              </a:lnSpc>
              <a:spcBef>
                <a:spcPts val="485"/>
              </a:spcBef>
              <a:buClr>
                <a:srgbClr val="003066"/>
              </a:buClr>
              <a:buFontTx/>
              <a:buChar char="•"/>
              <a:tabLst>
                <a:tab pos="421924" algn="l"/>
              </a:tabLst>
            </a:pPr>
            <a:r>
              <a:rPr sz="1324" kern="0" spc="-26" dirty="0">
                <a:solidFill>
                  <a:srgbClr val="595959"/>
                </a:solidFill>
                <a:latin typeface="Arial"/>
                <a:cs typeface="Arial"/>
              </a:rPr>
              <a:t>Spokes</a:t>
            </a:r>
            <a:r>
              <a:rPr sz="1324" kern="0" spc="-44" dirty="0">
                <a:solidFill>
                  <a:srgbClr val="595959"/>
                </a:solidFill>
                <a:latin typeface="Arial"/>
                <a:cs typeface="Arial"/>
              </a:rPr>
              <a:t> </a:t>
            </a:r>
            <a:r>
              <a:rPr sz="1324" kern="0" dirty="0">
                <a:solidFill>
                  <a:srgbClr val="595959"/>
                </a:solidFill>
                <a:latin typeface="Arial"/>
                <a:cs typeface="Arial"/>
              </a:rPr>
              <a:t>=</a:t>
            </a:r>
            <a:r>
              <a:rPr sz="1324" kern="0" spc="-44" dirty="0">
                <a:solidFill>
                  <a:srgbClr val="595959"/>
                </a:solidFill>
                <a:latin typeface="Arial"/>
                <a:cs typeface="Arial"/>
              </a:rPr>
              <a:t> </a:t>
            </a:r>
            <a:r>
              <a:rPr sz="1324" kern="0" spc="-22" dirty="0">
                <a:solidFill>
                  <a:srgbClr val="595959"/>
                </a:solidFill>
                <a:latin typeface="Arial"/>
                <a:cs typeface="Arial"/>
              </a:rPr>
              <a:t>principal</a:t>
            </a:r>
            <a:r>
              <a:rPr sz="1324" kern="0" spc="-26" dirty="0">
                <a:solidFill>
                  <a:srgbClr val="595959"/>
                </a:solidFill>
                <a:latin typeface="Arial"/>
                <a:cs typeface="Arial"/>
              </a:rPr>
              <a:t> </a:t>
            </a:r>
            <a:r>
              <a:rPr sz="1324" kern="0" spc="-22" dirty="0">
                <a:solidFill>
                  <a:srgbClr val="595959"/>
                </a:solidFill>
                <a:latin typeface="Arial"/>
                <a:cs typeface="Arial"/>
              </a:rPr>
              <a:t>partners,</a:t>
            </a:r>
            <a:r>
              <a:rPr sz="1324" kern="0" spc="-31" dirty="0">
                <a:solidFill>
                  <a:srgbClr val="595959"/>
                </a:solidFill>
                <a:latin typeface="Arial"/>
                <a:cs typeface="Arial"/>
              </a:rPr>
              <a:t> </a:t>
            </a:r>
            <a:r>
              <a:rPr sz="1324" kern="0" spc="-22" dirty="0">
                <a:solidFill>
                  <a:srgbClr val="595959"/>
                </a:solidFill>
                <a:latin typeface="Arial"/>
                <a:cs typeface="Arial"/>
              </a:rPr>
              <a:t>associates,</a:t>
            </a:r>
            <a:r>
              <a:rPr sz="1324" kern="0" spc="-26" dirty="0">
                <a:solidFill>
                  <a:srgbClr val="595959"/>
                </a:solidFill>
                <a:latin typeface="Arial"/>
                <a:cs typeface="Arial"/>
              </a:rPr>
              <a:t> </a:t>
            </a:r>
            <a:r>
              <a:rPr sz="1324" kern="0" spc="-18" dirty="0">
                <a:solidFill>
                  <a:srgbClr val="595959"/>
                </a:solidFill>
                <a:latin typeface="Arial"/>
                <a:cs typeface="Arial"/>
              </a:rPr>
              <a:t>and</a:t>
            </a:r>
            <a:r>
              <a:rPr sz="1324" kern="0" spc="-44" dirty="0">
                <a:solidFill>
                  <a:srgbClr val="595959"/>
                </a:solidFill>
                <a:latin typeface="Arial"/>
                <a:cs typeface="Arial"/>
              </a:rPr>
              <a:t> </a:t>
            </a:r>
            <a:r>
              <a:rPr sz="1324" kern="0" spc="-9" dirty="0">
                <a:solidFill>
                  <a:srgbClr val="595959"/>
                </a:solidFill>
                <a:latin typeface="Arial"/>
                <a:cs typeface="Arial"/>
              </a:rPr>
              <a:t>other participants</a:t>
            </a:r>
            <a:endParaRPr sz="1324" kern="0">
              <a:solidFill>
                <a:sysClr val="windowText" lastClr="000000"/>
              </a:solidFill>
              <a:latin typeface="Arial"/>
              <a:cs typeface="Arial"/>
            </a:endParaRPr>
          </a:p>
          <a:p>
            <a:pPr marL="215725" marR="71161" indent="-205079" defTabSz="806867">
              <a:lnSpc>
                <a:spcPts val="1677"/>
              </a:lnSpc>
              <a:spcBef>
                <a:spcPts val="922"/>
              </a:spcBef>
              <a:buClr>
                <a:srgbClr val="003066"/>
              </a:buClr>
              <a:buFontTx/>
              <a:buChar char="•"/>
              <a:tabLst>
                <a:tab pos="215725" algn="l"/>
              </a:tabLst>
            </a:pPr>
            <a:r>
              <a:rPr sz="1412" kern="0" dirty="0">
                <a:solidFill>
                  <a:srgbClr val="595959"/>
                </a:solidFill>
                <a:latin typeface="Arial"/>
                <a:cs typeface="Arial"/>
              </a:rPr>
              <a:t>Accountable</a:t>
            </a:r>
            <a:r>
              <a:rPr sz="1412" kern="0" spc="13" dirty="0">
                <a:solidFill>
                  <a:srgbClr val="595959"/>
                </a:solidFill>
                <a:latin typeface="Arial"/>
                <a:cs typeface="Arial"/>
              </a:rPr>
              <a:t> </a:t>
            </a:r>
            <a:r>
              <a:rPr sz="1412" kern="0" dirty="0">
                <a:solidFill>
                  <a:srgbClr val="595959"/>
                </a:solidFill>
                <a:latin typeface="Arial"/>
                <a:cs typeface="Arial"/>
              </a:rPr>
              <a:t>to</a:t>
            </a:r>
            <a:r>
              <a:rPr sz="1412" kern="0" spc="13" dirty="0">
                <a:solidFill>
                  <a:srgbClr val="595959"/>
                </a:solidFill>
                <a:latin typeface="Arial"/>
                <a:cs typeface="Arial"/>
              </a:rPr>
              <a:t> </a:t>
            </a:r>
            <a:r>
              <a:rPr sz="1412" kern="0" dirty="0">
                <a:solidFill>
                  <a:srgbClr val="595959"/>
                </a:solidFill>
                <a:latin typeface="Arial"/>
                <a:cs typeface="Arial"/>
              </a:rPr>
              <a:t>the</a:t>
            </a:r>
            <a:r>
              <a:rPr sz="1412" kern="0" spc="18" dirty="0">
                <a:solidFill>
                  <a:srgbClr val="595959"/>
                </a:solidFill>
                <a:latin typeface="Arial"/>
                <a:cs typeface="Arial"/>
              </a:rPr>
              <a:t> </a:t>
            </a:r>
            <a:r>
              <a:rPr sz="1412" kern="0" dirty="0">
                <a:solidFill>
                  <a:srgbClr val="595959"/>
                </a:solidFill>
                <a:latin typeface="Arial"/>
                <a:cs typeface="Arial"/>
              </a:rPr>
              <a:t>Deputy</a:t>
            </a:r>
            <a:r>
              <a:rPr sz="1412" kern="0" spc="-71" dirty="0">
                <a:solidFill>
                  <a:srgbClr val="595959"/>
                </a:solidFill>
                <a:latin typeface="Arial"/>
                <a:cs typeface="Arial"/>
              </a:rPr>
              <a:t> </a:t>
            </a:r>
            <a:r>
              <a:rPr sz="1412" kern="0" dirty="0">
                <a:solidFill>
                  <a:srgbClr val="595959"/>
                </a:solidFill>
                <a:latin typeface="Arial"/>
                <a:cs typeface="Arial"/>
              </a:rPr>
              <a:t>Assistant</a:t>
            </a:r>
            <a:r>
              <a:rPr sz="1412" kern="0" spc="4" dirty="0">
                <a:solidFill>
                  <a:srgbClr val="595959"/>
                </a:solidFill>
                <a:latin typeface="Arial"/>
                <a:cs typeface="Arial"/>
              </a:rPr>
              <a:t> </a:t>
            </a:r>
            <a:r>
              <a:rPr sz="1412" kern="0" dirty="0">
                <a:solidFill>
                  <a:srgbClr val="595959"/>
                </a:solidFill>
                <a:latin typeface="Arial"/>
                <a:cs typeface="Arial"/>
              </a:rPr>
              <a:t>Secretary</a:t>
            </a:r>
            <a:r>
              <a:rPr sz="1412" kern="0" spc="13" dirty="0">
                <a:solidFill>
                  <a:srgbClr val="595959"/>
                </a:solidFill>
                <a:latin typeface="Arial"/>
                <a:cs typeface="Arial"/>
              </a:rPr>
              <a:t> </a:t>
            </a:r>
            <a:r>
              <a:rPr sz="1412" kern="0" spc="-22" dirty="0">
                <a:solidFill>
                  <a:srgbClr val="595959"/>
                </a:solidFill>
                <a:latin typeface="Arial"/>
                <a:cs typeface="Arial"/>
              </a:rPr>
              <a:t>for </a:t>
            </a:r>
            <a:r>
              <a:rPr sz="1412" kern="0" dirty="0">
                <a:solidFill>
                  <a:srgbClr val="595959"/>
                </a:solidFill>
                <a:latin typeface="Arial"/>
                <a:cs typeface="Arial"/>
              </a:rPr>
              <a:t>Spent</a:t>
            </a:r>
            <a:r>
              <a:rPr sz="1412" kern="0" spc="4" dirty="0">
                <a:solidFill>
                  <a:srgbClr val="595959"/>
                </a:solidFill>
                <a:latin typeface="Arial"/>
                <a:cs typeface="Arial"/>
              </a:rPr>
              <a:t> </a:t>
            </a:r>
            <a:r>
              <a:rPr sz="1412" kern="0" dirty="0">
                <a:solidFill>
                  <a:srgbClr val="595959"/>
                </a:solidFill>
                <a:latin typeface="Arial"/>
                <a:cs typeface="Arial"/>
              </a:rPr>
              <a:t>Nuclear</a:t>
            </a:r>
            <a:r>
              <a:rPr sz="1412" kern="0" spc="13" dirty="0">
                <a:solidFill>
                  <a:srgbClr val="595959"/>
                </a:solidFill>
                <a:latin typeface="Arial"/>
                <a:cs typeface="Arial"/>
              </a:rPr>
              <a:t> </a:t>
            </a:r>
            <a:r>
              <a:rPr sz="1412" kern="0" dirty="0">
                <a:solidFill>
                  <a:srgbClr val="595959"/>
                </a:solidFill>
                <a:latin typeface="Arial"/>
                <a:cs typeface="Arial"/>
              </a:rPr>
              <a:t>Fuel</a:t>
            </a:r>
            <a:r>
              <a:rPr sz="1412" kern="0" spc="18" dirty="0">
                <a:solidFill>
                  <a:srgbClr val="595959"/>
                </a:solidFill>
                <a:latin typeface="Arial"/>
                <a:cs typeface="Arial"/>
              </a:rPr>
              <a:t> </a:t>
            </a:r>
            <a:r>
              <a:rPr sz="1412" kern="0" dirty="0">
                <a:solidFill>
                  <a:srgbClr val="595959"/>
                </a:solidFill>
                <a:latin typeface="Arial"/>
                <a:cs typeface="Arial"/>
              </a:rPr>
              <a:t>and</a:t>
            </a:r>
            <a:r>
              <a:rPr sz="1412" kern="0" spc="18" dirty="0">
                <a:solidFill>
                  <a:srgbClr val="595959"/>
                </a:solidFill>
                <a:latin typeface="Arial"/>
                <a:cs typeface="Arial"/>
              </a:rPr>
              <a:t> </a:t>
            </a:r>
            <a:r>
              <a:rPr sz="1412" kern="0" dirty="0">
                <a:solidFill>
                  <a:srgbClr val="595959"/>
                </a:solidFill>
                <a:latin typeface="Arial"/>
                <a:cs typeface="Arial"/>
              </a:rPr>
              <a:t>High-Level</a:t>
            </a:r>
            <a:r>
              <a:rPr sz="1412" kern="0" spc="18" dirty="0">
                <a:solidFill>
                  <a:srgbClr val="595959"/>
                </a:solidFill>
                <a:latin typeface="Arial"/>
                <a:cs typeface="Arial"/>
              </a:rPr>
              <a:t> </a:t>
            </a:r>
            <a:r>
              <a:rPr sz="1412" kern="0" dirty="0">
                <a:solidFill>
                  <a:srgbClr val="595959"/>
                </a:solidFill>
                <a:latin typeface="Arial"/>
                <a:cs typeface="Arial"/>
              </a:rPr>
              <a:t>Waste</a:t>
            </a:r>
            <a:r>
              <a:rPr sz="1412" kern="0" spc="18" dirty="0">
                <a:solidFill>
                  <a:srgbClr val="595959"/>
                </a:solidFill>
                <a:latin typeface="Arial"/>
                <a:cs typeface="Arial"/>
              </a:rPr>
              <a:t> </a:t>
            </a:r>
            <a:r>
              <a:rPr sz="1412" kern="0" spc="-9" dirty="0">
                <a:solidFill>
                  <a:srgbClr val="595959"/>
                </a:solidFill>
                <a:latin typeface="Arial"/>
                <a:cs typeface="Arial"/>
              </a:rPr>
              <a:t>Disposition</a:t>
            </a:r>
            <a:endParaRPr sz="1412" kern="0">
              <a:solidFill>
                <a:sysClr val="windowText" lastClr="000000"/>
              </a:solidFill>
              <a:latin typeface="Arial"/>
              <a:cs typeface="Arial"/>
            </a:endParaRPr>
          </a:p>
          <a:p>
            <a:pPr marL="215725" marR="219087" indent="-205079" defTabSz="806867">
              <a:lnSpc>
                <a:spcPct val="103699"/>
              </a:lnSpc>
              <a:spcBef>
                <a:spcPts val="750"/>
              </a:spcBef>
              <a:buClr>
                <a:srgbClr val="003066"/>
              </a:buClr>
              <a:buFontTx/>
              <a:buChar char="•"/>
              <a:tabLst>
                <a:tab pos="215725" algn="l"/>
              </a:tabLst>
            </a:pPr>
            <a:r>
              <a:rPr sz="1412" kern="0" dirty="0">
                <a:solidFill>
                  <a:srgbClr val="595959"/>
                </a:solidFill>
                <a:latin typeface="Arial"/>
                <a:cs typeface="Arial"/>
              </a:rPr>
              <a:t>Executive</a:t>
            </a:r>
            <a:r>
              <a:rPr sz="1412" kern="0" spc="-62" dirty="0">
                <a:solidFill>
                  <a:srgbClr val="595959"/>
                </a:solidFill>
                <a:latin typeface="Arial"/>
                <a:cs typeface="Arial"/>
              </a:rPr>
              <a:t> </a:t>
            </a:r>
            <a:r>
              <a:rPr sz="1412" kern="0" dirty="0">
                <a:solidFill>
                  <a:srgbClr val="595959"/>
                </a:solidFill>
                <a:latin typeface="Arial"/>
                <a:cs typeface="Arial"/>
              </a:rPr>
              <a:t>Advisory</a:t>
            </a:r>
            <a:r>
              <a:rPr sz="1412" kern="0" spc="22" dirty="0">
                <a:solidFill>
                  <a:srgbClr val="595959"/>
                </a:solidFill>
                <a:latin typeface="Arial"/>
                <a:cs typeface="Arial"/>
              </a:rPr>
              <a:t> </a:t>
            </a:r>
            <a:r>
              <a:rPr sz="1412" kern="0" dirty="0">
                <a:solidFill>
                  <a:srgbClr val="595959"/>
                </a:solidFill>
                <a:latin typeface="Arial"/>
                <a:cs typeface="Arial"/>
              </a:rPr>
              <a:t>Board</a:t>
            </a:r>
            <a:r>
              <a:rPr sz="1412" kern="0" spc="22" dirty="0">
                <a:solidFill>
                  <a:srgbClr val="595959"/>
                </a:solidFill>
                <a:latin typeface="Arial"/>
                <a:cs typeface="Arial"/>
              </a:rPr>
              <a:t> </a:t>
            </a:r>
            <a:r>
              <a:rPr sz="1412" kern="0" dirty="0">
                <a:solidFill>
                  <a:srgbClr val="595959"/>
                </a:solidFill>
                <a:latin typeface="Arial"/>
                <a:cs typeface="Arial"/>
              </a:rPr>
              <a:t>with</a:t>
            </a:r>
            <a:r>
              <a:rPr sz="1412" kern="0" spc="22" dirty="0">
                <a:solidFill>
                  <a:srgbClr val="595959"/>
                </a:solidFill>
                <a:latin typeface="Arial"/>
                <a:cs typeface="Arial"/>
              </a:rPr>
              <a:t> </a:t>
            </a:r>
            <a:r>
              <a:rPr sz="1412" kern="0" dirty="0">
                <a:solidFill>
                  <a:srgbClr val="595959"/>
                </a:solidFill>
                <a:latin typeface="Arial"/>
                <a:cs typeface="Arial"/>
              </a:rPr>
              <a:t>external</a:t>
            </a:r>
            <a:r>
              <a:rPr sz="1412" kern="0" spc="22" dirty="0">
                <a:solidFill>
                  <a:srgbClr val="595959"/>
                </a:solidFill>
                <a:latin typeface="Arial"/>
                <a:cs typeface="Arial"/>
              </a:rPr>
              <a:t> </a:t>
            </a:r>
            <a:r>
              <a:rPr sz="1412" kern="0" spc="-9" dirty="0">
                <a:solidFill>
                  <a:srgbClr val="595959"/>
                </a:solidFill>
                <a:latin typeface="Arial"/>
                <a:cs typeface="Arial"/>
              </a:rPr>
              <a:t>membership </a:t>
            </a:r>
            <a:r>
              <a:rPr sz="1412" kern="0" dirty="0">
                <a:solidFill>
                  <a:srgbClr val="595959"/>
                </a:solidFill>
                <a:latin typeface="Arial"/>
                <a:cs typeface="Arial"/>
              </a:rPr>
              <a:t>provides</a:t>
            </a:r>
            <a:r>
              <a:rPr sz="1412" kern="0" spc="18" dirty="0">
                <a:solidFill>
                  <a:srgbClr val="595959"/>
                </a:solidFill>
                <a:latin typeface="Arial"/>
                <a:cs typeface="Arial"/>
              </a:rPr>
              <a:t> </a:t>
            </a:r>
            <a:r>
              <a:rPr sz="1412" kern="0" dirty="0">
                <a:solidFill>
                  <a:srgbClr val="595959"/>
                </a:solidFill>
                <a:latin typeface="Arial"/>
                <a:cs typeface="Arial"/>
              </a:rPr>
              <a:t>strategic</a:t>
            </a:r>
            <a:r>
              <a:rPr sz="1412" kern="0" spc="18" dirty="0">
                <a:solidFill>
                  <a:srgbClr val="595959"/>
                </a:solidFill>
                <a:latin typeface="Arial"/>
                <a:cs typeface="Arial"/>
              </a:rPr>
              <a:t> </a:t>
            </a:r>
            <a:r>
              <a:rPr sz="1412" kern="0" dirty="0">
                <a:solidFill>
                  <a:srgbClr val="595959"/>
                </a:solidFill>
                <a:latin typeface="Arial"/>
                <a:cs typeface="Arial"/>
              </a:rPr>
              <a:t>guidance</a:t>
            </a:r>
            <a:r>
              <a:rPr sz="1412" kern="0" spc="18" dirty="0">
                <a:solidFill>
                  <a:srgbClr val="595959"/>
                </a:solidFill>
                <a:latin typeface="Arial"/>
                <a:cs typeface="Arial"/>
              </a:rPr>
              <a:t> </a:t>
            </a:r>
            <a:r>
              <a:rPr sz="1412" kern="0" dirty="0">
                <a:solidFill>
                  <a:srgbClr val="595959"/>
                </a:solidFill>
                <a:latin typeface="Arial"/>
                <a:cs typeface="Arial"/>
              </a:rPr>
              <a:t>to</a:t>
            </a:r>
            <a:r>
              <a:rPr sz="1412" kern="0" spc="22" dirty="0">
                <a:solidFill>
                  <a:srgbClr val="595959"/>
                </a:solidFill>
                <a:latin typeface="Arial"/>
                <a:cs typeface="Arial"/>
              </a:rPr>
              <a:t> </a:t>
            </a:r>
            <a:r>
              <a:rPr sz="1412" kern="0" dirty="0">
                <a:solidFill>
                  <a:srgbClr val="595959"/>
                </a:solidFill>
                <a:latin typeface="Arial"/>
                <a:cs typeface="Arial"/>
              </a:rPr>
              <a:t>CUFR</a:t>
            </a:r>
            <a:r>
              <a:rPr sz="1412" kern="0" spc="26" dirty="0">
                <a:solidFill>
                  <a:srgbClr val="595959"/>
                </a:solidFill>
                <a:latin typeface="Arial"/>
                <a:cs typeface="Arial"/>
              </a:rPr>
              <a:t> </a:t>
            </a:r>
            <a:r>
              <a:rPr sz="1412" kern="0" spc="-9" dirty="0">
                <a:solidFill>
                  <a:srgbClr val="595959"/>
                </a:solidFill>
                <a:latin typeface="Arial"/>
                <a:cs typeface="Arial"/>
              </a:rPr>
              <a:t>director</a:t>
            </a:r>
            <a:endParaRPr sz="1412" kern="0">
              <a:solidFill>
                <a:sysClr val="windowText" lastClr="000000"/>
              </a:solidFill>
              <a:latin typeface="Arial"/>
              <a:cs typeface="Arial"/>
            </a:endParaRPr>
          </a:p>
          <a:p>
            <a:pPr marL="215725" indent="-204518" defTabSz="806867">
              <a:spcBef>
                <a:spcPts val="869"/>
              </a:spcBef>
              <a:buClr>
                <a:srgbClr val="003066"/>
              </a:buClr>
              <a:buFontTx/>
              <a:buChar char="•"/>
              <a:tabLst>
                <a:tab pos="215725" algn="l"/>
              </a:tabLst>
            </a:pPr>
            <a:r>
              <a:rPr sz="1412" kern="0" dirty="0">
                <a:solidFill>
                  <a:srgbClr val="595959"/>
                </a:solidFill>
                <a:latin typeface="Arial"/>
                <a:cs typeface="Arial"/>
              </a:rPr>
              <a:t>U.S.</a:t>
            </a:r>
            <a:r>
              <a:rPr sz="1412" kern="0" spc="9" dirty="0">
                <a:solidFill>
                  <a:srgbClr val="595959"/>
                </a:solidFill>
                <a:latin typeface="Arial"/>
                <a:cs typeface="Arial"/>
              </a:rPr>
              <a:t> </a:t>
            </a:r>
            <a:r>
              <a:rPr sz="1412" kern="0" dirty="0">
                <a:solidFill>
                  <a:srgbClr val="595959"/>
                </a:solidFill>
                <a:latin typeface="Arial"/>
                <a:cs typeface="Arial"/>
              </a:rPr>
              <a:t>Industry/Electric</a:t>
            </a:r>
            <a:r>
              <a:rPr sz="1412" kern="0" spc="22" dirty="0">
                <a:solidFill>
                  <a:srgbClr val="595959"/>
                </a:solidFill>
                <a:latin typeface="Arial"/>
                <a:cs typeface="Arial"/>
              </a:rPr>
              <a:t> </a:t>
            </a:r>
            <a:r>
              <a:rPr sz="1412" kern="0" dirty="0">
                <a:solidFill>
                  <a:srgbClr val="595959"/>
                </a:solidFill>
                <a:latin typeface="Arial"/>
                <a:cs typeface="Arial"/>
              </a:rPr>
              <a:t>Power</a:t>
            </a:r>
            <a:r>
              <a:rPr sz="1412" kern="0" spc="13" dirty="0">
                <a:solidFill>
                  <a:srgbClr val="595959"/>
                </a:solidFill>
                <a:latin typeface="Arial"/>
                <a:cs typeface="Arial"/>
              </a:rPr>
              <a:t> </a:t>
            </a:r>
            <a:r>
              <a:rPr sz="1412" kern="0" dirty="0">
                <a:solidFill>
                  <a:srgbClr val="595959"/>
                </a:solidFill>
                <a:latin typeface="Arial"/>
                <a:cs typeface="Arial"/>
              </a:rPr>
              <a:t>Research</a:t>
            </a:r>
            <a:r>
              <a:rPr sz="1412" kern="0" spc="22" dirty="0">
                <a:solidFill>
                  <a:srgbClr val="595959"/>
                </a:solidFill>
                <a:latin typeface="Arial"/>
                <a:cs typeface="Arial"/>
              </a:rPr>
              <a:t> </a:t>
            </a:r>
            <a:r>
              <a:rPr sz="1412" kern="0" spc="-9" dirty="0">
                <a:solidFill>
                  <a:srgbClr val="595959"/>
                </a:solidFill>
                <a:latin typeface="Arial"/>
                <a:cs typeface="Arial"/>
              </a:rPr>
              <a:t>Institute</a:t>
            </a:r>
            <a:endParaRPr sz="1412" kern="0">
              <a:solidFill>
                <a:sysClr val="windowText" lastClr="000000"/>
              </a:solidFill>
              <a:latin typeface="Arial"/>
              <a:cs typeface="Arial"/>
            </a:endParaRPr>
          </a:p>
          <a:p>
            <a:pPr marL="215725" indent="-204518" defTabSz="806867">
              <a:spcBef>
                <a:spcPts val="869"/>
              </a:spcBef>
              <a:buClr>
                <a:srgbClr val="003066"/>
              </a:buClr>
              <a:buFontTx/>
              <a:buChar char="•"/>
              <a:tabLst>
                <a:tab pos="215725" algn="l"/>
              </a:tabLst>
            </a:pPr>
            <a:r>
              <a:rPr sz="1412" kern="0" dirty="0">
                <a:solidFill>
                  <a:srgbClr val="595959"/>
                </a:solidFill>
                <a:latin typeface="Arial"/>
                <a:cs typeface="Arial"/>
              </a:rPr>
              <a:t>Universities</a:t>
            </a:r>
            <a:r>
              <a:rPr sz="1412" kern="0" spc="26" dirty="0">
                <a:solidFill>
                  <a:srgbClr val="595959"/>
                </a:solidFill>
                <a:latin typeface="Arial"/>
                <a:cs typeface="Arial"/>
              </a:rPr>
              <a:t> </a:t>
            </a:r>
            <a:r>
              <a:rPr sz="1412" kern="0" dirty="0">
                <a:solidFill>
                  <a:srgbClr val="595959"/>
                </a:solidFill>
                <a:latin typeface="Arial"/>
                <a:cs typeface="Arial"/>
              </a:rPr>
              <a:t>through</a:t>
            </a:r>
            <a:r>
              <a:rPr sz="1412" kern="0" spc="26" dirty="0">
                <a:solidFill>
                  <a:srgbClr val="595959"/>
                </a:solidFill>
                <a:latin typeface="Arial"/>
                <a:cs typeface="Arial"/>
              </a:rPr>
              <a:t> </a:t>
            </a:r>
            <a:r>
              <a:rPr sz="1412" kern="0" dirty="0">
                <a:solidFill>
                  <a:srgbClr val="595959"/>
                </a:solidFill>
                <a:latin typeface="Arial"/>
                <a:cs typeface="Arial"/>
              </a:rPr>
              <a:t>DOE</a:t>
            </a:r>
            <a:r>
              <a:rPr sz="1412" kern="0" spc="35" dirty="0">
                <a:solidFill>
                  <a:srgbClr val="595959"/>
                </a:solidFill>
                <a:latin typeface="Arial"/>
                <a:cs typeface="Arial"/>
              </a:rPr>
              <a:t> </a:t>
            </a:r>
            <a:r>
              <a:rPr sz="1412" kern="0" dirty="0">
                <a:solidFill>
                  <a:srgbClr val="595959"/>
                </a:solidFill>
                <a:latin typeface="Arial"/>
                <a:cs typeface="Arial"/>
              </a:rPr>
              <a:t>NEUP</a:t>
            </a:r>
            <a:r>
              <a:rPr sz="1412" kern="0" spc="4" dirty="0">
                <a:solidFill>
                  <a:srgbClr val="595959"/>
                </a:solidFill>
                <a:latin typeface="Arial"/>
                <a:cs typeface="Arial"/>
              </a:rPr>
              <a:t> </a:t>
            </a:r>
            <a:r>
              <a:rPr sz="1412" kern="0" spc="-9" dirty="0">
                <a:solidFill>
                  <a:srgbClr val="595959"/>
                </a:solidFill>
                <a:latin typeface="Arial"/>
                <a:cs typeface="Arial"/>
              </a:rPr>
              <a:t>awards</a:t>
            </a:r>
            <a:endParaRPr sz="1412" kern="0">
              <a:solidFill>
                <a:sysClr val="windowText" lastClr="000000"/>
              </a:solidFill>
              <a:latin typeface="Arial"/>
              <a:cs typeface="Arial"/>
            </a:endParaRPr>
          </a:p>
          <a:p>
            <a:pPr marL="215725" indent="-204518" defTabSz="806867">
              <a:spcBef>
                <a:spcPts val="865"/>
              </a:spcBef>
              <a:buClr>
                <a:srgbClr val="003066"/>
              </a:buClr>
              <a:buFontTx/>
              <a:buChar char="•"/>
              <a:tabLst>
                <a:tab pos="215725" algn="l"/>
              </a:tabLst>
            </a:pPr>
            <a:r>
              <a:rPr sz="1412" kern="0" dirty="0">
                <a:solidFill>
                  <a:srgbClr val="595959"/>
                </a:solidFill>
                <a:latin typeface="Arial"/>
                <a:cs typeface="Arial"/>
              </a:rPr>
              <a:t>Small</a:t>
            </a:r>
            <a:r>
              <a:rPr sz="1412" kern="0" spc="18" dirty="0">
                <a:solidFill>
                  <a:srgbClr val="595959"/>
                </a:solidFill>
                <a:latin typeface="Arial"/>
                <a:cs typeface="Arial"/>
              </a:rPr>
              <a:t> </a:t>
            </a:r>
            <a:r>
              <a:rPr sz="1412" kern="0" dirty="0">
                <a:solidFill>
                  <a:srgbClr val="595959"/>
                </a:solidFill>
                <a:latin typeface="Arial"/>
                <a:cs typeface="Arial"/>
              </a:rPr>
              <a:t>Companies</a:t>
            </a:r>
            <a:r>
              <a:rPr sz="1412" kern="0" spc="22" dirty="0">
                <a:solidFill>
                  <a:srgbClr val="595959"/>
                </a:solidFill>
                <a:latin typeface="Arial"/>
                <a:cs typeface="Arial"/>
              </a:rPr>
              <a:t> </a:t>
            </a:r>
            <a:r>
              <a:rPr sz="1412" kern="0" dirty="0">
                <a:solidFill>
                  <a:srgbClr val="595959"/>
                </a:solidFill>
                <a:latin typeface="Arial"/>
                <a:cs typeface="Arial"/>
              </a:rPr>
              <a:t>through</a:t>
            </a:r>
            <a:r>
              <a:rPr sz="1412" kern="0" spc="18" dirty="0">
                <a:solidFill>
                  <a:srgbClr val="595959"/>
                </a:solidFill>
                <a:latin typeface="Arial"/>
                <a:cs typeface="Arial"/>
              </a:rPr>
              <a:t> </a:t>
            </a:r>
            <a:r>
              <a:rPr sz="1412" kern="0" dirty="0">
                <a:solidFill>
                  <a:srgbClr val="595959"/>
                </a:solidFill>
                <a:latin typeface="Arial"/>
                <a:cs typeface="Arial"/>
              </a:rPr>
              <a:t>the</a:t>
            </a:r>
            <a:r>
              <a:rPr sz="1412" kern="0" spc="22" dirty="0">
                <a:solidFill>
                  <a:srgbClr val="595959"/>
                </a:solidFill>
                <a:latin typeface="Arial"/>
                <a:cs typeface="Arial"/>
              </a:rPr>
              <a:t> </a:t>
            </a:r>
            <a:r>
              <a:rPr sz="1412" kern="0" dirty="0">
                <a:solidFill>
                  <a:srgbClr val="595959"/>
                </a:solidFill>
                <a:latin typeface="Arial"/>
                <a:cs typeface="Arial"/>
              </a:rPr>
              <a:t>SBIR</a:t>
            </a:r>
            <a:r>
              <a:rPr sz="1412" kern="0" spc="26" dirty="0">
                <a:solidFill>
                  <a:srgbClr val="595959"/>
                </a:solidFill>
                <a:latin typeface="Arial"/>
                <a:cs typeface="Arial"/>
              </a:rPr>
              <a:t> </a:t>
            </a:r>
            <a:r>
              <a:rPr sz="1412" kern="0" spc="-9" dirty="0">
                <a:solidFill>
                  <a:srgbClr val="595959"/>
                </a:solidFill>
                <a:latin typeface="Arial"/>
                <a:cs typeface="Arial"/>
              </a:rPr>
              <a:t>awards</a:t>
            </a:r>
            <a:endParaRPr sz="1412" kern="0">
              <a:solidFill>
                <a:sysClr val="windowText" lastClr="000000"/>
              </a:solidFill>
              <a:latin typeface="Arial"/>
              <a:cs typeface="Arial"/>
            </a:endParaRPr>
          </a:p>
          <a:p>
            <a:pPr marL="215725" indent="-204518" defTabSz="806867">
              <a:spcBef>
                <a:spcPts val="869"/>
              </a:spcBef>
              <a:buClr>
                <a:srgbClr val="003066"/>
              </a:buClr>
              <a:buFontTx/>
              <a:buChar char="•"/>
              <a:tabLst>
                <a:tab pos="215725" algn="l"/>
              </a:tabLst>
            </a:pPr>
            <a:r>
              <a:rPr sz="1412" kern="0" dirty="0">
                <a:solidFill>
                  <a:srgbClr val="595959"/>
                </a:solidFill>
                <a:latin typeface="Arial"/>
                <a:cs typeface="Arial"/>
              </a:rPr>
              <a:t>International </a:t>
            </a:r>
            <a:r>
              <a:rPr sz="1412" kern="0" spc="-9" dirty="0">
                <a:solidFill>
                  <a:srgbClr val="595959"/>
                </a:solidFill>
                <a:latin typeface="Arial"/>
                <a:cs typeface="Arial"/>
              </a:rPr>
              <a:t>programs</a:t>
            </a:r>
            <a:endParaRPr sz="1412" kern="0">
              <a:solidFill>
                <a:sysClr val="windowText" lastClr="000000"/>
              </a:solidFill>
              <a:latin typeface="Arial"/>
              <a:cs typeface="Arial"/>
            </a:endParaRPr>
          </a:p>
        </p:txBody>
      </p:sp>
      <p:sp>
        <p:nvSpPr>
          <p:cNvPr id="3" name="object 3" descr="$PPTXTitle"/>
          <p:cNvSpPr txBox="1">
            <a:spLocks noGrp="1"/>
          </p:cNvSpPr>
          <p:nvPr>
            <p:ph type="title"/>
          </p:nvPr>
        </p:nvSpPr>
        <p:spPr>
          <a:xfrm>
            <a:off x="2014425" y="1031966"/>
            <a:ext cx="9402754" cy="364361"/>
          </a:xfrm>
          <a:prstGeom prst="rect">
            <a:avLst/>
          </a:prstGeom>
        </p:spPr>
        <p:txBody>
          <a:bodyPr vert="horz" wrap="square" lIns="0" tIns="11206" rIns="0" bIns="0" rtlCol="0">
            <a:spAutoFit/>
          </a:bodyPr>
          <a:lstStyle/>
          <a:p>
            <a:pPr marL="12887">
              <a:spcBef>
                <a:spcPts val="88"/>
              </a:spcBef>
            </a:pPr>
            <a:r>
              <a:rPr dirty="0"/>
              <a:t>Partners</a:t>
            </a:r>
            <a:r>
              <a:rPr spc="-79" dirty="0"/>
              <a:t> </a:t>
            </a:r>
            <a:r>
              <a:rPr dirty="0"/>
              <a:t>to</a:t>
            </a:r>
            <a:r>
              <a:rPr spc="-79" dirty="0"/>
              <a:t> </a:t>
            </a:r>
            <a:r>
              <a:rPr dirty="0"/>
              <a:t>the</a:t>
            </a:r>
            <a:r>
              <a:rPr spc="-79" dirty="0"/>
              <a:t> </a:t>
            </a:r>
            <a:r>
              <a:rPr spc="-18" dirty="0"/>
              <a:t>CUFR</a:t>
            </a:r>
          </a:p>
        </p:txBody>
      </p:sp>
      <p:sp>
        <p:nvSpPr>
          <p:cNvPr id="4" name="object 4"/>
          <p:cNvSpPr txBox="1"/>
          <p:nvPr/>
        </p:nvSpPr>
        <p:spPr>
          <a:xfrm>
            <a:off x="2026770" y="5592951"/>
            <a:ext cx="85165" cy="147058"/>
          </a:xfrm>
          <a:prstGeom prst="rect">
            <a:avLst/>
          </a:prstGeom>
        </p:spPr>
        <p:txBody>
          <a:bodyPr vert="horz" wrap="square" lIns="0" tIns="11206" rIns="0" bIns="0" rtlCol="0">
            <a:spAutoFit/>
          </a:bodyPr>
          <a:lstStyle/>
          <a:p>
            <a:pPr marL="11206" defTabSz="806867">
              <a:spcBef>
                <a:spcPts val="88"/>
              </a:spcBef>
            </a:pPr>
            <a:r>
              <a:rPr sz="882" kern="0" spc="-44" dirty="0">
                <a:solidFill>
                  <a:srgbClr val="595959"/>
                </a:solidFill>
                <a:latin typeface="Arial"/>
                <a:cs typeface="Arial"/>
              </a:rPr>
              <a:t>9</a:t>
            </a:r>
            <a:endParaRPr sz="882" kern="0">
              <a:solidFill>
                <a:sysClr val="windowText" lastClr="000000"/>
              </a:solidFill>
              <a:latin typeface="Arial"/>
              <a:cs typeface="Arial"/>
            </a:endParaRPr>
          </a:p>
        </p:txBody>
      </p:sp>
      <p:pic>
        <p:nvPicPr>
          <p:cNvPr id="5" name="object 5"/>
          <p:cNvPicPr/>
          <p:nvPr/>
        </p:nvPicPr>
        <p:blipFill>
          <a:blip r:embed="rId2" cstate="print"/>
          <a:stretch>
            <a:fillRect/>
          </a:stretch>
        </p:blipFill>
        <p:spPr>
          <a:xfrm>
            <a:off x="6918057" y="1878672"/>
            <a:ext cx="3132531" cy="344235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2014425" y="1031966"/>
            <a:ext cx="9402754" cy="364361"/>
          </a:xfrm>
          <a:prstGeom prst="rect">
            <a:avLst/>
          </a:prstGeom>
        </p:spPr>
        <p:txBody>
          <a:bodyPr vert="horz" wrap="square" lIns="0" tIns="11206" rIns="0" bIns="0" rtlCol="0">
            <a:spAutoFit/>
          </a:bodyPr>
          <a:lstStyle/>
          <a:p>
            <a:pPr marL="12887">
              <a:spcBef>
                <a:spcPts val="88"/>
              </a:spcBef>
            </a:pPr>
            <a:r>
              <a:rPr dirty="0"/>
              <a:t>The</a:t>
            </a:r>
            <a:r>
              <a:rPr spc="-84" dirty="0"/>
              <a:t> </a:t>
            </a:r>
            <a:r>
              <a:rPr dirty="0"/>
              <a:t>Center</a:t>
            </a:r>
            <a:r>
              <a:rPr spc="-79" dirty="0"/>
              <a:t> </a:t>
            </a:r>
            <a:r>
              <a:rPr dirty="0"/>
              <a:t>for</a:t>
            </a:r>
            <a:r>
              <a:rPr spc="-79" dirty="0"/>
              <a:t> </a:t>
            </a:r>
            <a:r>
              <a:rPr dirty="0"/>
              <a:t>Used</a:t>
            </a:r>
            <a:r>
              <a:rPr spc="-84" dirty="0"/>
              <a:t> </a:t>
            </a:r>
            <a:r>
              <a:rPr dirty="0"/>
              <a:t>Fuel</a:t>
            </a:r>
            <a:r>
              <a:rPr spc="-79" dirty="0"/>
              <a:t> </a:t>
            </a:r>
            <a:r>
              <a:rPr spc="-9" dirty="0"/>
              <a:t>Research:</a:t>
            </a:r>
            <a:r>
              <a:rPr spc="-84" dirty="0"/>
              <a:t> </a:t>
            </a:r>
            <a:r>
              <a:rPr spc="-9" dirty="0"/>
              <a:t>Summary</a:t>
            </a:r>
          </a:p>
        </p:txBody>
      </p:sp>
      <p:sp>
        <p:nvSpPr>
          <p:cNvPr id="3" name="object 3"/>
          <p:cNvSpPr txBox="1">
            <a:spLocks noGrp="1"/>
          </p:cNvSpPr>
          <p:nvPr>
            <p:ph type="body" idx="1"/>
          </p:nvPr>
        </p:nvSpPr>
        <p:spPr>
          <a:xfrm>
            <a:off x="2104894" y="1723846"/>
            <a:ext cx="9859819" cy="2553775"/>
          </a:xfrm>
          <a:prstGeom prst="rect">
            <a:avLst/>
          </a:prstGeom>
        </p:spPr>
        <p:txBody>
          <a:bodyPr vert="horz" wrap="square" lIns="0" tIns="57149" rIns="0" bIns="0" rtlCol="0">
            <a:spAutoFit/>
          </a:bodyPr>
          <a:lstStyle/>
          <a:p>
            <a:pPr marL="215725" indent="-204518">
              <a:spcBef>
                <a:spcPts val="449"/>
              </a:spcBef>
              <a:buClr>
                <a:srgbClr val="213E9A"/>
              </a:buClr>
              <a:buChar char="•"/>
              <a:tabLst>
                <a:tab pos="215725" algn="l"/>
              </a:tabLst>
            </a:pPr>
            <a:r>
              <a:rPr dirty="0"/>
              <a:t>DOE</a:t>
            </a:r>
            <a:r>
              <a:rPr spc="18" dirty="0"/>
              <a:t> </a:t>
            </a:r>
            <a:r>
              <a:rPr dirty="0"/>
              <a:t>announce</a:t>
            </a:r>
            <a:r>
              <a:rPr spc="18" dirty="0"/>
              <a:t> </a:t>
            </a:r>
            <a:r>
              <a:rPr dirty="0"/>
              <a:t>creation</a:t>
            </a:r>
            <a:r>
              <a:rPr spc="18" dirty="0"/>
              <a:t> </a:t>
            </a:r>
            <a:r>
              <a:rPr dirty="0"/>
              <a:t>of</a:t>
            </a:r>
            <a:r>
              <a:rPr spc="9" dirty="0"/>
              <a:t> </a:t>
            </a:r>
            <a:r>
              <a:rPr dirty="0"/>
              <a:t>the</a:t>
            </a:r>
            <a:r>
              <a:rPr spc="18" dirty="0"/>
              <a:t> </a:t>
            </a:r>
            <a:r>
              <a:rPr dirty="0"/>
              <a:t>Center</a:t>
            </a:r>
            <a:r>
              <a:rPr spc="13" dirty="0"/>
              <a:t> </a:t>
            </a:r>
            <a:r>
              <a:rPr dirty="0"/>
              <a:t>for</a:t>
            </a:r>
            <a:r>
              <a:rPr spc="13" dirty="0"/>
              <a:t> </a:t>
            </a:r>
            <a:r>
              <a:rPr dirty="0"/>
              <a:t>Used</a:t>
            </a:r>
            <a:r>
              <a:rPr spc="18" dirty="0"/>
              <a:t> </a:t>
            </a:r>
            <a:r>
              <a:rPr dirty="0"/>
              <a:t>Fuel</a:t>
            </a:r>
            <a:r>
              <a:rPr spc="18" dirty="0"/>
              <a:t> </a:t>
            </a:r>
            <a:r>
              <a:rPr dirty="0"/>
              <a:t>Research</a:t>
            </a:r>
            <a:r>
              <a:rPr spc="18" dirty="0"/>
              <a:t> </a:t>
            </a:r>
            <a:r>
              <a:rPr dirty="0"/>
              <a:t>(CUFR)</a:t>
            </a:r>
            <a:r>
              <a:rPr spc="13" dirty="0"/>
              <a:t> </a:t>
            </a:r>
            <a:r>
              <a:rPr dirty="0"/>
              <a:t>on</a:t>
            </a:r>
            <a:r>
              <a:rPr spc="18" dirty="0"/>
              <a:t> </a:t>
            </a:r>
            <a:r>
              <a:rPr dirty="0"/>
              <a:t>January</a:t>
            </a:r>
            <a:r>
              <a:rPr spc="18" dirty="0"/>
              <a:t> </a:t>
            </a:r>
            <a:r>
              <a:rPr dirty="0"/>
              <a:t>14,</a:t>
            </a:r>
            <a:r>
              <a:rPr spc="9" dirty="0"/>
              <a:t> </a:t>
            </a:r>
            <a:r>
              <a:rPr spc="-9" dirty="0"/>
              <a:t>2026.</a:t>
            </a:r>
          </a:p>
          <a:p>
            <a:pPr marL="421924" marR="109263" lvl="1" indent="-206198">
              <a:lnSpc>
                <a:spcPct val="97300"/>
              </a:lnSpc>
              <a:spcBef>
                <a:spcPts val="388"/>
              </a:spcBef>
              <a:buClr>
                <a:srgbClr val="213E9A"/>
              </a:buClr>
              <a:buChar char="•"/>
              <a:tabLst>
                <a:tab pos="421924" algn="l"/>
              </a:tabLst>
            </a:pPr>
            <a:r>
              <a:rPr sz="1324" u="sng" spc="-22" dirty="0">
                <a:solidFill>
                  <a:srgbClr val="595959"/>
                </a:solidFill>
                <a:uFill>
                  <a:solidFill>
                    <a:srgbClr val="595959"/>
                  </a:solidFill>
                </a:uFill>
                <a:latin typeface="Arial"/>
                <a:cs typeface="Arial"/>
              </a:rPr>
              <a:t>Mission</a:t>
            </a:r>
            <a:r>
              <a:rPr sz="1324" spc="-22" dirty="0">
                <a:solidFill>
                  <a:srgbClr val="595959"/>
                </a:solidFill>
                <a:latin typeface="Arial"/>
                <a:cs typeface="Arial"/>
              </a:rPr>
              <a:t>:</a:t>
            </a:r>
            <a:r>
              <a:rPr sz="1324" spc="-31" dirty="0">
                <a:solidFill>
                  <a:srgbClr val="595959"/>
                </a:solidFill>
                <a:latin typeface="Arial"/>
                <a:cs typeface="Arial"/>
              </a:rPr>
              <a:t> </a:t>
            </a:r>
            <a:r>
              <a:rPr sz="1324" spc="-26" dirty="0">
                <a:solidFill>
                  <a:srgbClr val="595959"/>
                </a:solidFill>
                <a:latin typeface="Arial"/>
                <a:cs typeface="Arial"/>
              </a:rPr>
              <a:t>Coordinate</a:t>
            </a:r>
            <a:r>
              <a:rPr sz="1324" spc="-40" dirty="0">
                <a:solidFill>
                  <a:srgbClr val="595959"/>
                </a:solidFill>
                <a:latin typeface="Arial"/>
                <a:cs typeface="Arial"/>
              </a:rPr>
              <a:t> </a:t>
            </a:r>
            <a:r>
              <a:rPr sz="1324" spc="-18" dirty="0">
                <a:solidFill>
                  <a:srgbClr val="595959"/>
                </a:solidFill>
                <a:latin typeface="Arial"/>
                <a:cs typeface="Arial"/>
              </a:rPr>
              <a:t>efforts</a:t>
            </a:r>
            <a:r>
              <a:rPr sz="1324" spc="-35" dirty="0">
                <a:solidFill>
                  <a:srgbClr val="595959"/>
                </a:solidFill>
                <a:latin typeface="Arial"/>
                <a:cs typeface="Arial"/>
              </a:rPr>
              <a:t> </a:t>
            </a:r>
            <a:r>
              <a:rPr sz="1324" dirty="0">
                <a:solidFill>
                  <a:srgbClr val="595959"/>
                </a:solidFill>
                <a:latin typeface="Arial"/>
                <a:cs typeface="Arial"/>
              </a:rPr>
              <a:t>in</a:t>
            </a:r>
            <a:r>
              <a:rPr sz="1324" spc="-40" dirty="0">
                <a:solidFill>
                  <a:srgbClr val="595959"/>
                </a:solidFill>
                <a:latin typeface="Arial"/>
                <a:cs typeface="Arial"/>
              </a:rPr>
              <a:t> </a:t>
            </a:r>
            <a:r>
              <a:rPr sz="1324" spc="-26" dirty="0">
                <a:solidFill>
                  <a:srgbClr val="595959"/>
                </a:solidFill>
                <a:latin typeface="Arial"/>
                <a:cs typeface="Arial"/>
              </a:rPr>
              <a:t>developing</a:t>
            </a:r>
            <a:r>
              <a:rPr sz="1324" spc="-40" dirty="0">
                <a:solidFill>
                  <a:srgbClr val="595959"/>
                </a:solidFill>
                <a:latin typeface="Arial"/>
                <a:cs typeface="Arial"/>
              </a:rPr>
              <a:t> </a:t>
            </a:r>
            <a:r>
              <a:rPr sz="1324" spc="-26" dirty="0">
                <a:solidFill>
                  <a:srgbClr val="595959"/>
                </a:solidFill>
                <a:latin typeface="Arial"/>
                <a:cs typeface="Arial"/>
              </a:rPr>
              <a:t>innovative</a:t>
            </a:r>
            <a:r>
              <a:rPr sz="1324" spc="-40" dirty="0">
                <a:solidFill>
                  <a:srgbClr val="595959"/>
                </a:solidFill>
                <a:latin typeface="Arial"/>
                <a:cs typeface="Arial"/>
              </a:rPr>
              <a:t> </a:t>
            </a:r>
            <a:r>
              <a:rPr sz="1324" spc="-26" dirty="0">
                <a:solidFill>
                  <a:srgbClr val="595959"/>
                </a:solidFill>
                <a:latin typeface="Arial"/>
                <a:cs typeface="Arial"/>
              </a:rPr>
              <a:t>technologies</a:t>
            </a:r>
            <a:r>
              <a:rPr sz="1324" spc="-35" dirty="0">
                <a:solidFill>
                  <a:srgbClr val="595959"/>
                </a:solidFill>
                <a:latin typeface="Arial"/>
                <a:cs typeface="Arial"/>
              </a:rPr>
              <a:t> </a:t>
            </a:r>
            <a:r>
              <a:rPr sz="1324" spc="-18" dirty="0">
                <a:solidFill>
                  <a:srgbClr val="595959"/>
                </a:solidFill>
                <a:latin typeface="Arial"/>
                <a:cs typeface="Arial"/>
              </a:rPr>
              <a:t>and</a:t>
            </a:r>
            <a:r>
              <a:rPr sz="1324" spc="-40" dirty="0">
                <a:solidFill>
                  <a:srgbClr val="595959"/>
                </a:solidFill>
                <a:latin typeface="Arial"/>
                <a:cs typeface="Arial"/>
              </a:rPr>
              <a:t> </a:t>
            </a:r>
            <a:r>
              <a:rPr sz="1324" spc="-22" dirty="0">
                <a:solidFill>
                  <a:srgbClr val="595959"/>
                </a:solidFill>
                <a:latin typeface="Arial"/>
                <a:cs typeface="Arial"/>
              </a:rPr>
              <a:t>solutions,</a:t>
            </a:r>
            <a:r>
              <a:rPr sz="1324" spc="-31" dirty="0">
                <a:solidFill>
                  <a:srgbClr val="595959"/>
                </a:solidFill>
                <a:latin typeface="Arial"/>
                <a:cs typeface="Arial"/>
              </a:rPr>
              <a:t> </a:t>
            </a:r>
            <a:r>
              <a:rPr sz="1324" spc="-22" dirty="0">
                <a:solidFill>
                  <a:srgbClr val="595959"/>
                </a:solidFill>
                <a:latin typeface="Arial"/>
                <a:cs typeface="Arial"/>
              </a:rPr>
              <a:t>conduct</a:t>
            </a:r>
            <a:r>
              <a:rPr sz="1324" spc="-31" dirty="0">
                <a:solidFill>
                  <a:srgbClr val="595959"/>
                </a:solidFill>
                <a:latin typeface="Arial"/>
                <a:cs typeface="Arial"/>
              </a:rPr>
              <a:t> </a:t>
            </a:r>
            <a:r>
              <a:rPr sz="1324" spc="-26" dirty="0">
                <a:solidFill>
                  <a:srgbClr val="595959"/>
                </a:solidFill>
                <a:latin typeface="Arial"/>
                <a:cs typeface="Arial"/>
              </a:rPr>
              <a:t>applied</a:t>
            </a:r>
            <a:r>
              <a:rPr sz="1324" spc="-40" dirty="0">
                <a:solidFill>
                  <a:srgbClr val="595959"/>
                </a:solidFill>
                <a:latin typeface="Arial"/>
                <a:cs typeface="Arial"/>
              </a:rPr>
              <a:t> </a:t>
            </a:r>
            <a:r>
              <a:rPr sz="1324" spc="-9" dirty="0">
                <a:solidFill>
                  <a:srgbClr val="595959"/>
                </a:solidFill>
                <a:latin typeface="Arial"/>
                <a:cs typeface="Arial"/>
              </a:rPr>
              <a:t>research that</a:t>
            </a:r>
            <a:r>
              <a:rPr sz="1324" spc="-44" dirty="0">
                <a:solidFill>
                  <a:srgbClr val="595959"/>
                </a:solidFill>
                <a:latin typeface="Arial"/>
                <a:cs typeface="Arial"/>
              </a:rPr>
              <a:t> </a:t>
            </a:r>
            <a:r>
              <a:rPr sz="1324" spc="-18" dirty="0">
                <a:solidFill>
                  <a:srgbClr val="595959"/>
                </a:solidFill>
                <a:latin typeface="Arial"/>
                <a:cs typeface="Arial"/>
              </a:rPr>
              <a:t>helps</a:t>
            </a:r>
            <a:r>
              <a:rPr sz="1324" spc="-44" dirty="0">
                <a:solidFill>
                  <a:srgbClr val="595959"/>
                </a:solidFill>
                <a:latin typeface="Arial"/>
                <a:cs typeface="Arial"/>
              </a:rPr>
              <a:t> </a:t>
            </a:r>
            <a:r>
              <a:rPr sz="1324" spc="-22" dirty="0">
                <a:solidFill>
                  <a:srgbClr val="595959"/>
                </a:solidFill>
                <a:latin typeface="Arial"/>
                <a:cs typeface="Arial"/>
              </a:rPr>
              <a:t>support</a:t>
            </a:r>
            <a:r>
              <a:rPr sz="1324" spc="-40" dirty="0">
                <a:solidFill>
                  <a:srgbClr val="595959"/>
                </a:solidFill>
                <a:latin typeface="Arial"/>
                <a:cs typeface="Arial"/>
              </a:rPr>
              <a:t> </a:t>
            </a:r>
            <a:r>
              <a:rPr sz="1324" spc="-18" dirty="0">
                <a:solidFill>
                  <a:srgbClr val="595959"/>
                </a:solidFill>
                <a:latin typeface="Arial"/>
                <a:cs typeface="Arial"/>
              </a:rPr>
              <a:t>and</a:t>
            </a:r>
            <a:r>
              <a:rPr sz="1324" spc="-53" dirty="0">
                <a:solidFill>
                  <a:srgbClr val="595959"/>
                </a:solidFill>
                <a:latin typeface="Arial"/>
                <a:cs typeface="Arial"/>
              </a:rPr>
              <a:t> </a:t>
            </a:r>
            <a:r>
              <a:rPr sz="1324" spc="-26" dirty="0">
                <a:solidFill>
                  <a:srgbClr val="595959"/>
                </a:solidFill>
                <a:latin typeface="Arial"/>
                <a:cs typeface="Arial"/>
              </a:rPr>
              <a:t>maintain</a:t>
            </a:r>
            <a:r>
              <a:rPr sz="1324" spc="-49" dirty="0">
                <a:solidFill>
                  <a:srgbClr val="595959"/>
                </a:solidFill>
                <a:latin typeface="Arial"/>
                <a:cs typeface="Arial"/>
              </a:rPr>
              <a:t> </a:t>
            </a:r>
            <a:r>
              <a:rPr sz="1324" spc="-26" dirty="0">
                <a:solidFill>
                  <a:srgbClr val="595959"/>
                </a:solidFill>
                <a:latin typeface="Arial"/>
                <a:cs typeface="Arial"/>
              </a:rPr>
              <a:t>compliance,</a:t>
            </a:r>
            <a:r>
              <a:rPr sz="1324" spc="-40" dirty="0">
                <a:solidFill>
                  <a:srgbClr val="595959"/>
                </a:solidFill>
                <a:latin typeface="Arial"/>
                <a:cs typeface="Arial"/>
              </a:rPr>
              <a:t> </a:t>
            </a:r>
            <a:r>
              <a:rPr sz="1324" spc="-18" dirty="0">
                <a:solidFill>
                  <a:srgbClr val="595959"/>
                </a:solidFill>
                <a:latin typeface="Arial"/>
                <a:cs typeface="Arial"/>
              </a:rPr>
              <a:t>and</a:t>
            </a:r>
            <a:r>
              <a:rPr sz="1324" spc="-49" dirty="0">
                <a:solidFill>
                  <a:srgbClr val="595959"/>
                </a:solidFill>
                <a:latin typeface="Arial"/>
                <a:cs typeface="Arial"/>
              </a:rPr>
              <a:t> </a:t>
            </a:r>
            <a:r>
              <a:rPr sz="1324" spc="-26" dirty="0">
                <a:solidFill>
                  <a:srgbClr val="595959"/>
                </a:solidFill>
                <a:latin typeface="Arial"/>
                <a:cs typeface="Arial"/>
              </a:rPr>
              <a:t>enable</a:t>
            </a:r>
            <a:r>
              <a:rPr sz="1324" spc="-53" dirty="0">
                <a:solidFill>
                  <a:srgbClr val="595959"/>
                </a:solidFill>
                <a:latin typeface="Arial"/>
                <a:cs typeface="Arial"/>
              </a:rPr>
              <a:t> </a:t>
            </a:r>
            <a:r>
              <a:rPr sz="1324" spc="-22" dirty="0">
                <a:solidFill>
                  <a:srgbClr val="595959"/>
                </a:solidFill>
                <a:latin typeface="Arial"/>
                <a:cs typeface="Arial"/>
              </a:rPr>
              <a:t>public</a:t>
            </a:r>
            <a:r>
              <a:rPr sz="1324" spc="-44" dirty="0">
                <a:solidFill>
                  <a:srgbClr val="595959"/>
                </a:solidFill>
                <a:latin typeface="Arial"/>
                <a:cs typeface="Arial"/>
              </a:rPr>
              <a:t> </a:t>
            </a:r>
            <a:r>
              <a:rPr sz="1324" spc="-26" dirty="0">
                <a:solidFill>
                  <a:srgbClr val="595959"/>
                </a:solidFill>
                <a:latin typeface="Arial"/>
                <a:cs typeface="Arial"/>
              </a:rPr>
              <a:t>confidence</a:t>
            </a:r>
            <a:r>
              <a:rPr sz="1324" spc="-49" dirty="0">
                <a:solidFill>
                  <a:srgbClr val="595959"/>
                </a:solidFill>
                <a:latin typeface="Arial"/>
                <a:cs typeface="Arial"/>
              </a:rPr>
              <a:t> </a:t>
            </a:r>
            <a:r>
              <a:rPr sz="1324" dirty="0">
                <a:solidFill>
                  <a:srgbClr val="595959"/>
                </a:solidFill>
                <a:latin typeface="Arial"/>
                <a:cs typeface="Arial"/>
              </a:rPr>
              <a:t>in</a:t>
            </a:r>
            <a:r>
              <a:rPr sz="1324" spc="-49" dirty="0">
                <a:solidFill>
                  <a:srgbClr val="595959"/>
                </a:solidFill>
                <a:latin typeface="Arial"/>
                <a:cs typeface="Arial"/>
              </a:rPr>
              <a:t> </a:t>
            </a:r>
            <a:r>
              <a:rPr sz="1324" dirty="0">
                <a:solidFill>
                  <a:srgbClr val="595959"/>
                </a:solidFill>
                <a:latin typeface="Arial"/>
                <a:cs typeface="Arial"/>
              </a:rPr>
              <a:t>the</a:t>
            </a:r>
            <a:r>
              <a:rPr sz="1324" spc="-53" dirty="0">
                <a:solidFill>
                  <a:srgbClr val="595959"/>
                </a:solidFill>
                <a:latin typeface="Arial"/>
                <a:cs typeface="Arial"/>
              </a:rPr>
              <a:t> </a:t>
            </a:r>
            <a:r>
              <a:rPr sz="1324" spc="-22" dirty="0">
                <a:solidFill>
                  <a:srgbClr val="595959"/>
                </a:solidFill>
                <a:latin typeface="Arial"/>
                <a:cs typeface="Arial"/>
              </a:rPr>
              <a:t>storage</a:t>
            </a:r>
            <a:r>
              <a:rPr sz="1324" spc="-49" dirty="0">
                <a:solidFill>
                  <a:srgbClr val="595959"/>
                </a:solidFill>
                <a:latin typeface="Arial"/>
                <a:cs typeface="Arial"/>
              </a:rPr>
              <a:t> </a:t>
            </a:r>
            <a:r>
              <a:rPr sz="1324" spc="-22" dirty="0">
                <a:solidFill>
                  <a:srgbClr val="595959"/>
                </a:solidFill>
                <a:latin typeface="Arial"/>
                <a:cs typeface="Arial"/>
              </a:rPr>
              <a:t>and </a:t>
            </a:r>
            <a:r>
              <a:rPr sz="1324" spc="-26" dirty="0">
                <a:solidFill>
                  <a:srgbClr val="595959"/>
                </a:solidFill>
                <a:latin typeface="Arial"/>
                <a:cs typeface="Arial"/>
              </a:rPr>
              <a:t>transportation</a:t>
            </a:r>
            <a:r>
              <a:rPr sz="1324" spc="-35" dirty="0">
                <a:solidFill>
                  <a:srgbClr val="595959"/>
                </a:solidFill>
                <a:latin typeface="Arial"/>
                <a:cs typeface="Arial"/>
              </a:rPr>
              <a:t> </a:t>
            </a:r>
            <a:r>
              <a:rPr sz="1324" dirty="0">
                <a:solidFill>
                  <a:srgbClr val="595959"/>
                </a:solidFill>
                <a:latin typeface="Arial"/>
                <a:cs typeface="Arial"/>
              </a:rPr>
              <a:t>of</a:t>
            </a:r>
            <a:r>
              <a:rPr sz="1324" spc="-22" dirty="0">
                <a:solidFill>
                  <a:srgbClr val="595959"/>
                </a:solidFill>
                <a:latin typeface="Arial"/>
                <a:cs typeface="Arial"/>
              </a:rPr>
              <a:t> </a:t>
            </a:r>
            <a:r>
              <a:rPr sz="1324" spc="-26" dirty="0">
                <a:solidFill>
                  <a:srgbClr val="595959"/>
                </a:solidFill>
                <a:latin typeface="Arial"/>
                <a:cs typeface="Arial"/>
              </a:rPr>
              <a:t>commercial</a:t>
            </a:r>
            <a:r>
              <a:rPr sz="1324" spc="-18" dirty="0">
                <a:solidFill>
                  <a:srgbClr val="595959"/>
                </a:solidFill>
                <a:latin typeface="Arial"/>
                <a:cs typeface="Arial"/>
              </a:rPr>
              <a:t> and</a:t>
            </a:r>
            <a:r>
              <a:rPr sz="1324" spc="-35" dirty="0">
                <a:solidFill>
                  <a:srgbClr val="595959"/>
                </a:solidFill>
                <a:latin typeface="Arial"/>
                <a:cs typeface="Arial"/>
              </a:rPr>
              <a:t> DOE-</a:t>
            </a:r>
            <a:r>
              <a:rPr sz="1324" spc="-31" dirty="0">
                <a:solidFill>
                  <a:srgbClr val="595959"/>
                </a:solidFill>
                <a:latin typeface="Arial"/>
                <a:cs typeface="Arial"/>
              </a:rPr>
              <a:t>managed </a:t>
            </a:r>
            <a:r>
              <a:rPr sz="1324" spc="-18" dirty="0">
                <a:solidFill>
                  <a:srgbClr val="595959"/>
                </a:solidFill>
                <a:latin typeface="Arial"/>
                <a:cs typeface="Arial"/>
              </a:rPr>
              <a:t>UNF.</a:t>
            </a:r>
            <a:endParaRPr sz="1324">
              <a:latin typeface="Arial"/>
              <a:cs typeface="Arial"/>
            </a:endParaRPr>
          </a:p>
          <a:p>
            <a:pPr marL="421924" marR="10646" lvl="1" indent="-206198">
              <a:spcBef>
                <a:spcPts val="339"/>
              </a:spcBef>
              <a:buClr>
                <a:srgbClr val="213E9A"/>
              </a:buClr>
              <a:buChar char="•"/>
              <a:tabLst>
                <a:tab pos="421924" algn="l"/>
              </a:tabLst>
            </a:pPr>
            <a:r>
              <a:rPr sz="1324" u="sng" spc="-18" dirty="0">
                <a:solidFill>
                  <a:srgbClr val="595959"/>
                </a:solidFill>
                <a:uFill>
                  <a:solidFill>
                    <a:srgbClr val="595959"/>
                  </a:solidFill>
                </a:uFill>
                <a:latin typeface="Arial"/>
                <a:cs typeface="Arial"/>
              </a:rPr>
              <a:t>Goal</a:t>
            </a:r>
            <a:r>
              <a:rPr sz="1324" u="sng" spc="-44" dirty="0">
                <a:solidFill>
                  <a:srgbClr val="595959"/>
                </a:solidFill>
                <a:uFill>
                  <a:solidFill>
                    <a:srgbClr val="595959"/>
                  </a:solidFill>
                </a:uFill>
                <a:latin typeface="Arial"/>
                <a:cs typeface="Arial"/>
              </a:rPr>
              <a:t> </a:t>
            </a:r>
            <a:r>
              <a:rPr sz="1324" u="sng" dirty="0">
                <a:solidFill>
                  <a:srgbClr val="595959"/>
                </a:solidFill>
                <a:uFill>
                  <a:solidFill>
                    <a:srgbClr val="595959"/>
                  </a:solidFill>
                </a:uFill>
                <a:latin typeface="Arial"/>
                <a:cs typeface="Arial"/>
              </a:rPr>
              <a:t>1</a:t>
            </a:r>
            <a:r>
              <a:rPr sz="1324" dirty="0">
                <a:solidFill>
                  <a:srgbClr val="595959"/>
                </a:solidFill>
                <a:latin typeface="Arial"/>
                <a:cs typeface="Arial"/>
              </a:rPr>
              <a:t>:</a:t>
            </a:r>
            <a:r>
              <a:rPr sz="1324" spc="-44" dirty="0">
                <a:solidFill>
                  <a:srgbClr val="595959"/>
                </a:solidFill>
                <a:latin typeface="Arial"/>
                <a:cs typeface="Arial"/>
              </a:rPr>
              <a:t> </a:t>
            </a:r>
            <a:r>
              <a:rPr sz="1324" spc="-26" dirty="0">
                <a:solidFill>
                  <a:srgbClr val="595959"/>
                </a:solidFill>
                <a:latin typeface="Arial"/>
                <a:cs typeface="Arial"/>
              </a:rPr>
              <a:t>Reduce</a:t>
            </a:r>
            <a:r>
              <a:rPr sz="1324" spc="-57" dirty="0">
                <a:solidFill>
                  <a:srgbClr val="595959"/>
                </a:solidFill>
                <a:latin typeface="Arial"/>
                <a:cs typeface="Arial"/>
              </a:rPr>
              <a:t> </a:t>
            </a:r>
            <a:r>
              <a:rPr sz="1324" spc="-22" dirty="0">
                <a:solidFill>
                  <a:srgbClr val="595959"/>
                </a:solidFill>
                <a:latin typeface="Arial"/>
                <a:cs typeface="Arial"/>
              </a:rPr>
              <a:t>DOE’s</a:t>
            </a:r>
            <a:r>
              <a:rPr sz="1324" spc="-49" dirty="0">
                <a:solidFill>
                  <a:srgbClr val="595959"/>
                </a:solidFill>
                <a:latin typeface="Arial"/>
                <a:cs typeface="Arial"/>
              </a:rPr>
              <a:t> </a:t>
            </a:r>
            <a:r>
              <a:rPr sz="1324" spc="-22" dirty="0">
                <a:solidFill>
                  <a:srgbClr val="595959"/>
                </a:solidFill>
                <a:latin typeface="Arial"/>
                <a:cs typeface="Arial"/>
              </a:rPr>
              <a:t>contractual</a:t>
            </a:r>
            <a:r>
              <a:rPr sz="1324" spc="-40" dirty="0">
                <a:solidFill>
                  <a:srgbClr val="595959"/>
                </a:solidFill>
                <a:latin typeface="Arial"/>
                <a:cs typeface="Arial"/>
              </a:rPr>
              <a:t> </a:t>
            </a:r>
            <a:r>
              <a:rPr sz="1324" spc="-18" dirty="0">
                <a:solidFill>
                  <a:srgbClr val="595959"/>
                </a:solidFill>
                <a:latin typeface="Arial"/>
                <a:cs typeface="Arial"/>
              </a:rPr>
              <a:t>and</a:t>
            </a:r>
            <a:r>
              <a:rPr sz="1324" spc="-57" dirty="0">
                <a:solidFill>
                  <a:srgbClr val="595959"/>
                </a:solidFill>
                <a:latin typeface="Arial"/>
                <a:cs typeface="Arial"/>
              </a:rPr>
              <a:t> </a:t>
            </a:r>
            <a:r>
              <a:rPr sz="1324" spc="-22" dirty="0">
                <a:solidFill>
                  <a:srgbClr val="595959"/>
                </a:solidFill>
                <a:latin typeface="Arial"/>
                <a:cs typeface="Arial"/>
              </a:rPr>
              <a:t>technical</a:t>
            </a:r>
            <a:r>
              <a:rPr sz="1324" spc="-40" dirty="0">
                <a:solidFill>
                  <a:srgbClr val="595959"/>
                </a:solidFill>
                <a:latin typeface="Arial"/>
                <a:cs typeface="Arial"/>
              </a:rPr>
              <a:t> </a:t>
            </a:r>
            <a:r>
              <a:rPr sz="1324" spc="-22" dirty="0">
                <a:solidFill>
                  <a:srgbClr val="595959"/>
                </a:solidFill>
                <a:latin typeface="Arial"/>
                <a:cs typeface="Arial"/>
              </a:rPr>
              <a:t>liabilities</a:t>
            </a:r>
            <a:r>
              <a:rPr sz="1324" spc="-49" dirty="0">
                <a:solidFill>
                  <a:srgbClr val="595959"/>
                </a:solidFill>
                <a:latin typeface="Arial"/>
                <a:cs typeface="Arial"/>
              </a:rPr>
              <a:t> </a:t>
            </a:r>
            <a:r>
              <a:rPr sz="1324" spc="-26" dirty="0">
                <a:solidFill>
                  <a:srgbClr val="595959"/>
                </a:solidFill>
                <a:latin typeface="Arial"/>
                <a:cs typeface="Arial"/>
              </a:rPr>
              <a:t>associated</a:t>
            </a:r>
            <a:r>
              <a:rPr sz="1324" spc="-57" dirty="0">
                <a:solidFill>
                  <a:srgbClr val="595959"/>
                </a:solidFill>
                <a:latin typeface="Arial"/>
                <a:cs typeface="Arial"/>
              </a:rPr>
              <a:t> </a:t>
            </a:r>
            <a:r>
              <a:rPr sz="1324" spc="-9" dirty="0">
                <a:solidFill>
                  <a:srgbClr val="595959"/>
                </a:solidFill>
                <a:latin typeface="Arial"/>
                <a:cs typeface="Arial"/>
              </a:rPr>
              <a:t>with</a:t>
            </a:r>
            <a:r>
              <a:rPr sz="1324" spc="-53" dirty="0">
                <a:solidFill>
                  <a:srgbClr val="595959"/>
                </a:solidFill>
                <a:latin typeface="Arial"/>
                <a:cs typeface="Arial"/>
              </a:rPr>
              <a:t> </a:t>
            </a:r>
            <a:r>
              <a:rPr sz="1324" dirty="0">
                <a:solidFill>
                  <a:srgbClr val="595959"/>
                </a:solidFill>
                <a:latin typeface="Arial"/>
                <a:cs typeface="Arial"/>
              </a:rPr>
              <a:t>the</a:t>
            </a:r>
            <a:r>
              <a:rPr sz="1324" spc="-53" dirty="0">
                <a:solidFill>
                  <a:srgbClr val="595959"/>
                </a:solidFill>
                <a:latin typeface="Arial"/>
                <a:cs typeface="Arial"/>
              </a:rPr>
              <a:t> </a:t>
            </a:r>
            <a:r>
              <a:rPr sz="1324" spc="-31" dirty="0">
                <a:solidFill>
                  <a:srgbClr val="595959"/>
                </a:solidFill>
                <a:latin typeface="Arial"/>
                <a:cs typeface="Arial"/>
              </a:rPr>
              <a:t>management</a:t>
            </a:r>
            <a:r>
              <a:rPr sz="1324" spc="-44" dirty="0">
                <a:solidFill>
                  <a:srgbClr val="595959"/>
                </a:solidFill>
                <a:latin typeface="Arial"/>
                <a:cs typeface="Arial"/>
              </a:rPr>
              <a:t> </a:t>
            </a:r>
            <a:r>
              <a:rPr sz="1324" dirty="0">
                <a:solidFill>
                  <a:srgbClr val="595959"/>
                </a:solidFill>
                <a:latin typeface="Arial"/>
                <a:cs typeface="Arial"/>
              </a:rPr>
              <a:t>of</a:t>
            </a:r>
            <a:r>
              <a:rPr sz="1324" spc="-49" dirty="0">
                <a:solidFill>
                  <a:srgbClr val="595959"/>
                </a:solidFill>
                <a:latin typeface="Arial"/>
                <a:cs typeface="Arial"/>
              </a:rPr>
              <a:t> </a:t>
            </a:r>
            <a:r>
              <a:rPr sz="1324" spc="-18" dirty="0">
                <a:solidFill>
                  <a:srgbClr val="595959"/>
                </a:solidFill>
                <a:latin typeface="Arial"/>
                <a:cs typeface="Arial"/>
              </a:rPr>
              <a:t>UNF</a:t>
            </a:r>
            <a:r>
              <a:rPr sz="1324" spc="-57" dirty="0">
                <a:solidFill>
                  <a:srgbClr val="595959"/>
                </a:solidFill>
                <a:latin typeface="Arial"/>
                <a:cs typeface="Arial"/>
              </a:rPr>
              <a:t> </a:t>
            </a:r>
            <a:r>
              <a:rPr sz="1324" spc="-18" dirty="0">
                <a:solidFill>
                  <a:srgbClr val="595959"/>
                </a:solidFill>
                <a:latin typeface="Arial"/>
                <a:cs typeface="Arial"/>
              </a:rPr>
              <a:t>prior</a:t>
            </a:r>
            <a:r>
              <a:rPr sz="1324" spc="-44" dirty="0">
                <a:solidFill>
                  <a:srgbClr val="595959"/>
                </a:solidFill>
                <a:latin typeface="Arial"/>
                <a:cs typeface="Arial"/>
              </a:rPr>
              <a:t> </a:t>
            </a:r>
            <a:r>
              <a:rPr sz="1324" spc="-22" dirty="0">
                <a:solidFill>
                  <a:srgbClr val="595959"/>
                </a:solidFill>
                <a:latin typeface="Arial"/>
                <a:cs typeface="Arial"/>
              </a:rPr>
              <a:t>to </a:t>
            </a:r>
            <a:r>
              <a:rPr sz="1324" spc="-31" dirty="0">
                <a:solidFill>
                  <a:srgbClr val="595959"/>
                </a:solidFill>
                <a:latin typeface="Arial"/>
                <a:cs typeface="Arial"/>
              </a:rPr>
              <a:t>undergoing</a:t>
            </a:r>
            <a:r>
              <a:rPr sz="1324" spc="-22" dirty="0">
                <a:solidFill>
                  <a:srgbClr val="595959"/>
                </a:solidFill>
                <a:latin typeface="Arial"/>
                <a:cs typeface="Arial"/>
              </a:rPr>
              <a:t> </a:t>
            </a:r>
            <a:r>
              <a:rPr sz="1324" spc="-31" dirty="0">
                <a:solidFill>
                  <a:srgbClr val="595959"/>
                </a:solidFill>
                <a:latin typeface="Arial"/>
                <a:cs typeface="Arial"/>
              </a:rPr>
              <a:t>permanent</a:t>
            </a:r>
            <a:r>
              <a:rPr sz="1324" spc="-4" dirty="0">
                <a:solidFill>
                  <a:srgbClr val="595959"/>
                </a:solidFill>
                <a:latin typeface="Arial"/>
                <a:cs typeface="Arial"/>
              </a:rPr>
              <a:t> </a:t>
            </a:r>
            <a:r>
              <a:rPr sz="1324" spc="-9" dirty="0">
                <a:solidFill>
                  <a:srgbClr val="595959"/>
                </a:solidFill>
                <a:latin typeface="Arial"/>
                <a:cs typeface="Arial"/>
              </a:rPr>
              <a:t>disposal.</a:t>
            </a:r>
            <a:endParaRPr sz="1324">
              <a:latin typeface="Arial"/>
              <a:cs typeface="Arial"/>
            </a:endParaRPr>
          </a:p>
          <a:p>
            <a:pPr marL="421924" marR="647174" lvl="1" indent="-206198">
              <a:lnSpc>
                <a:spcPts val="1500"/>
              </a:lnSpc>
              <a:spcBef>
                <a:spcPts val="481"/>
              </a:spcBef>
              <a:buClr>
                <a:srgbClr val="213E9A"/>
              </a:buClr>
              <a:buChar char="•"/>
              <a:tabLst>
                <a:tab pos="421924" algn="l"/>
              </a:tabLst>
            </a:pPr>
            <a:r>
              <a:rPr sz="1324" u="sng" spc="-18" dirty="0">
                <a:solidFill>
                  <a:srgbClr val="595959"/>
                </a:solidFill>
                <a:uFill>
                  <a:solidFill>
                    <a:srgbClr val="595959"/>
                  </a:solidFill>
                </a:uFill>
                <a:latin typeface="Arial"/>
                <a:cs typeface="Arial"/>
              </a:rPr>
              <a:t>Goal</a:t>
            </a:r>
            <a:r>
              <a:rPr sz="1324" u="sng" spc="-35" dirty="0">
                <a:solidFill>
                  <a:srgbClr val="595959"/>
                </a:solidFill>
                <a:uFill>
                  <a:solidFill>
                    <a:srgbClr val="595959"/>
                  </a:solidFill>
                </a:uFill>
                <a:latin typeface="Arial"/>
                <a:cs typeface="Arial"/>
              </a:rPr>
              <a:t> </a:t>
            </a:r>
            <a:r>
              <a:rPr sz="1324" u="sng" dirty="0">
                <a:solidFill>
                  <a:srgbClr val="595959"/>
                </a:solidFill>
                <a:uFill>
                  <a:solidFill>
                    <a:srgbClr val="595959"/>
                  </a:solidFill>
                </a:uFill>
                <a:latin typeface="Arial"/>
                <a:cs typeface="Arial"/>
              </a:rPr>
              <a:t>2</a:t>
            </a:r>
            <a:r>
              <a:rPr sz="1324" dirty="0">
                <a:solidFill>
                  <a:srgbClr val="595959"/>
                </a:solidFill>
                <a:latin typeface="Arial"/>
                <a:cs typeface="Arial"/>
              </a:rPr>
              <a:t>:</a:t>
            </a:r>
            <a:r>
              <a:rPr sz="1324" spc="-40" dirty="0">
                <a:solidFill>
                  <a:srgbClr val="595959"/>
                </a:solidFill>
                <a:latin typeface="Arial"/>
                <a:cs typeface="Arial"/>
              </a:rPr>
              <a:t> </a:t>
            </a:r>
            <a:r>
              <a:rPr sz="1324" spc="-26" dirty="0">
                <a:solidFill>
                  <a:srgbClr val="595959"/>
                </a:solidFill>
                <a:latin typeface="Arial"/>
                <a:cs typeface="Arial"/>
              </a:rPr>
              <a:t>Leverage</a:t>
            </a:r>
            <a:r>
              <a:rPr sz="1324" spc="-49" dirty="0">
                <a:solidFill>
                  <a:srgbClr val="595959"/>
                </a:solidFill>
                <a:latin typeface="Arial"/>
                <a:cs typeface="Arial"/>
              </a:rPr>
              <a:t> </a:t>
            </a:r>
            <a:r>
              <a:rPr sz="1324" spc="-31" dirty="0">
                <a:solidFill>
                  <a:srgbClr val="595959"/>
                </a:solidFill>
                <a:latin typeface="Arial"/>
                <a:cs typeface="Arial"/>
              </a:rPr>
              <a:t>lessons-</a:t>
            </a:r>
            <a:r>
              <a:rPr sz="1324" spc="-22" dirty="0">
                <a:solidFill>
                  <a:srgbClr val="595959"/>
                </a:solidFill>
                <a:latin typeface="Arial"/>
                <a:cs typeface="Arial"/>
              </a:rPr>
              <a:t>learned</a:t>
            </a:r>
            <a:r>
              <a:rPr sz="1324" spc="-44" dirty="0">
                <a:solidFill>
                  <a:srgbClr val="595959"/>
                </a:solidFill>
                <a:latin typeface="Arial"/>
                <a:cs typeface="Arial"/>
              </a:rPr>
              <a:t> </a:t>
            </a:r>
            <a:r>
              <a:rPr sz="1324" spc="-9" dirty="0">
                <a:solidFill>
                  <a:srgbClr val="595959"/>
                </a:solidFill>
                <a:latin typeface="Arial"/>
                <a:cs typeface="Arial"/>
              </a:rPr>
              <a:t>from</a:t>
            </a:r>
            <a:r>
              <a:rPr sz="1324" spc="-57" dirty="0">
                <a:solidFill>
                  <a:srgbClr val="595959"/>
                </a:solidFill>
                <a:latin typeface="Arial"/>
                <a:cs typeface="Arial"/>
              </a:rPr>
              <a:t> </a:t>
            </a:r>
            <a:r>
              <a:rPr sz="1324" spc="-22" dirty="0">
                <a:solidFill>
                  <a:srgbClr val="595959"/>
                </a:solidFill>
                <a:latin typeface="Arial"/>
                <a:cs typeface="Arial"/>
              </a:rPr>
              <a:t>countries</a:t>
            </a:r>
            <a:r>
              <a:rPr sz="1324" spc="-49" dirty="0">
                <a:solidFill>
                  <a:srgbClr val="595959"/>
                </a:solidFill>
                <a:latin typeface="Arial"/>
                <a:cs typeface="Arial"/>
              </a:rPr>
              <a:t> </a:t>
            </a:r>
            <a:r>
              <a:rPr sz="1324" spc="-9" dirty="0">
                <a:solidFill>
                  <a:srgbClr val="595959"/>
                </a:solidFill>
                <a:latin typeface="Arial"/>
                <a:cs typeface="Arial"/>
              </a:rPr>
              <a:t>with</a:t>
            </a:r>
            <a:r>
              <a:rPr sz="1324" spc="-44" dirty="0">
                <a:solidFill>
                  <a:srgbClr val="595959"/>
                </a:solidFill>
                <a:latin typeface="Arial"/>
                <a:cs typeface="Arial"/>
              </a:rPr>
              <a:t> </a:t>
            </a:r>
            <a:r>
              <a:rPr sz="1324" spc="-26" dirty="0">
                <a:solidFill>
                  <a:srgbClr val="595959"/>
                </a:solidFill>
                <a:latin typeface="Arial"/>
                <a:cs typeface="Arial"/>
              </a:rPr>
              <a:t>established</a:t>
            </a:r>
            <a:r>
              <a:rPr sz="1324" spc="-49" dirty="0">
                <a:solidFill>
                  <a:srgbClr val="595959"/>
                </a:solidFill>
                <a:latin typeface="Arial"/>
                <a:cs typeface="Arial"/>
              </a:rPr>
              <a:t> </a:t>
            </a:r>
            <a:r>
              <a:rPr sz="1324" spc="-18" dirty="0">
                <a:solidFill>
                  <a:srgbClr val="595959"/>
                </a:solidFill>
                <a:latin typeface="Arial"/>
                <a:cs typeface="Arial"/>
              </a:rPr>
              <a:t>UNF</a:t>
            </a:r>
            <a:r>
              <a:rPr sz="1324" spc="-49" dirty="0">
                <a:solidFill>
                  <a:srgbClr val="595959"/>
                </a:solidFill>
                <a:latin typeface="Arial"/>
                <a:cs typeface="Arial"/>
              </a:rPr>
              <a:t> </a:t>
            </a:r>
            <a:r>
              <a:rPr sz="1324" spc="-22" dirty="0">
                <a:solidFill>
                  <a:srgbClr val="595959"/>
                </a:solidFill>
                <a:latin typeface="Arial"/>
                <a:cs typeface="Arial"/>
              </a:rPr>
              <a:t>storage</a:t>
            </a:r>
            <a:r>
              <a:rPr sz="1324" spc="-44" dirty="0">
                <a:solidFill>
                  <a:srgbClr val="595959"/>
                </a:solidFill>
                <a:latin typeface="Arial"/>
                <a:cs typeface="Arial"/>
              </a:rPr>
              <a:t> </a:t>
            </a:r>
            <a:r>
              <a:rPr sz="1324" spc="-18" dirty="0">
                <a:solidFill>
                  <a:srgbClr val="595959"/>
                </a:solidFill>
                <a:latin typeface="Arial"/>
                <a:cs typeface="Arial"/>
              </a:rPr>
              <a:t>and</a:t>
            </a:r>
            <a:r>
              <a:rPr sz="1324" spc="-49" dirty="0">
                <a:solidFill>
                  <a:srgbClr val="595959"/>
                </a:solidFill>
                <a:latin typeface="Arial"/>
                <a:cs typeface="Arial"/>
              </a:rPr>
              <a:t> </a:t>
            </a:r>
            <a:r>
              <a:rPr sz="1324" spc="-9" dirty="0">
                <a:solidFill>
                  <a:srgbClr val="595959"/>
                </a:solidFill>
                <a:latin typeface="Arial"/>
                <a:cs typeface="Arial"/>
              </a:rPr>
              <a:t>transportation programs</a:t>
            </a:r>
            <a:endParaRPr sz="1324">
              <a:latin typeface="Arial"/>
              <a:cs typeface="Arial"/>
            </a:endParaRPr>
          </a:p>
          <a:p>
            <a:pPr marL="421924" lvl="1" indent="-206198">
              <a:spcBef>
                <a:spcPts val="415"/>
              </a:spcBef>
              <a:buClr>
                <a:srgbClr val="213E9A"/>
              </a:buClr>
              <a:buChar char="•"/>
              <a:tabLst>
                <a:tab pos="421924" algn="l"/>
              </a:tabLst>
            </a:pPr>
            <a:r>
              <a:rPr sz="1324" u="sng" spc="-18" dirty="0">
                <a:solidFill>
                  <a:srgbClr val="595959"/>
                </a:solidFill>
                <a:uFill>
                  <a:solidFill>
                    <a:srgbClr val="595959"/>
                  </a:solidFill>
                </a:uFill>
                <a:latin typeface="Arial"/>
                <a:cs typeface="Arial"/>
              </a:rPr>
              <a:t>Goal</a:t>
            </a:r>
            <a:r>
              <a:rPr sz="1324" u="sng" spc="-40" dirty="0">
                <a:solidFill>
                  <a:srgbClr val="595959"/>
                </a:solidFill>
                <a:uFill>
                  <a:solidFill>
                    <a:srgbClr val="595959"/>
                  </a:solidFill>
                </a:uFill>
                <a:latin typeface="Arial"/>
                <a:cs typeface="Arial"/>
              </a:rPr>
              <a:t> </a:t>
            </a:r>
            <a:r>
              <a:rPr sz="1324" u="sng" dirty="0">
                <a:solidFill>
                  <a:srgbClr val="595959"/>
                </a:solidFill>
                <a:uFill>
                  <a:solidFill>
                    <a:srgbClr val="595959"/>
                  </a:solidFill>
                </a:uFill>
                <a:latin typeface="Arial"/>
                <a:cs typeface="Arial"/>
              </a:rPr>
              <a:t>3</a:t>
            </a:r>
            <a:r>
              <a:rPr sz="1324" dirty="0">
                <a:solidFill>
                  <a:srgbClr val="595959"/>
                </a:solidFill>
                <a:latin typeface="Arial"/>
                <a:cs typeface="Arial"/>
              </a:rPr>
              <a:t>:</a:t>
            </a:r>
            <a:r>
              <a:rPr sz="1324" spc="-44" dirty="0">
                <a:solidFill>
                  <a:srgbClr val="595959"/>
                </a:solidFill>
                <a:latin typeface="Arial"/>
                <a:cs typeface="Arial"/>
              </a:rPr>
              <a:t> </a:t>
            </a:r>
            <a:r>
              <a:rPr sz="1324" spc="-22" dirty="0">
                <a:solidFill>
                  <a:srgbClr val="595959"/>
                </a:solidFill>
                <a:latin typeface="Arial"/>
                <a:cs typeface="Arial"/>
              </a:rPr>
              <a:t>Furnish</a:t>
            </a:r>
            <a:r>
              <a:rPr sz="1324" spc="-53" dirty="0">
                <a:solidFill>
                  <a:srgbClr val="595959"/>
                </a:solidFill>
                <a:latin typeface="Arial"/>
                <a:cs typeface="Arial"/>
              </a:rPr>
              <a:t> </a:t>
            </a:r>
            <a:r>
              <a:rPr sz="1324" spc="-9" dirty="0">
                <a:solidFill>
                  <a:srgbClr val="595959"/>
                </a:solidFill>
                <a:latin typeface="Arial"/>
                <a:cs typeface="Arial"/>
              </a:rPr>
              <a:t>data</a:t>
            </a:r>
            <a:r>
              <a:rPr sz="1324" spc="-53" dirty="0">
                <a:solidFill>
                  <a:srgbClr val="595959"/>
                </a:solidFill>
                <a:latin typeface="Arial"/>
                <a:cs typeface="Arial"/>
              </a:rPr>
              <a:t> </a:t>
            </a:r>
            <a:r>
              <a:rPr sz="1324" spc="-18" dirty="0">
                <a:solidFill>
                  <a:srgbClr val="595959"/>
                </a:solidFill>
                <a:latin typeface="Arial"/>
                <a:cs typeface="Arial"/>
              </a:rPr>
              <a:t>and</a:t>
            </a:r>
            <a:r>
              <a:rPr sz="1324" spc="-53" dirty="0">
                <a:solidFill>
                  <a:srgbClr val="595959"/>
                </a:solidFill>
                <a:latin typeface="Arial"/>
                <a:cs typeface="Arial"/>
              </a:rPr>
              <a:t> </a:t>
            </a:r>
            <a:r>
              <a:rPr sz="1324" spc="-26" dirty="0">
                <a:solidFill>
                  <a:srgbClr val="595959"/>
                </a:solidFill>
                <a:latin typeface="Arial"/>
                <a:cs typeface="Arial"/>
              </a:rPr>
              <a:t>methods</a:t>
            </a:r>
            <a:r>
              <a:rPr sz="1324" spc="-44" dirty="0">
                <a:solidFill>
                  <a:srgbClr val="595959"/>
                </a:solidFill>
                <a:latin typeface="Arial"/>
                <a:cs typeface="Arial"/>
              </a:rPr>
              <a:t> </a:t>
            </a:r>
            <a:r>
              <a:rPr sz="1324" dirty="0">
                <a:solidFill>
                  <a:srgbClr val="595959"/>
                </a:solidFill>
                <a:latin typeface="Arial"/>
                <a:cs typeface="Arial"/>
              </a:rPr>
              <a:t>to</a:t>
            </a:r>
            <a:r>
              <a:rPr sz="1324" spc="-53" dirty="0">
                <a:solidFill>
                  <a:srgbClr val="595959"/>
                </a:solidFill>
                <a:latin typeface="Arial"/>
                <a:cs typeface="Arial"/>
              </a:rPr>
              <a:t> </a:t>
            </a:r>
            <a:r>
              <a:rPr sz="1324" spc="-22" dirty="0">
                <a:solidFill>
                  <a:srgbClr val="595959"/>
                </a:solidFill>
                <a:latin typeface="Arial"/>
                <a:cs typeface="Arial"/>
              </a:rPr>
              <a:t>support</a:t>
            </a:r>
            <a:r>
              <a:rPr sz="1324" spc="-44" dirty="0">
                <a:solidFill>
                  <a:srgbClr val="595959"/>
                </a:solidFill>
                <a:latin typeface="Arial"/>
                <a:cs typeface="Arial"/>
              </a:rPr>
              <a:t> </a:t>
            </a:r>
            <a:r>
              <a:rPr sz="1324" spc="-26" dirty="0">
                <a:solidFill>
                  <a:srgbClr val="595959"/>
                </a:solidFill>
                <a:latin typeface="Arial"/>
                <a:cs typeface="Arial"/>
              </a:rPr>
              <a:t>extended</a:t>
            </a:r>
            <a:r>
              <a:rPr sz="1324" spc="-53" dirty="0">
                <a:solidFill>
                  <a:srgbClr val="595959"/>
                </a:solidFill>
                <a:latin typeface="Arial"/>
                <a:cs typeface="Arial"/>
              </a:rPr>
              <a:t> </a:t>
            </a:r>
            <a:r>
              <a:rPr sz="1324" spc="-22" dirty="0">
                <a:solidFill>
                  <a:srgbClr val="595959"/>
                </a:solidFill>
                <a:latin typeface="Arial"/>
                <a:cs typeface="Arial"/>
              </a:rPr>
              <a:t>storage</a:t>
            </a:r>
            <a:r>
              <a:rPr sz="1324" spc="-53" dirty="0">
                <a:solidFill>
                  <a:srgbClr val="595959"/>
                </a:solidFill>
                <a:latin typeface="Arial"/>
                <a:cs typeface="Arial"/>
              </a:rPr>
              <a:t> </a:t>
            </a:r>
            <a:r>
              <a:rPr sz="1324" spc="-18" dirty="0">
                <a:solidFill>
                  <a:srgbClr val="595959"/>
                </a:solidFill>
                <a:latin typeface="Arial"/>
                <a:cs typeface="Arial"/>
              </a:rPr>
              <a:t>and</a:t>
            </a:r>
            <a:r>
              <a:rPr sz="1324" spc="-49" dirty="0">
                <a:solidFill>
                  <a:srgbClr val="595959"/>
                </a:solidFill>
                <a:latin typeface="Arial"/>
                <a:cs typeface="Arial"/>
              </a:rPr>
              <a:t> </a:t>
            </a:r>
            <a:r>
              <a:rPr sz="1324" spc="-26" dirty="0">
                <a:solidFill>
                  <a:srgbClr val="595959"/>
                </a:solidFill>
                <a:latin typeface="Arial"/>
                <a:cs typeface="Arial"/>
              </a:rPr>
              <a:t>transportation</a:t>
            </a:r>
            <a:r>
              <a:rPr sz="1324" spc="-53" dirty="0">
                <a:solidFill>
                  <a:srgbClr val="595959"/>
                </a:solidFill>
                <a:latin typeface="Arial"/>
                <a:cs typeface="Arial"/>
              </a:rPr>
              <a:t> </a:t>
            </a:r>
            <a:r>
              <a:rPr sz="1324" dirty="0">
                <a:solidFill>
                  <a:srgbClr val="595959"/>
                </a:solidFill>
                <a:latin typeface="Arial"/>
                <a:cs typeface="Arial"/>
              </a:rPr>
              <a:t>of</a:t>
            </a:r>
            <a:r>
              <a:rPr sz="1324" spc="-44" dirty="0">
                <a:solidFill>
                  <a:srgbClr val="595959"/>
                </a:solidFill>
                <a:latin typeface="Arial"/>
                <a:cs typeface="Arial"/>
              </a:rPr>
              <a:t> </a:t>
            </a:r>
            <a:r>
              <a:rPr sz="1324" dirty="0">
                <a:solidFill>
                  <a:srgbClr val="595959"/>
                </a:solidFill>
                <a:latin typeface="Arial"/>
                <a:cs typeface="Arial"/>
              </a:rPr>
              <a:t>UNF</a:t>
            </a:r>
            <a:r>
              <a:rPr sz="1324" spc="-26" dirty="0">
                <a:solidFill>
                  <a:srgbClr val="595959"/>
                </a:solidFill>
                <a:latin typeface="Arial"/>
                <a:cs typeface="Arial"/>
              </a:rPr>
              <a:t> </a:t>
            </a:r>
            <a:r>
              <a:rPr sz="1324" spc="-18" dirty="0">
                <a:solidFill>
                  <a:srgbClr val="595959"/>
                </a:solidFill>
                <a:latin typeface="Arial"/>
                <a:cs typeface="Arial"/>
              </a:rPr>
              <a:t>prior</a:t>
            </a:r>
            <a:r>
              <a:rPr sz="1324" spc="-44" dirty="0">
                <a:solidFill>
                  <a:srgbClr val="595959"/>
                </a:solidFill>
                <a:latin typeface="Arial"/>
                <a:cs typeface="Arial"/>
              </a:rPr>
              <a:t> </a:t>
            </a:r>
            <a:r>
              <a:rPr sz="1324" dirty="0">
                <a:solidFill>
                  <a:srgbClr val="595959"/>
                </a:solidFill>
                <a:latin typeface="Arial"/>
                <a:cs typeface="Arial"/>
              </a:rPr>
              <a:t>to</a:t>
            </a:r>
            <a:r>
              <a:rPr sz="1324" spc="-53" dirty="0">
                <a:solidFill>
                  <a:srgbClr val="595959"/>
                </a:solidFill>
                <a:latin typeface="Arial"/>
                <a:cs typeface="Arial"/>
              </a:rPr>
              <a:t> </a:t>
            </a:r>
            <a:r>
              <a:rPr sz="1324" spc="-9" dirty="0">
                <a:solidFill>
                  <a:srgbClr val="595959"/>
                </a:solidFill>
                <a:latin typeface="Arial"/>
                <a:cs typeface="Arial"/>
              </a:rPr>
              <a:t>disposal.</a:t>
            </a:r>
            <a:endParaRPr sz="1324">
              <a:latin typeface="Arial"/>
              <a:cs typeface="Arial"/>
            </a:endParaRPr>
          </a:p>
          <a:p>
            <a:pPr marL="215725" marR="692560" indent="-205079">
              <a:lnSpc>
                <a:spcPct val="103699"/>
              </a:lnSpc>
              <a:spcBef>
                <a:spcPts val="737"/>
              </a:spcBef>
              <a:buClr>
                <a:srgbClr val="213E9A"/>
              </a:buClr>
              <a:buChar char="•"/>
              <a:tabLst>
                <a:tab pos="215725" algn="l"/>
              </a:tabLst>
            </a:pPr>
            <a:r>
              <a:rPr dirty="0"/>
              <a:t>The</a:t>
            </a:r>
            <a:r>
              <a:rPr spc="22" dirty="0"/>
              <a:t> </a:t>
            </a:r>
            <a:r>
              <a:rPr dirty="0"/>
              <a:t>CUFR</a:t>
            </a:r>
            <a:r>
              <a:rPr spc="31" dirty="0"/>
              <a:t> </a:t>
            </a:r>
            <a:r>
              <a:rPr dirty="0"/>
              <a:t>will</a:t>
            </a:r>
            <a:r>
              <a:rPr spc="26" dirty="0"/>
              <a:t> </a:t>
            </a:r>
            <a:r>
              <a:rPr dirty="0"/>
              <a:t>operate</a:t>
            </a:r>
            <a:r>
              <a:rPr spc="22" dirty="0"/>
              <a:t> </a:t>
            </a:r>
            <a:r>
              <a:rPr dirty="0"/>
              <a:t>using</a:t>
            </a:r>
            <a:r>
              <a:rPr spc="22" dirty="0"/>
              <a:t> </a:t>
            </a:r>
            <a:r>
              <a:rPr dirty="0"/>
              <a:t>a</a:t>
            </a:r>
            <a:r>
              <a:rPr spc="26" dirty="0"/>
              <a:t> </a:t>
            </a:r>
            <a:r>
              <a:rPr dirty="0"/>
              <a:t>hub-and-spoke</a:t>
            </a:r>
            <a:r>
              <a:rPr spc="26" dirty="0"/>
              <a:t> </a:t>
            </a:r>
            <a:r>
              <a:rPr dirty="0"/>
              <a:t>model</a:t>
            </a:r>
            <a:r>
              <a:rPr spc="22" dirty="0"/>
              <a:t> </a:t>
            </a:r>
            <a:r>
              <a:rPr dirty="0"/>
              <a:t>to</a:t>
            </a:r>
            <a:r>
              <a:rPr spc="31" dirty="0"/>
              <a:t> </a:t>
            </a:r>
            <a:r>
              <a:rPr dirty="0"/>
              <a:t>enhance</a:t>
            </a:r>
            <a:r>
              <a:rPr spc="26" dirty="0"/>
              <a:t> </a:t>
            </a:r>
            <a:r>
              <a:rPr dirty="0"/>
              <a:t>collaborations</a:t>
            </a:r>
            <a:r>
              <a:rPr spc="22" dirty="0"/>
              <a:t> </a:t>
            </a:r>
            <a:r>
              <a:rPr dirty="0"/>
              <a:t>with</a:t>
            </a:r>
            <a:r>
              <a:rPr spc="31" dirty="0"/>
              <a:t> </a:t>
            </a:r>
            <a:r>
              <a:rPr spc="-9" dirty="0"/>
              <a:t>other </a:t>
            </a:r>
            <a:r>
              <a:rPr dirty="0"/>
              <a:t>laboratories,</a:t>
            </a:r>
            <a:r>
              <a:rPr spc="-4" dirty="0"/>
              <a:t> </a:t>
            </a:r>
            <a:r>
              <a:rPr spc="-9" dirty="0"/>
              <a:t>industry,</a:t>
            </a:r>
            <a:r>
              <a:rPr dirty="0"/>
              <a:t> and</a:t>
            </a:r>
            <a:r>
              <a:rPr spc="9" dirty="0"/>
              <a:t> </a:t>
            </a:r>
            <a:r>
              <a:rPr spc="-9" dirty="0"/>
              <a:t>academia.</a:t>
            </a:r>
          </a:p>
          <a:p>
            <a:pPr marL="215725" indent="-204518">
              <a:spcBef>
                <a:spcPts val="891"/>
              </a:spcBef>
              <a:buClr>
                <a:srgbClr val="213E9A"/>
              </a:buClr>
              <a:buChar char="•"/>
              <a:tabLst>
                <a:tab pos="215725" algn="l"/>
              </a:tabLst>
            </a:pPr>
            <a:r>
              <a:rPr dirty="0"/>
              <a:t>The</a:t>
            </a:r>
            <a:r>
              <a:rPr spc="22" dirty="0"/>
              <a:t> </a:t>
            </a:r>
            <a:r>
              <a:rPr dirty="0"/>
              <a:t>CUFR’s</a:t>
            </a:r>
            <a:r>
              <a:rPr spc="26" dirty="0"/>
              <a:t> </a:t>
            </a:r>
            <a:r>
              <a:rPr dirty="0"/>
              <a:t>activities</a:t>
            </a:r>
            <a:r>
              <a:rPr spc="26" dirty="0"/>
              <a:t> </a:t>
            </a:r>
            <a:r>
              <a:rPr dirty="0"/>
              <a:t>will</a:t>
            </a:r>
            <a:r>
              <a:rPr spc="26" dirty="0"/>
              <a:t> </a:t>
            </a:r>
            <a:r>
              <a:rPr dirty="0"/>
              <a:t>have</a:t>
            </a:r>
            <a:r>
              <a:rPr spc="26" dirty="0"/>
              <a:t> </a:t>
            </a:r>
            <a:r>
              <a:rPr dirty="0"/>
              <a:t>clear</a:t>
            </a:r>
            <a:r>
              <a:rPr spc="18" dirty="0"/>
              <a:t> </a:t>
            </a:r>
            <a:r>
              <a:rPr dirty="0"/>
              <a:t>objectives</a:t>
            </a:r>
            <a:r>
              <a:rPr spc="26" dirty="0"/>
              <a:t> </a:t>
            </a:r>
            <a:r>
              <a:rPr dirty="0"/>
              <a:t>with</a:t>
            </a:r>
            <a:r>
              <a:rPr spc="26" dirty="0"/>
              <a:t> </a:t>
            </a:r>
            <a:r>
              <a:rPr dirty="0"/>
              <a:t>defined</a:t>
            </a:r>
            <a:r>
              <a:rPr spc="26" dirty="0"/>
              <a:t> </a:t>
            </a:r>
            <a:r>
              <a:rPr spc="-9" dirty="0"/>
              <a:t>outcomes.</a:t>
            </a:r>
          </a:p>
        </p:txBody>
      </p:sp>
      <p:sp>
        <p:nvSpPr>
          <p:cNvPr id="4" name="object 4"/>
          <p:cNvSpPr txBox="1"/>
          <p:nvPr/>
        </p:nvSpPr>
        <p:spPr>
          <a:xfrm>
            <a:off x="2026770" y="5592951"/>
            <a:ext cx="142875" cy="147058"/>
          </a:xfrm>
          <a:prstGeom prst="rect">
            <a:avLst/>
          </a:prstGeom>
        </p:spPr>
        <p:txBody>
          <a:bodyPr vert="horz" wrap="square" lIns="0" tIns="11206" rIns="0" bIns="0" rtlCol="0">
            <a:spAutoFit/>
          </a:bodyPr>
          <a:lstStyle/>
          <a:p>
            <a:pPr marL="11206" defTabSz="806867">
              <a:spcBef>
                <a:spcPts val="88"/>
              </a:spcBef>
            </a:pPr>
            <a:r>
              <a:rPr sz="882" kern="0" spc="-22" dirty="0">
                <a:solidFill>
                  <a:srgbClr val="595959"/>
                </a:solidFill>
                <a:latin typeface="Arial"/>
                <a:cs typeface="Arial"/>
              </a:rPr>
              <a:t>10</a:t>
            </a:r>
            <a:endParaRPr sz="882" kern="0">
              <a:solidFill>
                <a:sysClr val="windowText" lastClr="000000"/>
              </a:solidFill>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48118" y="974912"/>
            <a:ext cx="8695765" cy="4883524"/>
          </a:xfrm>
          <a:custGeom>
            <a:avLst/>
            <a:gdLst/>
            <a:ahLst/>
            <a:cxnLst/>
            <a:rect l="l" t="t" r="r" b="b"/>
            <a:pathLst>
              <a:path w="9855200" h="5534659">
                <a:moveTo>
                  <a:pt x="9855200" y="5534483"/>
                </a:moveTo>
                <a:lnTo>
                  <a:pt x="0" y="5534483"/>
                </a:lnTo>
                <a:lnTo>
                  <a:pt x="0" y="0"/>
                </a:lnTo>
                <a:lnTo>
                  <a:pt x="9855200" y="0"/>
                </a:lnTo>
                <a:lnTo>
                  <a:pt x="9855200" y="5534483"/>
                </a:lnTo>
                <a:close/>
              </a:path>
            </a:pathLst>
          </a:custGeom>
          <a:solidFill>
            <a:srgbClr val="0E1130"/>
          </a:solidFill>
        </p:spPr>
        <p:txBody>
          <a:bodyPr wrap="square" lIns="0" tIns="0" rIns="0" bIns="0" rtlCol="0"/>
          <a:lstStyle/>
          <a:p>
            <a:pPr defTabSz="806867"/>
            <a:endParaRPr sz="1588" kern="0">
              <a:solidFill>
                <a:sysClr val="windowText" lastClr="000000"/>
              </a:solidFill>
            </a:endParaRPr>
          </a:p>
        </p:txBody>
      </p:sp>
      <p:sp>
        <p:nvSpPr>
          <p:cNvPr id="3" name="object 3"/>
          <p:cNvSpPr/>
          <p:nvPr/>
        </p:nvSpPr>
        <p:spPr>
          <a:xfrm>
            <a:off x="1748118" y="5055720"/>
            <a:ext cx="8695765" cy="0"/>
          </a:xfrm>
          <a:custGeom>
            <a:avLst/>
            <a:gdLst/>
            <a:ahLst/>
            <a:cxnLst/>
            <a:rect l="l" t="t" r="r" b="b"/>
            <a:pathLst>
              <a:path w="9855200">
                <a:moveTo>
                  <a:pt x="0" y="0"/>
                </a:moveTo>
                <a:lnTo>
                  <a:pt x="9855200" y="0"/>
                </a:lnTo>
              </a:path>
            </a:pathLst>
          </a:custGeom>
          <a:ln w="10277">
            <a:solidFill>
              <a:srgbClr val="FFFFFF"/>
            </a:solidFill>
          </a:ln>
        </p:spPr>
        <p:txBody>
          <a:bodyPr wrap="square" lIns="0" tIns="0" rIns="0" bIns="0" rtlCol="0"/>
          <a:lstStyle/>
          <a:p>
            <a:pPr defTabSz="806867"/>
            <a:endParaRPr sz="1588" kern="0">
              <a:solidFill>
                <a:sysClr val="windowText" lastClr="000000"/>
              </a:solidFill>
            </a:endParaRPr>
          </a:p>
        </p:txBody>
      </p:sp>
      <p:pic>
        <p:nvPicPr>
          <p:cNvPr id="4" name="object 4"/>
          <p:cNvPicPr/>
          <p:nvPr/>
        </p:nvPicPr>
        <p:blipFill>
          <a:blip r:embed="rId2" cstate="print"/>
          <a:stretch>
            <a:fillRect/>
          </a:stretch>
        </p:blipFill>
        <p:spPr>
          <a:xfrm>
            <a:off x="1911163" y="2498414"/>
            <a:ext cx="8433186" cy="223084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8DACF-5646-52ED-A6CE-CA852774C4F8}"/>
              </a:ext>
            </a:extLst>
          </p:cNvPr>
          <p:cNvSpPr>
            <a:spLocks noGrp="1"/>
          </p:cNvSpPr>
          <p:nvPr>
            <p:ph type="title"/>
          </p:nvPr>
        </p:nvSpPr>
        <p:spPr/>
        <p:txBody>
          <a:bodyPr/>
          <a:lstStyle/>
          <a:p>
            <a:r>
              <a:rPr lang="en-US" b="1" dirty="0"/>
              <a:t>Working Lunch</a:t>
            </a:r>
          </a:p>
        </p:txBody>
      </p:sp>
      <p:sp>
        <p:nvSpPr>
          <p:cNvPr id="3" name="Text Placeholder 2">
            <a:extLst>
              <a:ext uri="{FF2B5EF4-FFF2-40B4-BE49-F238E27FC236}">
                <a16:creationId xmlns:a16="http://schemas.microsoft.com/office/drawing/2014/main" id="{A3257A61-430C-257F-BDD1-3DEB6A60A13E}"/>
              </a:ext>
            </a:extLst>
          </p:cNvPr>
          <p:cNvSpPr>
            <a:spLocks noGrp="1"/>
          </p:cNvSpPr>
          <p:nvPr>
            <p:ph type="body" idx="1"/>
          </p:nvPr>
        </p:nvSpPr>
        <p:spPr/>
        <p:txBody>
          <a:bodyPr/>
          <a:lstStyle/>
          <a:p>
            <a:r>
              <a:rPr lang="en-US" i="1" dirty="0"/>
              <a:t>The Task Force will reconvene at 1 PM</a:t>
            </a:r>
          </a:p>
        </p:txBody>
      </p:sp>
    </p:spTree>
    <p:extLst>
      <p:ext uri="{BB962C8B-B14F-4D97-AF65-F5344CB8AC3E}">
        <p14:creationId xmlns:p14="http://schemas.microsoft.com/office/powerpoint/2010/main" val="1269981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34806-7B4C-8141-D8AF-9DC1A53818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49FE14-8AE4-D9EC-5759-D270736EE581}"/>
              </a:ext>
            </a:extLst>
          </p:cNvPr>
          <p:cNvSpPr>
            <a:spLocks noGrp="1"/>
          </p:cNvSpPr>
          <p:nvPr>
            <p:ph type="ctrTitle"/>
          </p:nvPr>
        </p:nvSpPr>
        <p:spPr>
          <a:xfrm>
            <a:off x="925794" y="2124727"/>
            <a:ext cx="9144000" cy="1600200"/>
          </a:xfrm>
        </p:spPr>
        <p:txBody>
          <a:bodyPr>
            <a:noAutofit/>
          </a:bodyPr>
          <a:lstStyle/>
          <a:p>
            <a:pPr algn="l"/>
            <a:r>
              <a:rPr lang="en-US" sz="5400" b="1" dirty="0">
                <a:latin typeface="Times New Roman" panose="02020603050405020304" pitchFamily="18" charset="0"/>
                <a:cs typeface="Times New Roman" panose="02020603050405020304" pitchFamily="18" charset="0"/>
              </a:rPr>
              <a:t>Idaho Nuclear Development Incentives RFI Results</a:t>
            </a:r>
          </a:p>
        </p:txBody>
      </p:sp>
      <p:sp>
        <p:nvSpPr>
          <p:cNvPr id="3" name="Subtitle 2">
            <a:extLst>
              <a:ext uri="{FF2B5EF4-FFF2-40B4-BE49-F238E27FC236}">
                <a16:creationId xmlns:a16="http://schemas.microsoft.com/office/drawing/2014/main" id="{D1EF7C10-93E4-F431-D370-ED0F01115CF7}"/>
              </a:ext>
            </a:extLst>
          </p:cNvPr>
          <p:cNvSpPr>
            <a:spLocks noGrp="1"/>
          </p:cNvSpPr>
          <p:nvPr>
            <p:ph type="subTitle" idx="1"/>
          </p:nvPr>
        </p:nvSpPr>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Cally Younger</a:t>
            </a:r>
          </a:p>
          <a:p>
            <a:r>
              <a:rPr lang="en-US" dirty="0">
                <a:latin typeface="Times New Roman" panose="02020603050405020304" pitchFamily="18" charset="0"/>
                <a:cs typeface="Times New Roman" panose="02020603050405020304" pitchFamily="18" charset="0"/>
              </a:rPr>
              <a:t>Administrator </a:t>
            </a:r>
          </a:p>
          <a:p>
            <a:r>
              <a:rPr lang="en-US" dirty="0">
                <a:latin typeface="Times New Roman" panose="02020603050405020304" pitchFamily="18" charset="0"/>
                <a:cs typeface="Times New Roman" panose="02020603050405020304" pitchFamily="18" charset="0"/>
              </a:rPr>
              <a:t>Idaho Governor’s Office of Energy and Mineral Resources</a:t>
            </a:r>
          </a:p>
        </p:txBody>
      </p:sp>
    </p:spTree>
    <p:extLst>
      <p:ext uri="{BB962C8B-B14F-4D97-AF65-F5344CB8AC3E}">
        <p14:creationId xmlns:p14="http://schemas.microsoft.com/office/powerpoint/2010/main" val="9712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1E3B2-59AA-B160-B13B-572DCEA12E25}"/>
              </a:ext>
            </a:extLst>
          </p:cNvPr>
          <p:cNvSpPr>
            <a:spLocks noGrp="1"/>
          </p:cNvSpPr>
          <p:nvPr>
            <p:ph type="title"/>
          </p:nvPr>
        </p:nvSpPr>
        <p:spPr/>
        <p:txBody>
          <a:bodyPr/>
          <a:lstStyle/>
          <a:p>
            <a:r>
              <a:rPr lang="en-US" b="1" dirty="0"/>
              <a:t>DOE Updates</a:t>
            </a:r>
          </a:p>
        </p:txBody>
      </p:sp>
      <p:sp>
        <p:nvSpPr>
          <p:cNvPr id="3" name="Text Placeholder 2">
            <a:extLst>
              <a:ext uri="{FF2B5EF4-FFF2-40B4-BE49-F238E27FC236}">
                <a16:creationId xmlns:a16="http://schemas.microsoft.com/office/drawing/2014/main" id="{4219F2E5-A323-D804-A730-2F91A516F3D1}"/>
              </a:ext>
            </a:extLst>
          </p:cNvPr>
          <p:cNvSpPr>
            <a:spLocks noGrp="1"/>
          </p:cNvSpPr>
          <p:nvPr>
            <p:ph type="body" idx="1"/>
          </p:nvPr>
        </p:nvSpPr>
        <p:spPr/>
        <p:txBody>
          <a:bodyPr/>
          <a:lstStyle/>
          <a:p>
            <a:r>
              <a:rPr lang="en-US" dirty="0"/>
              <a:t>Dr. Mike Goff, Principal Deputy Assistant Secretary for the </a:t>
            </a:r>
          </a:p>
          <a:p>
            <a:r>
              <a:rPr lang="en-US" dirty="0"/>
              <a:t>Office of Nuclear Energy, U.S. Department of Energy</a:t>
            </a:r>
          </a:p>
        </p:txBody>
      </p:sp>
    </p:spTree>
    <p:extLst>
      <p:ext uri="{BB962C8B-B14F-4D97-AF65-F5344CB8AC3E}">
        <p14:creationId xmlns:p14="http://schemas.microsoft.com/office/powerpoint/2010/main" val="3614093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6FAC1-A4AE-C59A-1DD1-BF0D8199CE6C}"/>
              </a:ext>
            </a:extLst>
          </p:cNvPr>
          <p:cNvSpPr>
            <a:spLocks noGrp="1"/>
          </p:cNvSpPr>
          <p:nvPr>
            <p:ph type="title"/>
          </p:nvPr>
        </p:nvSpPr>
        <p:spPr/>
        <p:txBody>
          <a:bodyPr/>
          <a:lstStyle/>
          <a:p>
            <a:r>
              <a:rPr lang="en-US" dirty="0"/>
              <a:t>Request for Information Goals</a:t>
            </a:r>
          </a:p>
        </p:txBody>
      </p:sp>
      <p:sp>
        <p:nvSpPr>
          <p:cNvPr id="3" name="Content Placeholder 2">
            <a:extLst>
              <a:ext uri="{FF2B5EF4-FFF2-40B4-BE49-F238E27FC236}">
                <a16:creationId xmlns:a16="http://schemas.microsoft.com/office/drawing/2014/main" id="{9B4C2F03-351E-0D28-761A-B7C3F9638D11}"/>
              </a:ext>
            </a:extLst>
          </p:cNvPr>
          <p:cNvSpPr>
            <a:spLocks noGrp="1"/>
          </p:cNvSpPr>
          <p:nvPr>
            <p:ph idx="1"/>
          </p:nvPr>
        </p:nvSpPr>
        <p:spPr/>
        <p:txBody>
          <a:bodyPr/>
          <a:lstStyle/>
          <a:p>
            <a:r>
              <a:rPr lang="en-US" dirty="0"/>
              <a:t>Identify key factors influencing site selection decisions</a:t>
            </a:r>
          </a:p>
          <a:p>
            <a:r>
              <a:rPr lang="en-US" dirty="0"/>
              <a:t>Understand infrastructure requirements and preferences</a:t>
            </a:r>
          </a:p>
          <a:p>
            <a:r>
              <a:rPr lang="en-US" dirty="0"/>
              <a:t>Assess regulatory and permitting considerations</a:t>
            </a:r>
          </a:p>
          <a:p>
            <a:r>
              <a:rPr lang="en-US" dirty="0"/>
              <a:t>Evaluate workforce and talent needs</a:t>
            </a:r>
          </a:p>
          <a:p>
            <a:r>
              <a:rPr lang="en-US" dirty="0"/>
              <a:t>Determine effective incentive structures</a:t>
            </a:r>
          </a:p>
          <a:p>
            <a:r>
              <a:rPr lang="en-US" dirty="0"/>
              <a:t>Explore partnership opportunities with state agencies and institutions</a:t>
            </a:r>
          </a:p>
          <a:p>
            <a:r>
              <a:rPr lang="en-US" dirty="0"/>
              <a:t>Gather input on potential barriers to investment</a:t>
            </a:r>
          </a:p>
          <a:p>
            <a:endParaRPr lang="en-US" dirty="0"/>
          </a:p>
          <a:p>
            <a:endParaRPr lang="en-US" dirty="0"/>
          </a:p>
        </p:txBody>
      </p:sp>
    </p:spTree>
    <p:extLst>
      <p:ext uri="{BB962C8B-B14F-4D97-AF65-F5344CB8AC3E}">
        <p14:creationId xmlns:p14="http://schemas.microsoft.com/office/powerpoint/2010/main" val="1357983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86ED2-5251-F279-5CC0-EFCE300345FC}"/>
              </a:ext>
            </a:extLst>
          </p:cNvPr>
          <p:cNvSpPr>
            <a:spLocks noGrp="1"/>
          </p:cNvSpPr>
          <p:nvPr>
            <p:ph type="body" idx="1"/>
          </p:nvPr>
        </p:nvSpPr>
        <p:spPr>
          <a:xfrm>
            <a:off x="831850" y="776615"/>
            <a:ext cx="10515600" cy="5313036"/>
          </a:xfrm>
        </p:spPr>
        <p:txBody>
          <a:bodyPr>
            <a:normAutofit fontScale="92500" lnSpcReduction="10000"/>
          </a:bodyPr>
          <a:lstStyle/>
          <a:p>
            <a:r>
              <a:rPr lang="en-US" dirty="0"/>
              <a:t>SCOPE OF INFORMATION REQUESTED</a:t>
            </a:r>
          </a:p>
          <a:p>
            <a:pPr marL="800100" lvl="1" indent="-342900">
              <a:buFont typeface="Arial" panose="020B0604020202020204" pitchFamily="34" charset="0"/>
              <a:buChar char="•"/>
            </a:pPr>
            <a:r>
              <a:rPr lang="en-US" dirty="0">
                <a:solidFill>
                  <a:schemeClr val="bg1"/>
                </a:solidFill>
              </a:rPr>
              <a:t>Company Profile and Experience</a:t>
            </a:r>
          </a:p>
          <a:p>
            <a:pPr marL="800100" lvl="1" indent="-342900">
              <a:buFont typeface="Arial" panose="020B0604020202020204" pitchFamily="34" charset="0"/>
              <a:buChar char="•"/>
            </a:pPr>
            <a:r>
              <a:rPr lang="en-US" dirty="0">
                <a:solidFill>
                  <a:schemeClr val="bg1"/>
                </a:solidFill>
              </a:rPr>
              <a:t>Site Selection Criteria</a:t>
            </a:r>
          </a:p>
          <a:p>
            <a:pPr marL="800100" lvl="1" indent="-342900">
              <a:buFont typeface="Arial" panose="020B0604020202020204" pitchFamily="34" charset="0"/>
              <a:buChar char="•"/>
            </a:pPr>
            <a:r>
              <a:rPr lang="en-US" dirty="0">
                <a:solidFill>
                  <a:schemeClr val="bg1"/>
                </a:solidFill>
              </a:rPr>
              <a:t>Infrastructure Requirements</a:t>
            </a:r>
          </a:p>
          <a:p>
            <a:pPr marL="800100" lvl="1" indent="-342900">
              <a:buFont typeface="Arial" panose="020B0604020202020204" pitchFamily="34" charset="0"/>
              <a:buChar char="•"/>
            </a:pPr>
            <a:r>
              <a:rPr lang="en-US" dirty="0">
                <a:solidFill>
                  <a:schemeClr val="bg1"/>
                </a:solidFill>
              </a:rPr>
              <a:t>Regulatory and Permitting Considerations</a:t>
            </a:r>
          </a:p>
          <a:p>
            <a:pPr marL="800100" lvl="1" indent="-342900">
              <a:buFont typeface="Arial" panose="020B0604020202020204" pitchFamily="34" charset="0"/>
              <a:buChar char="•"/>
            </a:pPr>
            <a:r>
              <a:rPr lang="en-US" dirty="0">
                <a:solidFill>
                  <a:schemeClr val="bg1"/>
                </a:solidFill>
              </a:rPr>
              <a:t>Economic and Financial Considerations</a:t>
            </a:r>
          </a:p>
          <a:p>
            <a:r>
              <a:rPr lang="en-US" dirty="0"/>
              <a:t>INCENTIVE PREFERENCES AND PARTNERSHIP OPPORTUNITIES</a:t>
            </a:r>
          </a:p>
          <a:p>
            <a:pPr marL="800100" lvl="1" indent="-342900">
              <a:buFont typeface="Arial" panose="020B0604020202020204" pitchFamily="34" charset="0"/>
              <a:buChar char="•"/>
            </a:pPr>
            <a:r>
              <a:rPr lang="en-US" dirty="0">
                <a:solidFill>
                  <a:schemeClr val="bg1"/>
                </a:solidFill>
              </a:rPr>
              <a:t>Financial Incentives</a:t>
            </a:r>
          </a:p>
          <a:p>
            <a:pPr marL="800100" lvl="1" indent="-342900">
              <a:buFont typeface="Arial" panose="020B0604020202020204" pitchFamily="34" charset="0"/>
              <a:buChar char="•"/>
            </a:pPr>
            <a:r>
              <a:rPr lang="en-US" dirty="0">
                <a:solidFill>
                  <a:schemeClr val="bg1"/>
                </a:solidFill>
              </a:rPr>
              <a:t>Partnership Opportunities</a:t>
            </a:r>
          </a:p>
          <a:p>
            <a:pPr marL="800100" lvl="1" indent="-342900">
              <a:buFont typeface="Arial" panose="020B0604020202020204" pitchFamily="34" charset="0"/>
              <a:buChar char="•"/>
            </a:pPr>
            <a:r>
              <a:rPr lang="en-US" dirty="0">
                <a:solidFill>
                  <a:schemeClr val="bg1"/>
                </a:solidFill>
              </a:rPr>
              <a:t>Regulatory Support</a:t>
            </a:r>
            <a:endParaRPr lang="en-US" dirty="0"/>
          </a:p>
          <a:p>
            <a:r>
              <a:rPr lang="en-US" dirty="0"/>
              <a:t>COMPETITIVE ANALYSIS</a:t>
            </a:r>
          </a:p>
          <a:p>
            <a:pPr marL="800100" lvl="1" indent="-342900">
              <a:buFont typeface="Arial" panose="020B0604020202020204" pitchFamily="34" charset="0"/>
              <a:buChar char="•"/>
            </a:pPr>
            <a:r>
              <a:rPr lang="en-US" dirty="0">
                <a:solidFill>
                  <a:schemeClr val="bg1"/>
                </a:solidFill>
              </a:rPr>
              <a:t>Alternative Locations</a:t>
            </a:r>
          </a:p>
          <a:p>
            <a:pPr marL="800100" lvl="1" indent="-342900">
              <a:buFont typeface="Arial" panose="020B0604020202020204" pitchFamily="34" charset="0"/>
              <a:buChar char="•"/>
            </a:pPr>
            <a:r>
              <a:rPr lang="en-US" dirty="0">
                <a:solidFill>
                  <a:schemeClr val="bg1"/>
                </a:solidFill>
              </a:rPr>
              <a:t>Decision Timeline</a:t>
            </a:r>
            <a:endParaRPr lang="en-US" dirty="0"/>
          </a:p>
          <a:p>
            <a:r>
              <a:rPr lang="en-US" dirty="0"/>
              <a:t>BARRIERS AND CHALLENGES</a:t>
            </a:r>
          </a:p>
          <a:p>
            <a:pPr marL="800100" lvl="1" indent="-342900">
              <a:buFont typeface="Arial" panose="020B0604020202020204" pitchFamily="34" charset="0"/>
              <a:buChar char="•"/>
            </a:pPr>
            <a:r>
              <a:rPr lang="en-US" dirty="0">
                <a:solidFill>
                  <a:schemeClr val="bg1"/>
                </a:solidFill>
              </a:rPr>
              <a:t>Potential Obstacles</a:t>
            </a:r>
          </a:p>
          <a:p>
            <a:pPr marL="800100" lvl="1" indent="-342900">
              <a:buFont typeface="Arial" panose="020B0604020202020204" pitchFamily="34" charset="0"/>
              <a:buChar char="•"/>
            </a:pPr>
            <a:r>
              <a:rPr lang="en-US" dirty="0">
                <a:solidFill>
                  <a:schemeClr val="bg1"/>
                </a:solidFill>
              </a:rPr>
              <a:t>Risk Mitigation</a:t>
            </a:r>
          </a:p>
        </p:txBody>
      </p:sp>
    </p:spTree>
    <p:extLst>
      <p:ext uri="{BB962C8B-B14F-4D97-AF65-F5344CB8AC3E}">
        <p14:creationId xmlns:p14="http://schemas.microsoft.com/office/powerpoint/2010/main" val="2111196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EC9FC-A18B-84C1-FC1D-64DA15103C06}"/>
              </a:ext>
            </a:extLst>
          </p:cNvPr>
          <p:cNvSpPr>
            <a:spLocks noGrp="1"/>
          </p:cNvSpPr>
          <p:nvPr>
            <p:ph type="title"/>
          </p:nvPr>
        </p:nvSpPr>
        <p:spPr/>
        <p:txBody>
          <a:bodyPr/>
          <a:lstStyle/>
          <a:p>
            <a:r>
              <a:rPr lang="en-US" dirty="0"/>
              <a:t>Summary of Key Responses</a:t>
            </a:r>
          </a:p>
        </p:txBody>
      </p:sp>
      <p:sp>
        <p:nvSpPr>
          <p:cNvPr id="3" name="Text Placeholder 2">
            <a:extLst>
              <a:ext uri="{FF2B5EF4-FFF2-40B4-BE49-F238E27FC236}">
                <a16:creationId xmlns:a16="http://schemas.microsoft.com/office/drawing/2014/main" id="{25659377-9102-743E-3BA3-BBD203EACF8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2263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0DC1B-0552-99AD-5B0A-D1DF8C318337}"/>
              </a:ext>
            </a:extLst>
          </p:cNvPr>
          <p:cNvSpPr>
            <a:spLocks noGrp="1"/>
          </p:cNvSpPr>
          <p:nvPr>
            <p:ph type="title"/>
          </p:nvPr>
        </p:nvSpPr>
        <p:spPr/>
        <p:txBody>
          <a:bodyPr/>
          <a:lstStyle/>
          <a:p>
            <a:r>
              <a:rPr lang="en-US" dirty="0"/>
              <a:t>Company Profile and Experience</a:t>
            </a:r>
          </a:p>
        </p:txBody>
      </p:sp>
      <p:sp>
        <p:nvSpPr>
          <p:cNvPr id="3" name="Text Placeholder 2">
            <a:extLst>
              <a:ext uri="{FF2B5EF4-FFF2-40B4-BE49-F238E27FC236}">
                <a16:creationId xmlns:a16="http://schemas.microsoft.com/office/drawing/2014/main" id="{59B5713E-8B22-6732-2F28-2518E95A30D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7930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9445-2AF1-26EE-8E46-76CE10DE62EB}"/>
              </a:ext>
            </a:extLst>
          </p:cNvPr>
          <p:cNvSpPr>
            <a:spLocks noGrp="1"/>
          </p:cNvSpPr>
          <p:nvPr>
            <p:ph type="title"/>
          </p:nvPr>
        </p:nvSpPr>
        <p:spPr/>
        <p:txBody>
          <a:bodyPr/>
          <a:lstStyle/>
          <a:p>
            <a:r>
              <a:rPr lang="en-US" dirty="0"/>
              <a:t>Company Information</a:t>
            </a:r>
          </a:p>
        </p:txBody>
      </p:sp>
      <p:sp>
        <p:nvSpPr>
          <p:cNvPr id="3" name="Content Placeholder 2">
            <a:extLst>
              <a:ext uri="{FF2B5EF4-FFF2-40B4-BE49-F238E27FC236}">
                <a16:creationId xmlns:a16="http://schemas.microsoft.com/office/drawing/2014/main" id="{0B67D33A-2C42-F2AD-E3E7-37DD89051586}"/>
              </a:ext>
            </a:extLst>
          </p:cNvPr>
          <p:cNvSpPr>
            <a:spLocks noGrp="1"/>
          </p:cNvSpPr>
          <p:nvPr>
            <p:ph idx="1"/>
          </p:nvPr>
        </p:nvSpPr>
        <p:spPr/>
        <p:txBody>
          <a:bodyPr>
            <a:normAutofit/>
          </a:bodyPr>
          <a:lstStyle/>
          <a:p>
            <a:r>
              <a:rPr lang="en-US" dirty="0"/>
              <a:t>15 responses received</a:t>
            </a:r>
          </a:p>
          <a:p>
            <a:r>
              <a:rPr lang="en-US" dirty="0"/>
              <a:t>Advanced Nuclear Advisors, BWXT, Curio, ESI Construction, ESTECH, Guidehouse, Holtec International, Kiewit, Management Solutions, Micronuclear Technologies, Next Era Energy, Oklo, Project Omega, Westinghouse, Zetta Joule</a:t>
            </a:r>
          </a:p>
          <a:p>
            <a:r>
              <a:rPr lang="en-US" dirty="0"/>
              <a:t>Respondent diversity</a:t>
            </a:r>
          </a:p>
          <a:p>
            <a:pPr lvl="1"/>
            <a:r>
              <a:rPr lang="en-US" dirty="0"/>
              <a:t>Old and new companies (established 1884 versus less than one year)</a:t>
            </a:r>
          </a:p>
          <a:p>
            <a:pPr lvl="1"/>
            <a:r>
              <a:rPr lang="en-US" dirty="0"/>
              <a:t>Well-established Fortune 500 companies versus startups </a:t>
            </a:r>
          </a:p>
          <a:p>
            <a:pPr lvl="1"/>
            <a:r>
              <a:rPr lang="en-US" dirty="0"/>
              <a:t>Owner/operators, reactor technology, construction, consultants, used fuel management</a:t>
            </a:r>
          </a:p>
          <a:p>
            <a:pPr marL="0" indent="0">
              <a:buNone/>
            </a:pPr>
            <a:endParaRPr lang="en-US" dirty="0"/>
          </a:p>
        </p:txBody>
      </p:sp>
    </p:spTree>
    <p:extLst>
      <p:ext uri="{BB962C8B-B14F-4D97-AF65-F5344CB8AC3E}">
        <p14:creationId xmlns:p14="http://schemas.microsoft.com/office/powerpoint/2010/main" val="2527128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88E09-4125-63AF-A2B2-F6B710BA2EC5}"/>
              </a:ext>
            </a:extLst>
          </p:cNvPr>
          <p:cNvSpPr>
            <a:spLocks noGrp="1"/>
          </p:cNvSpPr>
          <p:nvPr>
            <p:ph type="title"/>
          </p:nvPr>
        </p:nvSpPr>
        <p:spPr/>
        <p:txBody>
          <a:bodyPr/>
          <a:lstStyle/>
          <a:p>
            <a:r>
              <a:rPr lang="en-US" dirty="0"/>
              <a:t>Idaho Interest Level</a:t>
            </a:r>
          </a:p>
        </p:txBody>
      </p:sp>
      <p:sp>
        <p:nvSpPr>
          <p:cNvPr id="3" name="Content Placeholder 2">
            <a:extLst>
              <a:ext uri="{FF2B5EF4-FFF2-40B4-BE49-F238E27FC236}">
                <a16:creationId xmlns:a16="http://schemas.microsoft.com/office/drawing/2014/main" id="{220A5FF6-8E78-CC8D-4F16-E064D79AAFAD}"/>
              </a:ext>
            </a:extLst>
          </p:cNvPr>
          <p:cNvSpPr>
            <a:spLocks noGrp="1"/>
          </p:cNvSpPr>
          <p:nvPr>
            <p:ph idx="1"/>
          </p:nvPr>
        </p:nvSpPr>
        <p:spPr/>
        <p:txBody>
          <a:bodyPr/>
          <a:lstStyle/>
          <a:p>
            <a:r>
              <a:rPr lang="en-US" dirty="0"/>
              <a:t>Interest driven by INL</a:t>
            </a:r>
          </a:p>
          <a:p>
            <a:r>
              <a:rPr lang="en-US" dirty="0"/>
              <a:t>Some respondents already work with Idaho companies such as Premier </a:t>
            </a:r>
          </a:p>
          <a:p>
            <a:r>
              <a:rPr lang="en-US" dirty="0"/>
              <a:t>Some already have congressional and local legislative support </a:t>
            </a:r>
          </a:p>
        </p:txBody>
      </p:sp>
    </p:spTree>
    <p:extLst>
      <p:ext uri="{BB962C8B-B14F-4D97-AF65-F5344CB8AC3E}">
        <p14:creationId xmlns:p14="http://schemas.microsoft.com/office/powerpoint/2010/main" val="3907526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1140-FD8B-D4B6-7067-39443899E397}"/>
              </a:ext>
            </a:extLst>
          </p:cNvPr>
          <p:cNvSpPr>
            <a:spLocks noGrp="1"/>
          </p:cNvSpPr>
          <p:nvPr>
            <p:ph type="title"/>
          </p:nvPr>
        </p:nvSpPr>
        <p:spPr/>
        <p:txBody>
          <a:bodyPr/>
          <a:lstStyle/>
          <a:p>
            <a:r>
              <a:rPr lang="en-US" dirty="0"/>
              <a:t>Site Selection Criteria</a:t>
            </a:r>
          </a:p>
        </p:txBody>
      </p:sp>
      <p:sp>
        <p:nvSpPr>
          <p:cNvPr id="3" name="Text Placeholder 2">
            <a:extLst>
              <a:ext uri="{FF2B5EF4-FFF2-40B4-BE49-F238E27FC236}">
                <a16:creationId xmlns:a16="http://schemas.microsoft.com/office/drawing/2014/main" id="{DFB6AE40-0628-5F4C-ED1E-9CDE49DB83D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2610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59C22-B16D-9CDB-D8AF-73CCD360134F}"/>
              </a:ext>
            </a:extLst>
          </p:cNvPr>
          <p:cNvSpPr>
            <a:spLocks noGrp="1"/>
          </p:cNvSpPr>
          <p:nvPr>
            <p:ph type="title"/>
          </p:nvPr>
        </p:nvSpPr>
        <p:spPr/>
        <p:txBody>
          <a:bodyPr/>
          <a:lstStyle/>
          <a:p>
            <a:r>
              <a:rPr lang="en-US" dirty="0"/>
              <a:t>Primary Location Factors</a:t>
            </a:r>
          </a:p>
        </p:txBody>
      </p:sp>
      <p:sp>
        <p:nvSpPr>
          <p:cNvPr id="4" name="Content Placeholder 3">
            <a:extLst>
              <a:ext uri="{FF2B5EF4-FFF2-40B4-BE49-F238E27FC236}">
                <a16:creationId xmlns:a16="http://schemas.microsoft.com/office/drawing/2014/main" id="{36D22D9A-799B-6856-8DB0-C8D90B44A3BF}"/>
              </a:ext>
            </a:extLst>
          </p:cNvPr>
          <p:cNvSpPr>
            <a:spLocks noGrp="1"/>
          </p:cNvSpPr>
          <p:nvPr>
            <p:ph sz="half" idx="2"/>
          </p:nvPr>
        </p:nvSpPr>
        <p:spPr>
          <a:xfrm>
            <a:off x="6172200" y="1825625"/>
            <a:ext cx="5577214" cy="4351338"/>
          </a:xfrm>
        </p:spPr>
        <p:txBody>
          <a:bodyPr>
            <a:normAutofit/>
          </a:bodyPr>
          <a:lstStyle/>
          <a:p>
            <a:pPr fontAlgn="base"/>
            <a:r>
              <a:rPr lang="en-US" sz="2400" dirty="0"/>
              <a:t>Lower score indicates higher priority </a:t>
            </a:r>
          </a:p>
          <a:p>
            <a:pPr fontAlgn="base"/>
            <a:r>
              <a:rPr lang="en-US" sz="2400" dirty="0"/>
              <a:t>Development dependent on availability of transmission and water infrastructure, land availability, workforce development, and available financing </a:t>
            </a:r>
          </a:p>
          <a:p>
            <a:pPr fontAlgn="base"/>
            <a:r>
              <a:rPr lang="en-US" sz="2400" dirty="0"/>
              <a:t>Deal breakers </a:t>
            </a:r>
          </a:p>
          <a:p>
            <a:pPr lvl="1" fontAlgn="base">
              <a:buFont typeface="Courier New" panose="02070309020205020404" pitchFamily="49" charset="0"/>
              <a:buChar char="o"/>
            </a:pPr>
            <a:r>
              <a:rPr lang="en-US" sz="2000" dirty="0"/>
              <a:t>Lack of regulatory clarity </a:t>
            </a:r>
          </a:p>
          <a:p>
            <a:pPr lvl="1" fontAlgn="base">
              <a:buFont typeface="Courier New" panose="02070309020205020404" pitchFamily="49" charset="0"/>
              <a:buChar char="o"/>
            </a:pPr>
            <a:r>
              <a:rPr lang="en-US" sz="2000" dirty="0"/>
              <a:t>Fragmented permitting</a:t>
            </a:r>
          </a:p>
          <a:p>
            <a:pPr lvl="1" fontAlgn="base">
              <a:buFont typeface="Courier New" panose="02070309020205020404" pitchFamily="49" charset="0"/>
              <a:buChar char="o"/>
            </a:pPr>
            <a:r>
              <a:rPr lang="en-US" sz="2000" dirty="0"/>
              <a:t>Lack of community support, transmission, water </a:t>
            </a:r>
          </a:p>
          <a:p>
            <a:pPr marL="457200" lvl="1" indent="0" fontAlgn="base">
              <a:buNone/>
            </a:pPr>
            <a:r>
              <a:rPr lang="en-US" sz="2000" dirty="0"/>
              <a:t>    availability</a:t>
            </a:r>
          </a:p>
          <a:p>
            <a:pPr lvl="1" fontAlgn="base">
              <a:buFont typeface="Courier New" panose="02070309020205020404" pitchFamily="49" charset="0"/>
              <a:buChar char="o"/>
            </a:pPr>
            <a:r>
              <a:rPr lang="en-US" sz="2000" dirty="0"/>
              <a:t>Weak financing</a:t>
            </a:r>
          </a:p>
        </p:txBody>
      </p:sp>
      <p:pic>
        <p:nvPicPr>
          <p:cNvPr id="5" name="Content Placeholder 7" descr="A picture containing application&#10;&#10;AI-generated content may be incorrect.">
            <a:extLst>
              <a:ext uri="{FF2B5EF4-FFF2-40B4-BE49-F238E27FC236}">
                <a16:creationId xmlns:a16="http://schemas.microsoft.com/office/drawing/2014/main" id="{320C8291-C917-CB35-1075-38F3A8718C56}"/>
              </a:ext>
            </a:extLst>
          </p:cNvPr>
          <p:cNvPicPr>
            <a:picLocks noGrp="1" noChangeAspect="1"/>
          </p:cNvPicPr>
          <p:nvPr>
            <p:ph sz="half" idx="1"/>
          </p:nvPr>
        </p:nvPicPr>
        <p:blipFill>
          <a:blip r:embed="rId3"/>
          <a:stretch>
            <a:fillRect/>
          </a:stretch>
        </p:blipFill>
        <p:spPr>
          <a:xfrm>
            <a:off x="277670" y="1825624"/>
            <a:ext cx="4922291" cy="4933267"/>
          </a:xfrm>
          <a:prstGeom prst="rect">
            <a:avLst/>
          </a:prstGeom>
        </p:spPr>
      </p:pic>
    </p:spTree>
    <p:extLst>
      <p:ext uri="{BB962C8B-B14F-4D97-AF65-F5344CB8AC3E}">
        <p14:creationId xmlns:p14="http://schemas.microsoft.com/office/powerpoint/2010/main" val="3939872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A2BEA-8023-9F26-AABD-5DF69E3FF660}"/>
              </a:ext>
            </a:extLst>
          </p:cNvPr>
          <p:cNvSpPr>
            <a:spLocks noGrp="1"/>
          </p:cNvSpPr>
          <p:nvPr>
            <p:ph type="title"/>
          </p:nvPr>
        </p:nvSpPr>
        <p:spPr/>
        <p:txBody>
          <a:bodyPr/>
          <a:lstStyle/>
          <a:p>
            <a:r>
              <a:rPr lang="en-US" dirty="0"/>
              <a:t>Infrastructure Requirements</a:t>
            </a:r>
          </a:p>
        </p:txBody>
      </p:sp>
      <p:sp>
        <p:nvSpPr>
          <p:cNvPr id="3" name="Content Placeholder 2">
            <a:extLst>
              <a:ext uri="{FF2B5EF4-FFF2-40B4-BE49-F238E27FC236}">
                <a16:creationId xmlns:a16="http://schemas.microsoft.com/office/drawing/2014/main" id="{76DC4BDD-3EBE-7580-3907-9D211D8921A4}"/>
              </a:ext>
            </a:extLst>
          </p:cNvPr>
          <p:cNvSpPr>
            <a:spLocks noGrp="1"/>
          </p:cNvSpPr>
          <p:nvPr>
            <p:ph idx="1"/>
          </p:nvPr>
        </p:nvSpPr>
        <p:spPr>
          <a:xfrm>
            <a:off x="838200" y="1704437"/>
            <a:ext cx="11908316" cy="4925905"/>
          </a:xfrm>
        </p:spPr>
        <p:txBody>
          <a:bodyPr>
            <a:normAutofit fontScale="25000" lnSpcReduction="20000"/>
          </a:bodyPr>
          <a:lstStyle/>
          <a:p>
            <a:r>
              <a:rPr lang="en-US" sz="7200" b="1" dirty="0"/>
              <a:t>Electrical Infrastructure</a:t>
            </a:r>
          </a:p>
          <a:p>
            <a:pPr lvl="1" fontAlgn="base"/>
            <a:r>
              <a:rPr lang="en-US" sz="7200" dirty="0"/>
              <a:t>Greater power, voltage, and transmission demands </a:t>
            </a:r>
          </a:p>
          <a:p>
            <a:pPr lvl="2" fontAlgn="base"/>
            <a:r>
              <a:rPr lang="en-US" sz="6800" dirty="0"/>
              <a:t>Some projects may need 100+ MW during operations</a:t>
            </a:r>
          </a:p>
          <a:p>
            <a:pPr lvl="2" fontAlgn="base"/>
            <a:r>
              <a:rPr lang="en-US" sz="6800" dirty="0"/>
              <a:t>Projects require transmission, distribution, and substation upgrades</a:t>
            </a:r>
          </a:p>
          <a:p>
            <a:pPr lvl="1" fontAlgn="base"/>
            <a:r>
              <a:rPr lang="en-US" sz="7200" dirty="0"/>
              <a:t>Redundant/backup power for 24/7 operations</a:t>
            </a:r>
          </a:p>
          <a:p>
            <a:pPr lvl="1" fontAlgn="base"/>
            <a:r>
              <a:rPr lang="en-US" sz="7200" dirty="0"/>
              <a:t>Differences in interconnection requirements may slow projects </a:t>
            </a:r>
          </a:p>
          <a:p>
            <a:r>
              <a:rPr lang="en-US" sz="7200" b="1" dirty="0"/>
              <a:t>Physical Infrastructure</a:t>
            </a:r>
          </a:p>
          <a:p>
            <a:pPr lvl="1" fontAlgn="base"/>
            <a:r>
              <a:rPr lang="en-US" sz="7200" dirty="0"/>
              <a:t>Land: Requirements vary by project demands </a:t>
            </a:r>
          </a:p>
          <a:p>
            <a:pPr lvl="1" fontAlgn="base"/>
            <a:r>
              <a:rPr lang="en-US" sz="7200" dirty="0"/>
              <a:t>Water: </a:t>
            </a:r>
          </a:p>
          <a:p>
            <a:pPr lvl="2" fontAlgn="base"/>
            <a:r>
              <a:rPr lang="en-US" sz="6800" dirty="0"/>
              <a:t>Cooling, reactor operations, daily operations safety systems</a:t>
            </a:r>
          </a:p>
          <a:p>
            <a:pPr lvl="2" fontAlgn="base"/>
            <a:r>
              <a:rPr lang="en-US" sz="6800" dirty="0"/>
              <a:t>For some projects, predictability is more important that sheer volume</a:t>
            </a:r>
          </a:p>
          <a:p>
            <a:pPr lvl="1" fontAlgn="base"/>
            <a:r>
              <a:rPr lang="en-US" sz="7200" dirty="0"/>
              <a:t>Transportation: Rail, highway/interstate access, heavy haul routes needed </a:t>
            </a:r>
          </a:p>
          <a:p>
            <a:pPr lvl="1" fontAlgn="base"/>
            <a:r>
              <a:rPr lang="en-US" sz="7200" dirty="0"/>
              <a:t>Telecommunications: Must be secure and reliable</a:t>
            </a:r>
          </a:p>
          <a:p>
            <a:pPr lvl="1" fontAlgn="base"/>
            <a:r>
              <a:rPr lang="en-US" sz="7200" dirty="0"/>
              <a:t>Physical and Cybersecurity: Required; depends on operational requirements </a:t>
            </a:r>
          </a:p>
          <a:p>
            <a:pPr fontAlgn="base"/>
            <a:r>
              <a:rPr lang="en-US" sz="7600" b="1" dirty="0"/>
              <a:t>Workforce Requirements</a:t>
            </a:r>
          </a:p>
          <a:p>
            <a:pPr lvl="1" fontAlgn="base"/>
            <a:r>
              <a:rPr lang="en-US" sz="7200" dirty="0"/>
              <a:t>Demands are highest during construction</a:t>
            </a:r>
          </a:p>
          <a:p>
            <a:pPr lvl="1" fontAlgn="base"/>
            <a:r>
              <a:rPr lang="en-US" sz="7200" dirty="0"/>
              <a:t>Need both trades and high skilled professionals  </a:t>
            </a:r>
          </a:p>
          <a:p>
            <a:pPr lvl="1" fontAlgn="base"/>
            <a:r>
              <a:rPr lang="en-US" sz="7200" dirty="0"/>
              <a:t>Building more specialized training upon Idaho’s established training pipelines through ISU and INL, other trade programs</a:t>
            </a:r>
          </a:p>
          <a:p>
            <a:pPr lvl="1" fontAlgn="base"/>
            <a:r>
              <a:rPr lang="en-US" sz="7200" dirty="0"/>
              <a:t>Require a mix of temporary, permanent, and affordable housing; and community services  </a:t>
            </a:r>
          </a:p>
          <a:p>
            <a:pPr lvl="2"/>
            <a:endParaRPr lang="en-US" dirty="0"/>
          </a:p>
        </p:txBody>
      </p:sp>
    </p:spTree>
    <p:extLst>
      <p:ext uri="{BB962C8B-B14F-4D97-AF65-F5344CB8AC3E}">
        <p14:creationId xmlns:p14="http://schemas.microsoft.com/office/powerpoint/2010/main" val="3692313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8833-7AF9-B8D3-B1B8-1CF432734229}"/>
              </a:ext>
            </a:extLst>
          </p:cNvPr>
          <p:cNvSpPr>
            <a:spLocks noGrp="1"/>
          </p:cNvSpPr>
          <p:nvPr>
            <p:ph type="title"/>
          </p:nvPr>
        </p:nvSpPr>
        <p:spPr/>
        <p:txBody>
          <a:bodyPr/>
          <a:lstStyle/>
          <a:p>
            <a:r>
              <a:rPr lang="en-US" dirty="0"/>
              <a:t>Regulatory and Permitting Considerations</a:t>
            </a:r>
          </a:p>
        </p:txBody>
      </p:sp>
      <p:sp>
        <p:nvSpPr>
          <p:cNvPr id="3" name="Content Placeholder 2">
            <a:extLst>
              <a:ext uri="{FF2B5EF4-FFF2-40B4-BE49-F238E27FC236}">
                <a16:creationId xmlns:a16="http://schemas.microsoft.com/office/drawing/2014/main" id="{FB0808DC-D513-5CF2-0395-E01EF571AA8F}"/>
              </a:ext>
            </a:extLst>
          </p:cNvPr>
          <p:cNvSpPr>
            <a:spLocks noGrp="1"/>
          </p:cNvSpPr>
          <p:nvPr>
            <p:ph idx="1"/>
          </p:nvPr>
        </p:nvSpPr>
        <p:spPr/>
        <p:txBody>
          <a:bodyPr>
            <a:normAutofit fontScale="92500"/>
          </a:bodyPr>
          <a:lstStyle/>
          <a:p>
            <a:pPr fontAlgn="base"/>
            <a:r>
              <a:rPr lang="en-US" b="1" dirty="0"/>
              <a:t>Permitting Priorities </a:t>
            </a:r>
            <a:r>
              <a:rPr lang="en-US" dirty="0"/>
              <a:t> </a:t>
            </a:r>
          </a:p>
          <a:p>
            <a:pPr lvl="1" fontAlgn="base"/>
            <a:r>
              <a:rPr lang="en-US" dirty="0"/>
              <a:t>NRC/DOE, State, and Local planning and zoning </a:t>
            </a:r>
          </a:p>
          <a:p>
            <a:pPr lvl="1" fontAlgn="base"/>
            <a:r>
              <a:rPr lang="en-US" dirty="0"/>
              <a:t>Permitting timelines depend on the project (6 months – 6 years)</a:t>
            </a:r>
          </a:p>
          <a:p>
            <a:pPr lvl="1" fontAlgn="base"/>
            <a:r>
              <a:rPr lang="en-US" dirty="0"/>
              <a:t>Biggest permitting laws: NEPA, CAA, CWA, RCRA, ESA, NHPA, State/Local  </a:t>
            </a:r>
          </a:p>
          <a:p>
            <a:pPr lvl="1" fontAlgn="base"/>
            <a:r>
              <a:rPr lang="en-US" dirty="0"/>
              <a:t>Developers prefer highly coordinated, centralized process and communications </a:t>
            </a:r>
          </a:p>
          <a:p>
            <a:pPr fontAlgn="base"/>
            <a:r>
              <a:rPr lang="en-US" b="1" dirty="0"/>
              <a:t>Regulatory Environment</a:t>
            </a:r>
            <a:r>
              <a:rPr lang="en-US" dirty="0"/>
              <a:t> </a:t>
            </a:r>
          </a:p>
          <a:p>
            <a:pPr lvl="1" fontAlgn="base"/>
            <a:r>
              <a:rPr lang="en-US" u="sng" dirty="0"/>
              <a:t>Challenges</a:t>
            </a:r>
            <a:r>
              <a:rPr lang="en-US" dirty="0"/>
              <a:t>: </a:t>
            </a:r>
          </a:p>
          <a:p>
            <a:pPr lvl="2" fontAlgn="base"/>
            <a:r>
              <a:rPr lang="en-US" dirty="0"/>
              <a:t>Community/political opposition (Difficult to navigate and can delay or halt a project) </a:t>
            </a:r>
          </a:p>
          <a:p>
            <a:pPr lvl="2" fontAlgn="base"/>
            <a:r>
              <a:rPr lang="en-US" dirty="0"/>
              <a:t>Multi-layered approvals/Separated permitting processes (Larger permits [e.g., wetlands] are difficult, stakeholder engagement and coordination, individual permit timelines vary)   </a:t>
            </a:r>
          </a:p>
          <a:p>
            <a:pPr lvl="1" fontAlgn="base"/>
            <a:r>
              <a:rPr lang="en-US" u="sng" dirty="0"/>
              <a:t>Opportunities</a:t>
            </a:r>
            <a:r>
              <a:rPr lang="en-US" dirty="0"/>
              <a:t>: “one stop permitting shop,” standardizing timelines, prefiling project details </a:t>
            </a:r>
          </a:p>
          <a:p>
            <a:endParaRPr lang="en-US" dirty="0"/>
          </a:p>
        </p:txBody>
      </p:sp>
    </p:spTree>
    <p:extLst>
      <p:ext uri="{BB962C8B-B14F-4D97-AF65-F5344CB8AC3E}">
        <p14:creationId xmlns:p14="http://schemas.microsoft.com/office/powerpoint/2010/main" val="2535958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4F8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7BF02-9339-DDFE-85C4-1DC5F1BD5140}"/>
              </a:ext>
            </a:extLst>
          </p:cNvPr>
          <p:cNvSpPr>
            <a:spLocks noGrp="1"/>
          </p:cNvSpPr>
          <p:nvPr>
            <p:ph type="title"/>
          </p:nvPr>
        </p:nvSpPr>
        <p:spPr/>
        <p:txBody>
          <a:bodyPr/>
          <a:lstStyle/>
          <a:p>
            <a:r>
              <a:rPr lang="en-US" b="1" dirty="0"/>
              <a:t>Break</a:t>
            </a:r>
          </a:p>
        </p:txBody>
      </p:sp>
      <p:sp>
        <p:nvSpPr>
          <p:cNvPr id="3" name="Text Placeholder 2">
            <a:extLst>
              <a:ext uri="{FF2B5EF4-FFF2-40B4-BE49-F238E27FC236}">
                <a16:creationId xmlns:a16="http://schemas.microsoft.com/office/drawing/2014/main" id="{8AD3884D-8768-5D93-38E8-DDBDE56847C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8515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38DEA-F691-12E0-706C-889C7B65335E}"/>
              </a:ext>
            </a:extLst>
          </p:cNvPr>
          <p:cNvSpPr>
            <a:spLocks noGrp="1"/>
          </p:cNvSpPr>
          <p:nvPr>
            <p:ph type="title"/>
          </p:nvPr>
        </p:nvSpPr>
        <p:spPr/>
        <p:txBody>
          <a:bodyPr/>
          <a:lstStyle/>
          <a:p>
            <a:r>
              <a:rPr lang="en-US" dirty="0"/>
              <a:t>Economic and Financial Considerations</a:t>
            </a:r>
          </a:p>
        </p:txBody>
      </p:sp>
      <p:sp>
        <p:nvSpPr>
          <p:cNvPr id="3" name="Content Placeholder 2">
            <a:extLst>
              <a:ext uri="{FF2B5EF4-FFF2-40B4-BE49-F238E27FC236}">
                <a16:creationId xmlns:a16="http://schemas.microsoft.com/office/drawing/2014/main" id="{AF5AEDD8-20D5-912D-B483-80C8E0412E66}"/>
              </a:ext>
            </a:extLst>
          </p:cNvPr>
          <p:cNvSpPr>
            <a:spLocks noGrp="1"/>
          </p:cNvSpPr>
          <p:nvPr>
            <p:ph idx="1"/>
          </p:nvPr>
        </p:nvSpPr>
        <p:spPr>
          <a:xfrm>
            <a:off x="838199" y="1825623"/>
            <a:ext cx="11082051" cy="5032377"/>
          </a:xfrm>
        </p:spPr>
        <p:txBody>
          <a:bodyPr>
            <a:normAutofit fontScale="70000" lnSpcReduction="20000"/>
          </a:bodyPr>
          <a:lstStyle/>
          <a:p>
            <a:r>
              <a:rPr lang="en-US" dirty="0"/>
              <a:t>Investment Profile</a:t>
            </a:r>
          </a:p>
          <a:p>
            <a:pPr lvl="1" fontAlgn="base"/>
            <a:r>
              <a:rPr lang="en-US" dirty="0"/>
              <a:t>Typical capital investment</a:t>
            </a:r>
          </a:p>
          <a:p>
            <a:pPr lvl="2" fontAlgn="base"/>
            <a:r>
              <a:rPr lang="en-US" dirty="0"/>
              <a:t>All projects: $25 million - $10 billion</a:t>
            </a:r>
          </a:p>
          <a:p>
            <a:pPr lvl="2" fontAlgn="base"/>
            <a:r>
              <a:rPr lang="en-US" dirty="0"/>
              <a:t>Small modular reactors: $1-3 billion</a:t>
            </a:r>
          </a:p>
          <a:p>
            <a:pPr lvl="2" fontAlgn="base"/>
            <a:r>
              <a:rPr lang="en-US" dirty="0"/>
              <a:t>Large projects: &gt;$6 billion </a:t>
            </a:r>
          </a:p>
          <a:p>
            <a:pPr lvl="1" fontAlgn="base"/>
            <a:r>
              <a:rPr lang="en-US" dirty="0"/>
              <a:t>Reactor types: </a:t>
            </a:r>
          </a:p>
          <a:p>
            <a:pPr lvl="2" fontAlgn="base"/>
            <a:r>
              <a:rPr lang="en-US" dirty="0"/>
              <a:t>high temperature gas reactors, SMRs, AP1000s, molten salt nuclear batteries </a:t>
            </a:r>
          </a:p>
          <a:p>
            <a:pPr lvl="2" fontAlgn="base"/>
            <a:r>
              <a:rPr lang="en-US" dirty="0"/>
              <a:t>“Nth of a Kind” reactors are preferred over “First of a Kind” </a:t>
            </a:r>
          </a:p>
          <a:p>
            <a:pPr lvl="1" fontAlgn="base"/>
            <a:r>
              <a:rPr lang="en-US" dirty="0"/>
              <a:t>Construction timeline: Varies; 2-4 year construction to operations timeline   </a:t>
            </a:r>
          </a:p>
          <a:p>
            <a:pPr lvl="1" fontAlgn="base"/>
            <a:r>
              <a:rPr lang="en-US" dirty="0"/>
              <a:t>Permitting timelines: Varies; NRC licensing can add 12-36 months</a:t>
            </a:r>
          </a:p>
          <a:p>
            <a:pPr lvl="1" fontAlgn="base"/>
            <a:r>
              <a:rPr lang="en-US" dirty="0"/>
              <a:t>Expected operational lifespan: NRC licenses begin at 40 year durations with voluntary option to extend. Built to operate &gt;20/30/50 years. </a:t>
            </a:r>
          </a:p>
          <a:p>
            <a:r>
              <a:rPr lang="en-US" dirty="0"/>
              <a:t>Economic Impact</a:t>
            </a:r>
          </a:p>
          <a:p>
            <a:pPr lvl="1"/>
            <a:r>
              <a:rPr lang="en-US" dirty="0"/>
              <a:t>Economic impact was concentrated in jobs. ~$100k average construction wage, tens of millions in total wages during construction</a:t>
            </a:r>
          </a:p>
          <a:p>
            <a:pPr lvl="1"/>
            <a:r>
              <a:rPr lang="en-US" dirty="0"/>
              <a:t>Scaling effects of reactor development: High wages, more tax revenue, industrial diversification, greater aggregate consumer demand.  </a:t>
            </a:r>
          </a:p>
          <a:p>
            <a:pPr lvl="1"/>
            <a:r>
              <a:rPr lang="en-US" dirty="0"/>
              <a:t>Sales and property taxes bring millions to local communities </a:t>
            </a:r>
          </a:p>
          <a:p>
            <a:pPr lvl="1"/>
            <a:r>
              <a:rPr lang="en-US" dirty="0"/>
              <a:t>Indirect employment multiplier: 1.5 - 3.5 </a:t>
            </a:r>
          </a:p>
          <a:p>
            <a:pPr lvl="1"/>
            <a:r>
              <a:rPr lang="en-US" dirty="0"/>
              <a:t>Indirect economic multiplier: 1.8 - 3.0 </a:t>
            </a:r>
          </a:p>
        </p:txBody>
      </p:sp>
    </p:spTree>
    <p:extLst>
      <p:ext uri="{BB962C8B-B14F-4D97-AF65-F5344CB8AC3E}">
        <p14:creationId xmlns:p14="http://schemas.microsoft.com/office/powerpoint/2010/main" val="31500706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EACEB-D1B5-1583-A6D3-E46C2F42A6CC}"/>
              </a:ext>
            </a:extLst>
          </p:cNvPr>
          <p:cNvSpPr>
            <a:spLocks noGrp="1"/>
          </p:cNvSpPr>
          <p:nvPr>
            <p:ph type="title"/>
          </p:nvPr>
        </p:nvSpPr>
        <p:spPr/>
        <p:txBody>
          <a:bodyPr/>
          <a:lstStyle/>
          <a:p>
            <a:r>
              <a:rPr lang="en-US" dirty="0"/>
              <a:t>Incentive Preferences and Partnership Opportunities </a:t>
            </a:r>
          </a:p>
        </p:txBody>
      </p:sp>
      <p:sp>
        <p:nvSpPr>
          <p:cNvPr id="3" name="Text Placeholder 2">
            <a:extLst>
              <a:ext uri="{FF2B5EF4-FFF2-40B4-BE49-F238E27FC236}">
                <a16:creationId xmlns:a16="http://schemas.microsoft.com/office/drawing/2014/main" id="{D39EA3EB-CD9D-59E5-B9AE-B37494B0F151}"/>
              </a:ext>
            </a:extLst>
          </p:cNvPr>
          <p:cNvSpPr>
            <a:spLocks noGrp="1"/>
          </p:cNvSpPr>
          <p:nvPr>
            <p:ph type="body" idx="1"/>
          </p:nvPr>
        </p:nvSpPr>
        <p:spPr>
          <a:xfrm>
            <a:off x="831850" y="4589463"/>
            <a:ext cx="8788139" cy="1500187"/>
          </a:xfrm>
        </p:spPr>
        <p:txBody>
          <a:bodyPr>
            <a:normAutofit/>
          </a:bodyPr>
          <a:lstStyle/>
          <a:p>
            <a:r>
              <a:rPr lang="en-US" sz="2000" dirty="0"/>
              <a:t>Asked to rank and briefly explain the importance in selecting project location</a:t>
            </a:r>
          </a:p>
        </p:txBody>
      </p:sp>
    </p:spTree>
    <p:extLst>
      <p:ext uri="{BB962C8B-B14F-4D97-AF65-F5344CB8AC3E}">
        <p14:creationId xmlns:p14="http://schemas.microsoft.com/office/powerpoint/2010/main" val="1652257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C3CC9-84A2-ECAD-0EAA-7D92E00012EA}"/>
              </a:ext>
            </a:extLst>
          </p:cNvPr>
          <p:cNvSpPr>
            <a:spLocks noGrp="1"/>
          </p:cNvSpPr>
          <p:nvPr>
            <p:ph type="title"/>
          </p:nvPr>
        </p:nvSpPr>
        <p:spPr/>
        <p:txBody>
          <a:bodyPr/>
          <a:lstStyle/>
          <a:p>
            <a:r>
              <a:rPr lang="en-US" dirty="0"/>
              <a:t>Tax Incentives</a:t>
            </a:r>
          </a:p>
        </p:txBody>
      </p:sp>
      <p:sp>
        <p:nvSpPr>
          <p:cNvPr id="3" name="Content Placeholder 2">
            <a:extLst>
              <a:ext uri="{FF2B5EF4-FFF2-40B4-BE49-F238E27FC236}">
                <a16:creationId xmlns:a16="http://schemas.microsoft.com/office/drawing/2014/main" id="{971AC7BD-3683-D0DB-8A54-C6F9AD0C5ED7}"/>
              </a:ext>
            </a:extLst>
          </p:cNvPr>
          <p:cNvSpPr>
            <a:spLocks noGrp="1"/>
          </p:cNvSpPr>
          <p:nvPr>
            <p:ph idx="1"/>
          </p:nvPr>
        </p:nvSpPr>
        <p:spPr/>
        <p:txBody>
          <a:bodyPr>
            <a:normAutofit fontScale="92500" lnSpcReduction="20000"/>
          </a:bodyPr>
          <a:lstStyle/>
          <a:p>
            <a:pPr marL="514350" indent="-514350">
              <a:buFont typeface="+mj-lt"/>
              <a:buAutoNum type="arabicPeriod"/>
            </a:pPr>
            <a:r>
              <a:rPr lang="en-US" dirty="0"/>
              <a:t>Property tax abatements or exemptions </a:t>
            </a:r>
          </a:p>
          <a:p>
            <a:pPr lvl="1"/>
            <a:r>
              <a:rPr lang="en-US" dirty="0"/>
              <a:t>Often preferred because nuclear projects carry large upfront capital invests with long construction period. Early tax relief significantly enhances financial feasibility and encourages multi-unit buildout. </a:t>
            </a:r>
          </a:p>
          <a:p>
            <a:pPr lvl="1"/>
            <a:r>
              <a:rPr lang="en-US" dirty="0"/>
              <a:t>For example, 100 – 50% abatements during construction or 100 – 75% property tax abatement for 15 years</a:t>
            </a:r>
          </a:p>
          <a:p>
            <a:pPr lvl="1"/>
            <a:r>
              <a:rPr lang="en-US" dirty="0"/>
              <a:t>Can be gradually decreased over time. Phased-in property tax may support predictable municipal revenue growth. </a:t>
            </a:r>
          </a:p>
          <a:p>
            <a:pPr marL="514350" indent="-514350">
              <a:buFont typeface="+mj-lt"/>
              <a:buAutoNum type="arabicPeriod"/>
            </a:pPr>
            <a:r>
              <a:rPr lang="en-US" dirty="0"/>
              <a:t>Sales tax exemptions on equipment and materials</a:t>
            </a:r>
          </a:p>
          <a:p>
            <a:pPr lvl="1"/>
            <a:r>
              <a:rPr lang="en-US" dirty="0"/>
              <a:t>Preferred by suppliers/developers who do not own property </a:t>
            </a:r>
          </a:p>
          <a:p>
            <a:pPr marL="514350" indent="-514350">
              <a:buFont typeface="+mj-lt"/>
              <a:buAutoNum type="arabicPeriod"/>
            </a:pPr>
            <a:r>
              <a:rPr lang="en-US" dirty="0"/>
              <a:t>Personal income tax considerations for relocated workforce</a:t>
            </a:r>
          </a:p>
          <a:p>
            <a:pPr marL="514350" indent="-514350">
              <a:buFont typeface="+mj-lt"/>
              <a:buAutoNum type="arabicPeriod"/>
            </a:pPr>
            <a:r>
              <a:rPr lang="en-US" dirty="0"/>
              <a:t>Corporate income tax credits or reductions</a:t>
            </a:r>
          </a:p>
          <a:p>
            <a:pPr marL="514350" indent="-514350">
              <a:buFont typeface="+mj-lt"/>
              <a:buAutoNum type="arabicPeriod"/>
            </a:pPr>
            <a:r>
              <a:rPr lang="en-US" dirty="0"/>
              <a:t>Special assessment districts or tax increment financing</a:t>
            </a:r>
          </a:p>
        </p:txBody>
      </p:sp>
    </p:spTree>
    <p:extLst>
      <p:ext uri="{BB962C8B-B14F-4D97-AF65-F5344CB8AC3E}">
        <p14:creationId xmlns:p14="http://schemas.microsoft.com/office/powerpoint/2010/main" val="1264784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6B612-7AE5-4B26-0C50-44810608E820}"/>
              </a:ext>
            </a:extLst>
          </p:cNvPr>
          <p:cNvSpPr>
            <a:spLocks noGrp="1"/>
          </p:cNvSpPr>
          <p:nvPr>
            <p:ph type="title"/>
          </p:nvPr>
        </p:nvSpPr>
        <p:spPr/>
        <p:txBody>
          <a:bodyPr/>
          <a:lstStyle/>
          <a:p>
            <a:r>
              <a:rPr lang="en-US" dirty="0"/>
              <a:t>Direct Financial Support</a:t>
            </a:r>
          </a:p>
        </p:txBody>
      </p:sp>
      <p:sp>
        <p:nvSpPr>
          <p:cNvPr id="3" name="Content Placeholder 2">
            <a:extLst>
              <a:ext uri="{FF2B5EF4-FFF2-40B4-BE49-F238E27FC236}">
                <a16:creationId xmlns:a16="http://schemas.microsoft.com/office/drawing/2014/main" id="{7AB6953E-3170-662F-8585-FC959A31487F}"/>
              </a:ext>
            </a:extLst>
          </p:cNvPr>
          <p:cNvSpPr>
            <a:spLocks noGrp="1"/>
          </p:cNvSpPr>
          <p:nvPr>
            <p:ph idx="1"/>
          </p:nvPr>
        </p:nvSpPr>
        <p:spPr/>
        <p:txBody>
          <a:bodyPr/>
          <a:lstStyle/>
          <a:p>
            <a:pPr marL="514350" indent="-514350">
              <a:buFont typeface="+mj-lt"/>
              <a:buAutoNum type="arabicPeriod"/>
            </a:pPr>
            <a:r>
              <a:rPr lang="en-US" dirty="0"/>
              <a:t>Targeted grants and direct subsidies</a:t>
            </a:r>
          </a:p>
          <a:p>
            <a:pPr marL="514350" indent="-514350">
              <a:buFont typeface="+mj-lt"/>
              <a:buAutoNum type="arabicPeriod"/>
            </a:pPr>
            <a:r>
              <a:rPr lang="en-US" dirty="0"/>
              <a:t>Infrastructure development cost-sharing (transmission and water)</a:t>
            </a:r>
          </a:p>
          <a:p>
            <a:pPr marL="514350" indent="-514350">
              <a:buFont typeface="+mj-lt"/>
              <a:buAutoNum type="arabicPeriod"/>
            </a:pPr>
            <a:r>
              <a:rPr lang="en-US" dirty="0"/>
              <a:t>Low-interest loans or loan guarantees</a:t>
            </a:r>
          </a:p>
          <a:p>
            <a:pPr marL="514350" indent="-514350">
              <a:buFont typeface="+mj-lt"/>
              <a:buAutoNum type="arabicPeriod"/>
            </a:pPr>
            <a:r>
              <a:rPr lang="en-US" dirty="0"/>
              <a:t>Workforce training and development funding</a:t>
            </a:r>
          </a:p>
          <a:p>
            <a:pPr marL="514350" indent="-514350">
              <a:buFont typeface="+mj-lt"/>
              <a:buAutoNum type="arabicPeriod"/>
            </a:pPr>
            <a:r>
              <a:rPr lang="en-US" dirty="0"/>
              <a:t>Research and development tax credits</a:t>
            </a:r>
          </a:p>
          <a:p>
            <a:pPr marL="514350" indent="-514350">
              <a:buFont typeface="+mj-lt"/>
              <a:buAutoNum type="arabicPeriod"/>
            </a:pPr>
            <a:endParaRPr lang="en-US" dirty="0"/>
          </a:p>
        </p:txBody>
      </p:sp>
    </p:spTree>
    <p:extLst>
      <p:ext uri="{BB962C8B-B14F-4D97-AF65-F5344CB8AC3E}">
        <p14:creationId xmlns:p14="http://schemas.microsoft.com/office/powerpoint/2010/main" val="3503957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E8B0-B0D4-64F2-A395-ED8EB0865E7F}"/>
              </a:ext>
            </a:extLst>
          </p:cNvPr>
          <p:cNvSpPr>
            <a:spLocks noGrp="1"/>
          </p:cNvSpPr>
          <p:nvPr>
            <p:ph type="title"/>
          </p:nvPr>
        </p:nvSpPr>
        <p:spPr/>
        <p:txBody>
          <a:bodyPr/>
          <a:lstStyle/>
          <a:p>
            <a:r>
              <a:rPr lang="en-US" dirty="0"/>
              <a:t>Non-Financial Incentives</a:t>
            </a:r>
          </a:p>
        </p:txBody>
      </p:sp>
      <p:sp>
        <p:nvSpPr>
          <p:cNvPr id="3" name="Content Placeholder 2">
            <a:extLst>
              <a:ext uri="{FF2B5EF4-FFF2-40B4-BE49-F238E27FC236}">
                <a16:creationId xmlns:a16="http://schemas.microsoft.com/office/drawing/2014/main" id="{10979A62-D84F-5CCF-7226-5E6B30C8AEA3}"/>
              </a:ext>
            </a:extLst>
          </p:cNvPr>
          <p:cNvSpPr>
            <a:spLocks noGrp="1"/>
          </p:cNvSpPr>
          <p:nvPr>
            <p:ph idx="1"/>
          </p:nvPr>
        </p:nvSpPr>
        <p:spPr/>
        <p:txBody>
          <a:bodyPr/>
          <a:lstStyle/>
          <a:p>
            <a:pPr marL="514350" indent="-514350">
              <a:buFont typeface="+mj-lt"/>
              <a:buAutoNum type="arabicPeriod"/>
            </a:pPr>
            <a:r>
              <a:rPr lang="en-US" dirty="0"/>
              <a:t>Expedited permitting and regulatory review/dedicated project management and liaison services (liaison, primarily)</a:t>
            </a:r>
          </a:p>
          <a:p>
            <a:pPr marL="514350" indent="-514350">
              <a:buFont typeface="+mj-lt"/>
              <a:buAutoNum type="arabicPeriod"/>
            </a:pPr>
            <a:r>
              <a:rPr lang="en-US" dirty="0"/>
              <a:t>Infrastructure development partnerships</a:t>
            </a:r>
          </a:p>
          <a:p>
            <a:pPr marL="514350" indent="-514350">
              <a:buFont typeface="+mj-lt"/>
              <a:buAutoNum type="arabicPeriod"/>
            </a:pPr>
            <a:r>
              <a:rPr lang="en-US" dirty="0"/>
              <a:t>Workforce development program partnerships</a:t>
            </a:r>
          </a:p>
          <a:p>
            <a:pPr marL="514350" indent="-514350">
              <a:buFont typeface="+mj-lt"/>
              <a:buAutoNum type="arabicPeriod"/>
            </a:pPr>
            <a:r>
              <a:rPr lang="en-US" dirty="0"/>
              <a:t>Marking and promotional support (public relations, campaigns)</a:t>
            </a:r>
          </a:p>
        </p:txBody>
      </p:sp>
    </p:spTree>
    <p:extLst>
      <p:ext uri="{BB962C8B-B14F-4D97-AF65-F5344CB8AC3E}">
        <p14:creationId xmlns:p14="http://schemas.microsoft.com/office/powerpoint/2010/main" val="1811681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23F43-3889-778B-295F-8E43AACC6B45}"/>
              </a:ext>
            </a:extLst>
          </p:cNvPr>
          <p:cNvSpPr>
            <a:spLocks noGrp="1"/>
          </p:cNvSpPr>
          <p:nvPr>
            <p:ph type="title"/>
          </p:nvPr>
        </p:nvSpPr>
        <p:spPr/>
        <p:txBody>
          <a:bodyPr/>
          <a:lstStyle/>
          <a:p>
            <a:r>
              <a:rPr lang="en-US" dirty="0"/>
              <a:t>Partnership Opportunities</a:t>
            </a:r>
          </a:p>
        </p:txBody>
      </p:sp>
      <p:sp>
        <p:nvSpPr>
          <p:cNvPr id="3" name="Content Placeholder 2">
            <a:extLst>
              <a:ext uri="{FF2B5EF4-FFF2-40B4-BE49-F238E27FC236}">
                <a16:creationId xmlns:a16="http://schemas.microsoft.com/office/drawing/2014/main" id="{51DD12C6-2388-6056-D0BA-07BB80CE1A72}"/>
              </a:ext>
            </a:extLst>
          </p:cNvPr>
          <p:cNvSpPr>
            <a:spLocks noGrp="1"/>
          </p:cNvSpPr>
          <p:nvPr>
            <p:ph idx="1"/>
          </p:nvPr>
        </p:nvSpPr>
        <p:spPr/>
        <p:txBody>
          <a:bodyPr>
            <a:normAutofit/>
          </a:bodyPr>
          <a:lstStyle/>
          <a:p>
            <a:pPr marL="0" indent="0">
              <a:buNone/>
            </a:pPr>
            <a:r>
              <a:rPr lang="en-US" b="1" dirty="0"/>
              <a:t>State institution partnerships</a:t>
            </a:r>
          </a:p>
          <a:p>
            <a:pPr marL="914400" lvl="1" indent="-457200">
              <a:buFont typeface="+mj-lt"/>
              <a:buAutoNum type="arabicPeriod"/>
            </a:pPr>
            <a:r>
              <a:rPr lang="en-US" dirty="0"/>
              <a:t>INL</a:t>
            </a:r>
          </a:p>
          <a:p>
            <a:pPr marL="914400" lvl="1" indent="-457200">
              <a:buFont typeface="+mj-lt"/>
              <a:buAutoNum type="arabicPeriod"/>
            </a:pPr>
            <a:r>
              <a:rPr lang="en-US" dirty="0"/>
              <a:t>University research &amp; state and technical schools</a:t>
            </a:r>
          </a:p>
          <a:p>
            <a:pPr marL="914400" lvl="1" indent="-457200">
              <a:buFont typeface="+mj-lt"/>
              <a:buAutoNum type="arabicPeriod"/>
            </a:pPr>
            <a:r>
              <a:rPr lang="en-US" dirty="0"/>
              <a:t>Technology transfer and innovation partnerships</a:t>
            </a:r>
          </a:p>
          <a:p>
            <a:pPr marL="0" indent="0">
              <a:buNone/>
            </a:pPr>
            <a:r>
              <a:rPr lang="en-US" b="1" dirty="0"/>
              <a:t>Infrastructure partnerships</a:t>
            </a:r>
          </a:p>
          <a:p>
            <a:pPr marL="914400" lvl="1" indent="-457200">
              <a:buFont typeface="+mj-lt"/>
              <a:buAutoNum type="arabicPeriod"/>
            </a:pPr>
            <a:r>
              <a:rPr lang="en-US" dirty="0"/>
              <a:t>Public-private partnerships for infrastructure development</a:t>
            </a:r>
          </a:p>
          <a:p>
            <a:pPr marL="914400" lvl="1" indent="-457200">
              <a:buFont typeface="+mj-lt"/>
              <a:buAutoNum type="arabicPeriod"/>
            </a:pPr>
            <a:r>
              <a:rPr lang="en-US" dirty="0"/>
              <a:t>Joint development of transmission or transportation infrastructure</a:t>
            </a:r>
          </a:p>
          <a:p>
            <a:pPr marL="914400" lvl="1" indent="-457200">
              <a:buFont typeface="+mj-lt"/>
              <a:buAutoNum type="arabicPeriod"/>
            </a:pPr>
            <a:r>
              <a:rPr lang="en-US" dirty="0"/>
              <a:t>Shared services or facilities with other industrial users</a:t>
            </a:r>
          </a:p>
          <a:p>
            <a:pPr marL="914400" lvl="1" indent="-457200">
              <a:buFont typeface="+mj-lt"/>
              <a:buAutoNum type="arabicPeriod"/>
            </a:pPr>
            <a:r>
              <a:rPr lang="en-US" dirty="0"/>
              <a:t>Regional economic development collaborations</a:t>
            </a:r>
          </a:p>
        </p:txBody>
      </p:sp>
    </p:spTree>
    <p:extLst>
      <p:ext uri="{BB962C8B-B14F-4D97-AF65-F5344CB8AC3E}">
        <p14:creationId xmlns:p14="http://schemas.microsoft.com/office/powerpoint/2010/main" val="1624589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7BE76-1B87-FABE-A483-38EBA5D76DCE}"/>
              </a:ext>
            </a:extLst>
          </p:cNvPr>
          <p:cNvSpPr>
            <a:spLocks noGrp="1"/>
          </p:cNvSpPr>
          <p:nvPr>
            <p:ph type="title"/>
          </p:nvPr>
        </p:nvSpPr>
        <p:spPr/>
        <p:txBody>
          <a:bodyPr/>
          <a:lstStyle/>
          <a:p>
            <a:r>
              <a:rPr lang="en-US" dirty="0"/>
              <a:t>Regulatory Support</a:t>
            </a:r>
          </a:p>
        </p:txBody>
      </p:sp>
      <p:sp>
        <p:nvSpPr>
          <p:cNvPr id="3" name="Content Placeholder 2">
            <a:extLst>
              <a:ext uri="{FF2B5EF4-FFF2-40B4-BE49-F238E27FC236}">
                <a16:creationId xmlns:a16="http://schemas.microsoft.com/office/drawing/2014/main" id="{0B5588DB-EDC0-651F-952B-EFA0C951AF6A}"/>
              </a:ext>
            </a:extLst>
          </p:cNvPr>
          <p:cNvSpPr>
            <a:spLocks noGrp="1"/>
          </p:cNvSpPr>
          <p:nvPr>
            <p:ph idx="1"/>
          </p:nvPr>
        </p:nvSpPr>
        <p:spPr/>
        <p:txBody>
          <a:bodyPr/>
          <a:lstStyle/>
          <a:p>
            <a:pPr marL="514350" indent="-514350">
              <a:buFont typeface="+mj-lt"/>
              <a:buAutoNum type="arabicPeriod"/>
            </a:pPr>
            <a:r>
              <a:rPr lang="en-US" dirty="0"/>
              <a:t>One-stop permitting and approval processes</a:t>
            </a:r>
          </a:p>
          <a:p>
            <a:pPr marL="514350" indent="-514350">
              <a:buFont typeface="+mj-lt"/>
              <a:buAutoNum type="arabicPeriod"/>
            </a:pPr>
            <a:r>
              <a:rPr lang="en-US" dirty="0"/>
              <a:t>Dedicated regulatory liaisons</a:t>
            </a:r>
          </a:p>
          <a:p>
            <a:pPr marL="514350" indent="-514350">
              <a:buFont typeface="+mj-lt"/>
              <a:buAutoNum type="arabicPeriod"/>
            </a:pPr>
            <a:r>
              <a:rPr lang="en-US" dirty="0"/>
              <a:t>Pre-approved site certification programs</a:t>
            </a:r>
          </a:p>
          <a:p>
            <a:pPr marL="514350" indent="-514350">
              <a:buFont typeface="+mj-lt"/>
              <a:buAutoNum type="arabicPeriod"/>
            </a:pPr>
            <a:r>
              <a:rPr lang="en-US" dirty="0"/>
              <a:t>Master planning and zoning support</a:t>
            </a:r>
          </a:p>
          <a:p>
            <a:pPr marL="514350" indent="-514350">
              <a:buFont typeface="+mj-lt"/>
              <a:buAutoNum type="arabicPeriod"/>
            </a:pPr>
            <a:r>
              <a:rPr lang="en-US" dirty="0"/>
              <a:t>Environmental review coordination</a:t>
            </a:r>
          </a:p>
          <a:p>
            <a:endParaRPr lang="en-US" dirty="0"/>
          </a:p>
        </p:txBody>
      </p:sp>
    </p:spTree>
    <p:extLst>
      <p:ext uri="{BB962C8B-B14F-4D97-AF65-F5344CB8AC3E}">
        <p14:creationId xmlns:p14="http://schemas.microsoft.com/office/powerpoint/2010/main" val="2688958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66BDD-F0B4-9AFE-546D-A4508E34E559}"/>
              </a:ext>
            </a:extLst>
          </p:cNvPr>
          <p:cNvSpPr>
            <a:spLocks noGrp="1"/>
          </p:cNvSpPr>
          <p:nvPr>
            <p:ph type="title"/>
          </p:nvPr>
        </p:nvSpPr>
        <p:spPr/>
        <p:txBody>
          <a:bodyPr/>
          <a:lstStyle/>
          <a:p>
            <a:r>
              <a:rPr lang="en-US" dirty="0"/>
              <a:t>Competitive Analysis</a:t>
            </a:r>
          </a:p>
        </p:txBody>
      </p:sp>
      <p:sp>
        <p:nvSpPr>
          <p:cNvPr id="3" name="Text Placeholder 2">
            <a:extLst>
              <a:ext uri="{FF2B5EF4-FFF2-40B4-BE49-F238E27FC236}">
                <a16:creationId xmlns:a16="http://schemas.microsoft.com/office/drawing/2014/main" id="{2007F727-1D08-9440-8CE4-3ADD106507A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62295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6CB0-8E8A-B0F0-122F-37559F48C38C}"/>
              </a:ext>
            </a:extLst>
          </p:cNvPr>
          <p:cNvSpPr>
            <a:spLocks noGrp="1"/>
          </p:cNvSpPr>
          <p:nvPr>
            <p:ph type="title"/>
          </p:nvPr>
        </p:nvSpPr>
        <p:spPr/>
        <p:txBody>
          <a:bodyPr/>
          <a:lstStyle/>
          <a:p>
            <a:r>
              <a:rPr lang="en-US" dirty="0"/>
              <a:t>Alternative Locations</a:t>
            </a:r>
          </a:p>
        </p:txBody>
      </p:sp>
      <p:sp>
        <p:nvSpPr>
          <p:cNvPr id="3" name="Content Placeholder 2">
            <a:extLst>
              <a:ext uri="{FF2B5EF4-FFF2-40B4-BE49-F238E27FC236}">
                <a16:creationId xmlns:a16="http://schemas.microsoft.com/office/drawing/2014/main" id="{D485848D-79BD-9EE3-6C47-F062379A909F}"/>
              </a:ext>
            </a:extLst>
          </p:cNvPr>
          <p:cNvSpPr>
            <a:spLocks noGrp="1"/>
          </p:cNvSpPr>
          <p:nvPr>
            <p:ph idx="1"/>
          </p:nvPr>
        </p:nvSpPr>
        <p:spPr/>
        <p:txBody>
          <a:bodyPr>
            <a:normAutofit fontScale="92500" lnSpcReduction="10000"/>
          </a:bodyPr>
          <a:lstStyle/>
          <a:p>
            <a:pPr fontAlgn="base"/>
            <a:r>
              <a:rPr lang="en-US" dirty="0"/>
              <a:t>Texas, Tennessee, Utah, Wyoming, Louisiana, Washington (workforce development grants), South Carolina (streamlined permitting process, P3 funds). </a:t>
            </a:r>
          </a:p>
          <a:p>
            <a:pPr fontAlgn="base"/>
            <a:r>
              <a:rPr lang="en-US" dirty="0"/>
              <a:t>Just about any nuclear-friendly state that has a national laboratory.  </a:t>
            </a:r>
          </a:p>
          <a:p>
            <a:pPr fontAlgn="base"/>
            <a:r>
              <a:rPr lang="en-US" dirty="0"/>
              <a:t>Developers consider: </a:t>
            </a:r>
          </a:p>
          <a:p>
            <a:pPr lvl="1" fontAlgn="base"/>
            <a:r>
              <a:rPr lang="en-US" dirty="0"/>
              <a:t>States with aggressive financial incentives</a:t>
            </a:r>
          </a:p>
          <a:p>
            <a:pPr lvl="1" fontAlgn="base"/>
            <a:r>
              <a:rPr lang="en-US" dirty="0"/>
              <a:t>Mature nuclear workforce</a:t>
            </a:r>
          </a:p>
          <a:p>
            <a:pPr lvl="1" fontAlgn="base"/>
            <a:r>
              <a:rPr lang="en-US" dirty="0"/>
              <a:t>Existing nuclear sites</a:t>
            </a:r>
          </a:p>
          <a:p>
            <a:pPr lvl="1" fontAlgn="base"/>
            <a:r>
              <a:rPr lang="en-US" dirty="0"/>
              <a:t>Demand from large loads</a:t>
            </a:r>
          </a:p>
          <a:p>
            <a:pPr lvl="1" fontAlgn="base"/>
            <a:r>
              <a:rPr lang="en-US" dirty="0"/>
              <a:t>Expedited regulatory pathways</a:t>
            </a:r>
          </a:p>
          <a:p>
            <a:pPr lvl="1" fontAlgn="base"/>
            <a:r>
              <a:rPr lang="en-US" dirty="0"/>
              <a:t>Good infrastructure</a:t>
            </a:r>
          </a:p>
          <a:p>
            <a:pPr lvl="1" fontAlgn="base"/>
            <a:r>
              <a:rPr lang="en-US" dirty="0"/>
              <a:t>Multi-site nuclear deployment strategies </a:t>
            </a:r>
          </a:p>
          <a:p>
            <a:endParaRPr lang="en-US" dirty="0"/>
          </a:p>
        </p:txBody>
      </p:sp>
    </p:spTree>
    <p:extLst>
      <p:ext uri="{BB962C8B-B14F-4D97-AF65-F5344CB8AC3E}">
        <p14:creationId xmlns:p14="http://schemas.microsoft.com/office/powerpoint/2010/main" val="23329607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82B4D-4E62-9941-4E76-36AD85CB71C6}"/>
              </a:ext>
            </a:extLst>
          </p:cNvPr>
          <p:cNvSpPr>
            <a:spLocks noGrp="1"/>
          </p:cNvSpPr>
          <p:nvPr>
            <p:ph type="title"/>
          </p:nvPr>
        </p:nvSpPr>
        <p:spPr/>
        <p:txBody>
          <a:bodyPr/>
          <a:lstStyle/>
          <a:p>
            <a:r>
              <a:rPr lang="en-US" dirty="0"/>
              <a:t>Decision Timeline</a:t>
            </a:r>
          </a:p>
        </p:txBody>
      </p:sp>
      <p:sp>
        <p:nvSpPr>
          <p:cNvPr id="3" name="Content Placeholder 2">
            <a:extLst>
              <a:ext uri="{FF2B5EF4-FFF2-40B4-BE49-F238E27FC236}">
                <a16:creationId xmlns:a16="http://schemas.microsoft.com/office/drawing/2014/main" id="{3DDE81EC-29E1-B52D-6884-FA6A64A0D2FD}"/>
              </a:ext>
            </a:extLst>
          </p:cNvPr>
          <p:cNvSpPr>
            <a:spLocks noGrp="1"/>
          </p:cNvSpPr>
          <p:nvPr>
            <p:ph idx="1"/>
          </p:nvPr>
        </p:nvSpPr>
        <p:spPr/>
        <p:txBody>
          <a:bodyPr/>
          <a:lstStyle/>
          <a:p>
            <a:pPr fontAlgn="base"/>
            <a:r>
              <a:rPr lang="en-US" dirty="0"/>
              <a:t>Federal permitting processes often dictate much of the timelines</a:t>
            </a:r>
          </a:p>
          <a:p>
            <a:pPr fontAlgn="base"/>
            <a:r>
              <a:rPr lang="en-US" dirty="0"/>
              <a:t>Driven by permitting, certainty, coordination, straightforward and predictable site access, and data collection  </a:t>
            </a:r>
          </a:p>
          <a:p>
            <a:pPr fontAlgn="base"/>
            <a:r>
              <a:rPr lang="en-US" dirty="0"/>
              <a:t>Opportunities: Permitting certainty, public support, site information and derisking strategies </a:t>
            </a:r>
          </a:p>
          <a:p>
            <a:pPr fontAlgn="base"/>
            <a:r>
              <a:rPr lang="en-US" dirty="0"/>
              <a:t>Threats: Uncertainty, lack of early site data, insufficient coordination</a:t>
            </a:r>
          </a:p>
          <a:p>
            <a:pPr fontAlgn="base"/>
            <a:r>
              <a:rPr lang="en-US" dirty="0"/>
              <a:t>For example: Site selection for SMR project may take about 12 – 18 months</a:t>
            </a:r>
          </a:p>
          <a:p>
            <a:pPr marL="0" indent="0">
              <a:buNone/>
            </a:pPr>
            <a:endParaRPr lang="en-US" dirty="0"/>
          </a:p>
        </p:txBody>
      </p:sp>
    </p:spTree>
    <p:extLst>
      <p:ext uri="{BB962C8B-B14F-4D97-AF65-F5344CB8AC3E}">
        <p14:creationId xmlns:p14="http://schemas.microsoft.com/office/powerpoint/2010/main" val="4191928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4F8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B869-C0AA-1722-B48E-6738708692D6}"/>
              </a:ext>
            </a:extLst>
          </p:cNvPr>
          <p:cNvSpPr>
            <a:spLocks noGrp="1"/>
          </p:cNvSpPr>
          <p:nvPr>
            <p:ph type="title"/>
          </p:nvPr>
        </p:nvSpPr>
        <p:spPr>
          <a:xfrm>
            <a:off x="839788" y="1820863"/>
            <a:ext cx="3932237" cy="3216274"/>
          </a:xfrm>
        </p:spPr>
        <p:txBody>
          <a:bodyPr>
            <a:normAutofit/>
          </a:bodyPr>
          <a:lstStyle/>
          <a:p>
            <a:r>
              <a:rPr lang="en-US" sz="7200" b="1" dirty="0">
                <a:solidFill>
                  <a:schemeClr val="bg1"/>
                </a:solidFill>
              </a:rPr>
              <a:t>Reactor Projects Panel</a:t>
            </a:r>
          </a:p>
        </p:txBody>
      </p:sp>
      <p:sp>
        <p:nvSpPr>
          <p:cNvPr id="3" name="Content Placeholder 2">
            <a:extLst>
              <a:ext uri="{FF2B5EF4-FFF2-40B4-BE49-F238E27FC236}">
                <a16:creationId xmlns:a16="http://schemas.microsoft.com/office/drawing/2014/main" id="{A1AEA256-CE5B-C1EA-2F31-760C9680B880}"/>
              </a:ext>
            </a:extLst>
          </p:cNvPr>
          <p:cNvSpPr>
            <a:spLocks noGrp="1"/>
          </p:cNvSpPr>
          <p:nvPr>
            <p:ph idx="1"/>
          </p:nvPr>
        </p:nvSpPr>
        <p:spPr/>
        <p:txBody>
          <a:bodyPr/>
          <a:lstStyle/>
          <a:p>
            <a:r>
              <a:rPr lang="en-US" b="1" dirty="0">
                <a:solidFill>
                  <a:schemeClr val="bg1"/>
                </a:solidFill>
              </a:rPr>
              <a:t>Tim Frazier</a:t>
            </a:r>
            <a:r>
              <a:rPr lang="en-US" dirty="0">
                <a:solidFill>
                  <a:schemeClr val="bg1"/>
                </a:solidFill>
              </a:rPr>
              <a:t>, VP of Government Programs, </a:t>
            </a:r>
            <a:r>
              <a:rPr lang="en-US" dirty="0" err="1">
                <a:solidFill>
                  <a:schemeClr val="bg1"/>
                </a:solidFill>
              </a:rPr>
              <a:t>Aalo</a:t>
            </a:r>
            <a:r>
              <a:rPr lang="en-US" dirty="0">
                <a:solidFill>
                  <a:schemeClr val="bg1"/>
                </a:solidFill>
              </a:rPr>
              <a:t> Atomics</a:t>
            </a:r>
          </a:p>
          <a:p>
            <a:endParaRPr lang="en-US" dirty="0">
              <a:solidFill>
                <a:schemeClr val="bg1"/>
              </a:solidFill>
            </a:endParaRPr>
          </a:p>
          <a:p>
            <a:r>
              <a:rPr lang="en-US" b="1" dirty="0">
                <a:solidFill>
                  <a:schemeClr val="bg1"/>
                </a:solidFill>
              </a:rPr>
              <a:t>Jason Andrus</a:t>
            </a:r>
            <a:r>
              <a:rPr lang="en-US" dirty="0">
                <a:solidFill>
                  <a:schemeClr val="bg1"/>
                </a:solidFill>
              </a:rPr>
              <a:t>, Director of Licensing, Antares Industries</a:t>
            </a:r>
          </a:p>
          <a:p>
            <a:endParaRPr lang="en-US" dirty="0">
              <a:solidFill>
                <a:schemeClr val="bg1"/>
              </a:solidFill>
            </a:endParaRPr>
          </a:p>
          <a:p>
            <a:r>
              <a:rPr lang="en-US" b="1" dirty="0">
                <a:solidFill>
                  <a:schemeClr val="bg1"/>
                </a:solidFill>
              </a:rPr>
              <a:t>Everett Redmond</a:t>
            </a:r>
            <a:r>
              <a:rPr lang="en-US" dirty="0">
                <a:solidFill>
                  <a:schemeClr val="bg1"/>
                </a:solidFill>
              </a:rPr>
              <a:t>, Senior Director of Federal Affairs, </a:t>
            </a:r>
            <a:r>
              <a:rPr lang="en-US" dirty="0" err="1">
                <a:solidFill>
                  <a:schemeClr val="bg1"/>
                </a:solidFill>
              </a:rPr>
              <a:t>Oklo</a:t>
            </a:r>
            <a:r>
              <a:rPr lang="en-US" dirty="0">
                <a:solidFill>
                  <a:schemeClr val="bg1"/>
                </a:solidFill>
              </a:rPr>
              <a:t>, Inc. </a:t>
            </a:r>
          </a:p>
        </p:txBody>
      </p:sp>
    </p:spTree>
    <p:extLst>
      <p:ext uri="{BB962C8B-B14F-4D97-AF65-F5344CB8AC3E}">
        <p14:creationId xmlns:p14="http://schemas.microsoft.com/office/powerpoint/2010/main" val="1968336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A191-2E4B-CDCC-BEE4-583768389F9F}"/>
              </a:ext>
            </a:extLst>
          </p:cNvPr>
          <p:cNvSpPr>
            <a:spLocks noGrp="1"/>
          </p:cNvSpPr>
          <p:nvPr>
            <p:ph type="title"/>
          </p:nvPr>
        </p:nvSpPr>
        <p:spPr/>
        <p:txBody>
          <a:bodyPr/>
          <a:lstStyle/>
          <a:p>
            <a:r>
              <a:rPr lang="en-US" dirty="0"/>
              <a:t>Barriers and Challenges</a:t>
            </a:r>
          </a:p>
        </p:txBody>
      </p:sp>
      <p:sp>
        <p:nvSpPr>
          <p:cNvPr id="3" name="Text Placeholder 2">
            <a:extLst>
              <a:ext uri="{FF2B5EF4-FFF2-40B4-BE49-F238E27FC236}">
                <a16:creationId xmlns:a16="http://schemas.microsoft.com/office/drawing/2014/main" id="{6EFDE04A-BE7C-1C56-D46E-861442B64A8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16872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5FF5-3E78-55EA-D6F9-7AB6E4B6DA2D}"/>
              </a:ext>
            </a:extLst>
          </p:cNvPr>
          <p:cNvSpPr>
            <a:spLocks noGrp="1"/>
          </p:cNvSpPr>
          <p:nvPr>
            <p:ph type="title"/>
          </p:nvPr>
        </p:nvSpPr>
        <p:spPr/>
        <p:txBody>
          <a:bodyPr/>
          <a:lstStyle/>
          <a:p>
            <a:r>
              <a:rPr lang="en-US" dirty="0"/>
              <a:t>Potential Obstacles and Risk Mitigation</a:t>
            </a:r>
          </a:p>
        </p:txBody>
      </p:sp>
      <p:sp>
        <p:nvSpPr>
          <p:cNvPr id="3" name="Content Placeholder 2">
            <a:extLst>
              <a:ext uri="{FF2B5EF4-FFF2-40B4-BE49-F238E27FC236}">
                <a16:creationId xmlns:a16="http://schemas.microsoft.com/office/drawing/2014/main" id="{42FA2301-0A60-DA93-3AFD-49449A8A2531}"/>
              </a:ext>
            </a:extLst>
          </p:cNvPr>
          <p:cNvSpPr>
            <a:spLocks noGrp="1"/>
          </p:cNvSpPr>
          <p:nvPr>
            <p:ph idx="1"/>
          </p:nvPr>
        </p:nvSpPr>
        <p:spPr/>
        <p:txBody>
          <a:bodyPr>
            <a:normAutofit lnSpcReduction="10000"/>
          </a:bodyPr>
          <a:lstStyle/>
          <a:p>
            <a:r>
              <a:rPr lang="en-US" dirty="0"/>
              <a:t>Obstacles</a:t>
            </a:r>
          </a:p>
          <a:p>
            <a:pPr lvl="1"/>
            <a:r>
              <a:rPr lang="en-US" dirty="0"/>
              <a:t>Regulatory/permitting challenges</a:t>
            </a:r>
          </a:p>
          <a:p>
            <a:pPr lvl="1"/>
            <a:r>
              <a:rPr lang="en-US" dirty="0"/>
              <a:t>Infrastructure limitations/gaps, interconnection timelines</a:t>
            </a:r>
          </a:p>
          <a:p>
            <a:pPr lvl="1"/>
            <a:r>
              <a:rPr lang="en-US" dirty="0"/>
              <a:t>Available financing</a:t>
            </a:r>
          </a:p>
          <a:p>
            <a:pPr lvl="1"/>
            <a:r>
              <a:rPr lang="en-US" dirty="0"/>
              <a:t>Workforce availability  </a:t>
            </a:r>
          </a:p>
          <a:p>
            <a:pPr lvl="1"/>
            <a:r>
              <a:rPr lang="en-US" dirty="0"/>
              <a:t>Liability (used nuclear fuel) </a:t>
            </a:r>
          </a:p>
          <a:p>
            <a:r>
              <a:rPr lang="en-US" dirty="0"/>
              <a:t>Risk Mitigation </a:t>
            </a:r>
          </a:p>
          <a:p>
            <a:pPr lvl="1"/>
            <a:r>
              <a:rPr lang="en-US" dirty="0"/>
              <a:t>Long-term policy predictability</a:t>
            </a:r>
          </a:p>
          <a:p>
            <a:pPr lvl="1"/>
            <a:r>
              <a:rPr lang="en-US" dirty="0"/>
              <a:t>Early site derisking through NRC Early Site Permit (KY)</a:t>
            </a:r>
          </a:p>
          <a:p>
            <a:pPr lvl="1"/>
            <a:r>
              <a:rPr lang="en-US" dirty="0"/>
              <a:t>State incentive programs to alleviate financial difficulties  </a:t>
            </a:r>
          </a:p>
          <a:p>
            <a:pPr lvl="1"/>
            <a:r>
              <a:rPr lang="en-US" dirty="0"/>
              <a:t>Quality Assurance Requirements and Description (NRC)</a:t>
            </a:r>
          </a:p>
        </p:txBody>
      </p:sp>
    </p:spTree>
    <p:extLst>
      <p:ext uri="{BB962C8B-B14F-4D97-AF65-F5344CB8AC3E}">
        <p14:creationId xmlns:p14="http://schemas.microsoft.com/office/powerpoint/2010/main" val="24946087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B58D-8031-A0B7-BEB6-D1CE165B086A}"/>
              </a:ext>
            </a:extLst>
          </p:cNvPr>
          <p:cNvSpPr>
            <a:spLocks noGrp="1"/>
          </p:cNvSpPr>
          <p:nvPr>
            <p:ph type="title"/>
          </p:nvPr>
        </p:nvSpPr>
        <p:spPr/>
        <p:txBody>
          <a:bodyPr/>
          <a:lstStyle/>
          <a:p>
            <a:r>
              <a:rPr lang="en-US" dirty="0"/>
              <a:t>Key Takeaways and Themes</a:t>
            </a:r>
          </a:p>
        </p:txBody>
      </p:sp>
      <p:sp>
        <p:nvSpPr>
          <p:cNvPr id="3" name="Text Placeholder 2">
            <a:extLst>
              <a:ext uri="{FF2B5EF4-FFF2-40B4-BE49-F238E27FC236}">
                <a16:creationId xmlns:a16="http://schemas.microsoft.com/office/drawing/2014/main" id="{0F90D04E-F626-50C3-4141-3C7189E952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52101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85A5E-EAE7-FA7E-3E68-4D3D66DBF1C6}"/>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995A1E94-50CB-56E0-EF74-93FADB3630BB}"/>
              </a:ext>
            </a:extLst>
          </p:cNvPr>
          <p:cNvSpPr>
            <a:spLocks noGrp="1"/>
          </p:cNvSpPr>
          <p:nvPr>
            <p:ph idx="1"/>
          </p:nvPr>
        </p:nvSpPr>
        <p:spPr/>
        <p:txBody>
          <a:bodyPr/>
          <a:lstStyle/>
          <a:p>
            <a:r>
              <a:rPr lang="en-US" dirty="0"/>
              <a:t>How does Idaho want to operate in the nuclear ecosystem? </a:t>
            </a:r>
          </a:p>
          <a:p>
            <a:r>
              <a:rPr lang="en-US" dirty="0"/>
              <a:t>Early, consistent coordination is key for programmatic derisking</a:t>
            </a:r>
          </a:p>
          <a:p>
            <a:r>
              <a:rPr lang="en-US" dirty="0"/>
              <a:t>Coordinated strategy for permitting, environmental review, workforce development, and financial support  </a:t>
            </a:r>
          </a:p>
          <a:p>
            <a:r>
              <a:rPr lang="en-US" dirty="0"/>
              <a:t>Opportunities for regulatory support </a:t>
            </a:r>
          </a:p>
          <a:p>
            <a:endParaRPr lang="en-US" dirty="0"/>
          </a:p>
          <a:p>
            <a:pPr marL="0" indent="0">
              <a:buNone/>
            </a:pPr>
            <a:endParaRPr lang="en-US" dirty="0"/>
          </a:p>
        </p:txBody>
      </p:sp>
    </p:spTree>
    <p:extLst>
      <p:ext uri="{BB962C8B-B14F-4D97-AF65-F5344CB8AC3E}">
        <p14:creationId xmlns:p14="http://schemas.microsoft.com/office/powerpoint/2010/main" val="5698895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05DD1-CAD0-97F7-28F1-E806E2EA0E51}"/>
              </a:ext>
            </a:extLst>
          </p:cNvPr>
          <p:cNvSpPr>
            <a:spLocks noGrp="1"/>
          </p:cNvSpPr>
          <p:nvPr>
            <p:ph type="title"/>
          </p:nvPr>
        </p:nvSpPr>
        <p:spPr>
          <a:xfrm>
            <a:off x="838200" y="2952750"/>
            <a:ext cx="10515600" cy="952500"/>
          </a:xfrm>
        </p:spPr>
        <p:txBody>
          <a:bodyPr/>
          <a:lstStyle/>
          <a:p>
            <a:pPr algn="ctr"/>
            <a:r>
              <a:rPr lang="en-US" dirty="0"/>
              <a:t>Questions</a:t>
            </a:r>
          </a:p>
        </p:txBody>
      </p:sp>
      <p:sp>
        <p:nvSpPr>
          <p:cNvPr id="3" name="Text Placeholder 2">
            <a:extLst>
              <a:ext uri="{FF2B5EF4-FFF2-40B4-BE49-F238E27FC236}">
                <a16:creationId xmlns:a16="http://schemas.microsoft.com/office/drawing/2014/main" id="{03158829-0278-649D-79A4-DB26B8EBA31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815945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4F8A"/>
        </a:solidFill>
        <a:effectLst/>
      </p:bgPr>
    </p:bg>
    <p:spTree>
      <p:nvGrpSpPr>
        <p:cNvPr id="1" name="">
          <a:extLst>
            <a:ext uri="{FF2B5EF4-FFF2-40B4-BE49-F238E27FC236}">
              <a16:creationId xmlns:a16="http://schemas.microsoft.com/office/drawing/2014/main" id="{D7DF1E45-7DF9-5614-D7C0-85D568ADB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301054-2C05-813B-2EFB-4391E1E1F0A4}"/>
              </a:ext>
            </a:extLst>
          </p:cNvPr>
          <p:cNvSpPr>
            <a:spLocks noGrp="1"/>
          </p:cNvSpPr>
          <p:nvPr>
            <p:ph type="title"/>
          </p:nvPr>
        </p:nvSpPr>
        <p:spPr>
          <a:xfrm>
            <a:off x="839788" y="1820863"/>
            <a:ext cx="3932237" cy="3216274"/>
          </a:xfrm>
        </p:spPr>
        <p:txBody>
          <a:bodyPr>
            <a:noAutofit/>
          </a:bodyPr>
          <a:lstStyle/>
          <a:p>
            <a:r>
              <a:rPr lang="en-US" sz="6000" dirty="0">
                <a:solidFill>
                  <a:schemeClr val="bg1"/>
                </a:solidFill>
              </a:rPr>
              <a:t>National Reactor Innovation Center</a:t>
            </a:r>
          </a:p>
        </p:txBody>
      </p:sp>
      <p:sp>
        <p:nvSpPr>
          <p:cNvPr id="3" name="Content Placeholder 2">
            <a:extLst>
              <a:ext uri="{FF2B5EF4-FFF2-40B4-BE49-F238E27FC236}">
                <a16:creationId xmlns:a16="http://schemas.microsoft.com/office/drawing/2014/main" id="{B5F5D932-B292-429F-3CB4-1CDBB0395285}"/>
              </a:ext>
            </a:extLst>
          </p:cNvPr>
          <p:cNvSpPr>
            <a:spLocks noGrp="1"/>
          </p:cNvSpPr>
          <p:nvPr>
            <p:ph idx="1"/>
          </p:nvPr>
        </p:nvSpPr>
        <p:spPr>
          <a:xfrm>
            <a:off x="5534025" y="2427287"/>
            <a:ext cx="6172200" cy="2003425"/>
          </a:xfrm>
        </p:spPr>
        <p:txBody>
          <a:bodyPr/>
          <a:lstStyle/>
          <a:p>
            <a:r>
              <a:rPr lang="en-US" b="1" dirty="0">
                <a:solidFill>
                  <a:schemeClr val="bg1"/>
                </a:solidFill>
              </a:rPr>
              <a:t>Sam Reiss</a:t>
            </a:r>
            <a:r>
              <a:rPr lang="en-US" dirty="0">
                <a:solidFill>
                  <a:schemeClr val="bg1"/>
                </a:solidFill>
              </a:rPr>
              <a:t>, Senior Manager, National Reactor Innovation Center </a:t>
            </a:r>
          </a:p>
        </p:txBody>
      </p:sp>
    </p:spTree>
    <p:extLst>
      <p:ext uri="{BB962C8B-B14F-4D97-AF65-F5344CB8AC3E}">
        <p14:creationId xmlns:p14="http://schemas.microsoft.com/office/powerpoint/2010/main" val="2290725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AB91-E9BD-1735-8DD5-6F586B52FA4D}"/>
              </a:ext>
            </a:extLst>
          </p:cNvPr>
          <p:cNvSpPr>
            <a:spLocks noGrp="1"/>
          </p:cNvSpPr>
          <p:nvPr>
            <p:ph type="ctrTitle"/>
          </p:nvPr>
        </p:nvSpPr>
        <p:spPr>
          <a:xfrm>
            <a:off x="499310" y="1747086"/>
            <a:ext cx="11193379" cy="1119000"/>
          </a:xfrm>
        </p:spPr>
        <p:txBody>
          <a:bodyPr anchor="ctr">
            <a:normAutofit/>
          </a:bodyPr>
          <a:lstStyle/>
          <a:p>
            <a:pPr algn="ctr"/>
            <a:r>
              <a:rPr lang="en-US" sz="4400" dirty="0"/>
              <a:t>National Reactor Innovation Center</a:t>
            </a:r>
          </a:p>
        </p:txBody>
      </p:sp>
      <p:sp>
        <p:nvSpPr>
          <p:cNvPr id="3" name="Subtitle 2">
            <a:extLst>
              <a:ext uri="{FF2B5EF4-FFF2-40B4-BE49-F238E27FC236}">
                <a16:creationId xmlns:a16="http://schemas.microsoft.com/office/drawing/2014/main" id="{91FB446A-5E04-F558-EBAC-876D719884E0}"/>
              </a:ext>
            </a:extLst>
          </p:cNvPr>
          <p:cNvSpPr>
            <a:spLocks noGrp="1"/>
          </p:cNvSpPr>
          <p:nvPr>
            <p:ph type="subTitle" idx="1"/>
          </p:nvPr>
        </p:nvSpPr>
        <p:spPr>
          <a:xfrm>
            <a:off x="838199" y="3333733"/>
            <a:ext cx="10515600" cy="547742"/>
          </a:xfrm>
        </p:spPr>
        <p:txBody>
          <a:bodyPr anchor="ctr" anchorCtr="0">
            <a:noAutofit/>
          </a:bodyPr>
          <a:lstStyle/>
          <a:p>
            <a:pPr algn="ctr"/>
            <a:r>
              <a:rPr lang="en-US" sz="4000" dirty="0"/>
              <a:t>NRIC Program and Private Nuclear Siting at INL</a:t>
            </a:r>
          </a:p>
        </p:txBody>
      </p:sp>
      <p:sp>
        <p:nvSpPr>
          <p:cNvPr id="5" name="Text Placeholder 7">
            <a:extLst>
              <a:ext uri="{FF2B5EF4-FFF2-40B4-BE49-F238E27FC236}">
                <a16:creationId xmlns:a16="http://schemas.microsoft.com/office/drawing/2014/main" id="{EA49A836-3A02-6AE1-9412-866E734F892E}"/>
              </a:ext>
            </a:extLst>
          </p:cNvPr>
          <p:cNvSpPr txBox="1">
            <a:spLocks/>
          </p:cNvSpPr>
          <p:nvPr/>
        </p:nvSpPr>
        <p:spPr>
          <a:xfrm>
            <a:off x="1172410" y="4896865"/>
            <a:ext cx="3267075" cy="1392237"/>
          </a:xfrm>
          <a:prstGeom prst="rect">
            <a:avLst/>
          </a:prstGeom>
          <a:effectLst>
            <a:outerShdw blurRad="50800" dist="38100" dir="2700000" algn="tl" rotWithShape="0">
              <a:prstClr val="black">
                <a:alpha val="40000"/>
              </a:prstClr>
            </a:outerShdw>
          </a:effectLst>
        </p:spPr>
        <p:txBody>
          <a:bodyPr vert="horz" lIns="0" tIns="0" rIns="0" bIns="0" rtlCol="0" anchor="b" anchorCtr="0">
            <a:noAutofit/>
          </a:bodyPr>
          <a:lstStyle>
            <a:lvl1pPr marL="7938" indent="0" algn="l" defTabSz="914400" rtl="0" eaLnBrk="1" latinLnBrk="0" hangingPunct="1">
              <a:lnSpc>
                <a:spcPct val="90000"/>
              </a:lnSpc>
              <a:spcBef>
                <a:spcPts val="1000"/>
              </a:spcBef>
              <a:buClr>
                <a:schemeClr val="bg2"/>
              </a:buClr>
              <a:buFontTx/>
              <a:buNone/>
              <a:tabLst/>
              <a:defRPr sz="1600" b="1"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bg2"/>
              </a:buClr>
              <a:buFontTx/>
              <a:buNone/>
              <a:defRPr sz="2200" b="0" i="0" kern="1200">
                <a:solidFill>
                  <a:schemeClr val="bg1"/>
                </a:solidFill>
                <a:latin typeface="Myriad Pro Cond" panose="020B0506030403020204" pitchFamily="34" charset="0"/>
                <a:ea typeface="+mn-ea"/>
                <a:cs typeface="Arial" panose="020B0604020202020204" pitchFamily="34" charset="0"/>
              </a:defRPr>
            </a:lvl2pPr>
            <a:lvl3pPr marL="7938" indent="0" algn="l" defTabSz="914400" rtl="0" eaLnBrk="1" latinLnBrk="0" hangingPunct="1">
              <a:lnSpc>
                <a:spcPct val="90000"/>
              </a:lnSpc>
              <a:spcBef>
                <a:spcPts val="500"/>
              </a:spcBef>
              <a:buClr>
                <a:schemeClr val="bg2"/>
              </a:buClr>
              <a:buFontTx/>
              <a:buNone/>
              <a:tabLst/>
              <a:defRPr sz="1400" b="0" i="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bg2"/>
              </a:buClr>
              <a:buFontTx/>
              <a:buNone/>
              <a:defRPr sz="2200" b="0" i="0" kern="1200">
                <a:solidFill>
                  <a:schemeClr val="bg1"/>
                </a:solidFill>
                <a:latin typeface="Myriad Pro Cond" panose="020B0506030403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bg2"/>
              </a:buClr>
              <a:buFontTx/>
              <a:buNone/>
              <a:defRPr sz="2200" b="0" i="0" kern="1200">
                <a:solidFill>
                  <a:schemeClr val="bg1"/>
                </a:solidFill>
                <a:latin typeface="Myriad Pro Cond" panose="020B0506030403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l" defTabSz="914400" rtl="0" eaLnBrk="1" fontAlgn="auto" latinLnBrk="0" hangingPunct="1">
              <a:lnSpc>
                <a:spcPct val="90000"/>
              </a:lnSpc>
              <a:spcBef>
                <a:spcPts val="2000"/>
              </a:spcBef>
              <a:spcAft>
                <a:spcPts val="0"/>
              </a:spcAft>
              <a:buClr>
                <a:srgbClr val="2CA8E1"/>
              </a:buClr>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7938" marR="0" lvl="0" indent="0" algn="l" defTabSz="914400" rtl="0" eaLnBrk="1" fontAlgn="auto" latinLnBrk="0" hangingPunct="1">
              <a:lnSpc>
                <a:spcPct val="90000"/>
              </a:lnSpc>
              <a:spcBef>
                <a:spcPts val="2000"/>
              </a:spcBef>
              <a:spcAft>
                <a:spcPts val="0"/>
              </a:spcAft>
              <a:buClr>
                <a:srgbClr val="2CA8E1"/>
              </a:buClr>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7938" marR="0" lvl="0" indent="0" algn="l" defTabSz="914400" rtl="0" eaLnBrk="1" fontAlgn="auto" latinLnBrk="0" hangingPunct="1">
              <a:lnSpc>
                <a:spcPct val="90000"/>
              </a:lnSpc>
              <a:spcBef>
                <a:spcPts val="2000"/>
              </a:spcBef>
              <a:spcAft>
                <a:spcPts val="0"/>
              </a:spcAft>
              <a:buClr>
                <a:srgbClr val="2CA8E1"/>
              </a:buClr>
              <a:buSzTx/>
              <a:buFontTx/>
              <a:buNone/>
              <a:tabLst/>
              <a:defRPr/>
            </a:pPr>
            <a:r>
              <a:rPr kumimoji="0" lang="en-US" sz="16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February 2026</a:t>
            </a:r>
          </a:p>
          <a:p>
            <a:pPr marL="7938" marR="0" lvl="0" indent="0" algn="l" defTabSz="914400" rtl="0" eaLnBrk="1" fontAlgn="auto" latinLnBrk="0" hangingPunct="1">
              <a:lnSpc>
                <a:spcPct val="90000"/>
              </a:lnSpc>
              <a:spcBef>
                <a:spcPts val="2000"/>
              </a:spcBef>
              <a:spcAft>
                <a:spcPts val="0"/>
              </a:spcAft>
              <a:buClr>
                <a:srgbClr val="2CA8E1"/>
              </a:buClr>
              <a:buSzTx/>
              <a:buFontTx/>
              <a:buNone/>
              <a:tabLst/>
              <a:defRPr/>
            </a:pPr>
            <a:r>
              <a:rPr kumimoji="0" lang="en-US" sz="16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Sam Reiss</a:t>
            </a:r>
          </a:p>
          <a:p>
            <a:pPr marL="7938" marR="0" lvl="0" indent="0" algn="l" defTabSz="914400" rtl="0" eaLnBrk="1" fontAlgn="auto" latinLnBrk="0" hangingPunct="1">
              <a:lnSpc>
                <a:spcPct val="90000"/>
              </a:lnSpc>
              <a:spcBef>
                <a:spcPts val="500"/>
              </a:spcBef>
              <a:spcAft>
                <a:spcPts val="0"/>
              </a:spcAft>
              <a:buClr>
                <a:srgbClr val="2CA8E1"/>
              </a:buClr>
              <a:buSzTx/>
              <a:buFontTx/>
              <a:buNone/>
              <a:tabLst/>
              <a:defRPr/>
            </a:pPr>
            <a:r>
              <a:rPr kumimoji="0" lang="en-US" sz="1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Senior Manager</a:t>
            </a:r>
          </a:p>
          <a:p>
            <a:pPr marL="7938" marR="0" lvl="0" indent="0" algn="l" defTabSz="914400" rtl="0" eaLnBrk="1" fontAlgn="auto" latinLnBrk="0" hangingPunct="1">
              <a:lnSpc>
                <a:spcPct val="90000"/>
              </a:lnSpc>
              <a:spcBef>
                <a:spcPts val="500"/>
              </a:spcBef>
              <a:spcAft>
                <a:spcPts val="0"/>
              </a:spcAft>
              <a:buClr>
                <a:srgbClr val="2CA8E1"/>
              </a:buClr>
              <a:buSzTx/>
              <a:buFontTx/>
              <a:buNone/>
              <a:tabLst/>
              <a:defRPr/>
            </a:pPr>
            <a:r>
              <a:rPr kumimoji="0" lang="en-US" sz="1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National Reactor Innovation Center</a:t>
            </a:r>
          </a:p>
          <a:p>
            <a:pPr marL="7938" marR="0" lvl="0" indent="0" algn="l" defTabSz="914400" rtl="0" eaLnBrk="1" fontAlgn="auto" latinLnBrk="0" hangingPunct="1">
              <a:lnSpc>
                <a:spcPct val="90000"/>
              </a:lnSpc>
              <a:spcBef>
                <a:spcPts val="500"/>
              </a:spcBef>
              <a:spcAft>
                <a:spcPts val="0"/>
              </a:spcAft>
              <a:buClr>
                <a:srgbClr val="2CA8E1"/>
              </a:buClr>
              <a:buSzTx/>
              <a:buFontTx/>
              <a:buNone/>
              <a:tabLst/>
              <a:defRPr/>
            </a:pPr>
            <a:r>
              <a:rPr kumimoji="0" lang="en-US" sz="160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Samuel.Reiss@inl.gov</a:t>
            </a:r>
          </a:p>
        </p:txBody>
      </p:sp>
      <p:sp>
        <p:nvSpPr>
          <p:cNvPr id="8" name="TextBox 7">
            <a:extLst>
              <a:ext uri="{FF2B5EF4-FFF2-40B4-BE49-F238E27FC236}">
                <a16:creationId xmlns:a16="http://schemas.microsoft.com/office/drawing/2014/main" id="{73179616-93F1-9BE0-F353-38B2D5FC075A}"/>
              </a:ext>
            </a:extLst>
          </p:cNvPr>
          <p:cNvSpPr txBox="1"/>
          <p:nvPr/>
        </p:nvSpPr>
        <p:spPr>
          <a:xfrm>
            <a:off x="10058400" y="6289102"/>
            <a:ext cx="17011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MIS-25-85413</a:t>
            </a:r>
          </a:p>
        </p:txBody>
      </p:sp>
    </p:spTree>
    <p:extLst>
      <p:ext uri="{BB962C8B-B14F-4D97-AF65-F5344CB8AC3E}">
        <p14:creationId xmlns:p14="http://schemas.microsoft.com/office/powerpoint/2010/main" val="27564496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253C-FF9F-1055-BD96-6FC9D2854618}"/>
              </a:ext>
            </a:extLst>
          </p:cNvPr>
          <p:cNvSpPr>
            <a:spLocks noGrp="1"/>
          </p:cNvSpPr>
          <p:nvPr>
            <p:ph type="title"/>
          </p:nvPr>
        </p:nvSpPr>
        <p:spPr>
          <a:xfrm>
            <a:off x="689610" y="243054"/>
            <a:ext cx="10515600" cy="1196658"/>
          </a:xfrm>
        </p:spPr>
        <p:txBody>
          <a:bodyPr>
            <a:noAutofit/>
          </a:bodyPr>
          <a:lstStyle/>
          <a:p>
            <a:r>
              <a:rPr lang="en-US" sz="3200" dirty="0">
                <a:latin typeface="Montserrat SemiBold" panose="00000700000000000000" pitchFamily="2" charset="0"/>
              </a:rPr>
              <a:t>The National Reactor Innovation Center (NRIC) is a DOE program launched in FY 2020 under Trump Administration</a:t>
            </a:r>
          </a:p>
        </p:txBody>
      </p:sp>
      <p:sp>
        <p:nvSpPr>
          <p:cNvPr id="3" name="Content Placeholder 2">
            <a:extLst>
              <a:ext uri="{FF2B5EF4-FFF2-40B4-BE49-F238E27FC236}">
                <a16:creationId xmlns:a16="http://schemas.microsoft.com/office/drawing/2014/main" id="{1EA1C0F7-443A-2994-26E2-C62F7931C8E4}"/>
              </a:ext>
            </a:extLst>
          </p:cNvPr>
          <p:cNvSpPr>
            <a:spLocks noGrp="1"/>
          </p:cNvSpPr>
          <p:nvPr>
            <p:ph idx="1"/>
          </p:nvPr>
        </p:nvSpPr>
        <p:spPr>
          <a:xfrm>
            <a:off x="689610" y="1636771"/>
            <a:ext cx="5499411" cy="5422064"/>
          </a:xfrm>
        </p:spPr>
        <p:txBody>
          <a:bodyPr>
            <a:normAutofit/>
          </a:bodyPr>
          <a:lstStyle/>
          <a:p>
            <a:pPr marL="0" indent="0">
              <a:lnSpc>
                <a:spcPct val="100000"/>
              </a:lnSpc>
              <a:buNone/>
            </a:pPr>
            <a:r>
              <a:rPr kumimoji="0" lang="en-US" sz="2000" b="1" u="none" strike="noStrike" kern="1200" cap="none" spc="0" normalizeH="0" baseline="0" noProof="0" dirty="0">
                <a:ln>
                  <a:noFill/>
                </a:ln>
                <a:solidFill>
                  <a:srgbClr val="006E96"/>
                </a:solidFill>
                <a:effectLst/>
                <a:uLnTx/>
                <a:uFillTx/>
                <a:latin typeface="Montserrat" panose="00000500000000000000" pitchFamily="2" charset="0"/>
              </a:rPr>
              <a:t>NRIC Enables Nuclear Reactor Tests &amp; Demonstrations</a:t>
            </a:r>
          </a:p>
          <a:p>
            <a:r>
              <a:rPr lang="en-US" sz="2000" dirty="0">
                <a:solidFill>
                  <a:srgbClr val="006E96"/>
                </a:solidFill>
                <a:latin typeface="Montserrat" panose="00000500000000000000" pitchFamily="2" charset="0"/>
              </a:rPr>
              <a:t>Authorized by the Nuclear Energy </a:t>
            </a:r>
            <a:br>
              <a:rPr lang="en-US" sz="2000" dirty="0">
                <a:solidFill>
                  <a:srgbClr val="006E96"/>
                </a:solidFill>
                <a:latin typeface="Montserrat" panose="00000500000000000000" pitchFamily="2" charset="0"/>
              </a:rPr>
            </a:br>
            <a:r>
              <a:rPr lang="en-US" sz="2000" dirty="0">
                <a:solidFill>
                  <a:srgbClr val="006E96"/>
                </a:solidFill>
                <a:latin typeface="Montserrat" panose="00000500000000000000" pitchFamily="2" charset="0"/>
              </a:rPr>
              <a:t>Innovation Capabilities Act (NEICA)</a:t>
            </a:r>
          </a:p>
          <a:p>
            <a:pPr lvl="1"/>
            <a:r>
              <a:rPr lang="en-US" sz="2000" dirty="0">
                <a:solidFill>
                  <a:srgbClr val="006E96"/>
                </a:solidFill>
                <a:latin typeface="Montserrat" panose="00000500000000000000" pitchFamily="2" charset="0"/>
              </a:rPr>
              <a:t>Department of Energy (DOE)-Office of Nuclear Energy (NE-5)</a:t>
            </a:r>
          </a:p>
          <a:p>
            <a:pPr lvl="1"/>
            <a:r>
              <a:rPr lang="en-US" sz="2000" dirty="0">
                <a:solidFill>
                  <a:srgbClr val="006E96"/>
                </a:solidFill>
                <a:latin typeface="Montserrat" panose="00000500000000000000" pitchFamily="2" charset="0"/>
              </a:rPr>
              <a:t>Located at INL under Nuclear Science &amp; Technology</a:t>
            </a:r>
          </a:p>
          <a:p>
            <a:r>
              <a:rPr lang="en-US" sz="2000" dirty="0">
                <a:solidFill>
                  <a:srgbClr val="006E96"/>
                </a:solidFill>
                <a:latin typeface="Montserrat" panose="00000500000000000000" pitchFamily="2" charset="0"/>
              </a:rPr>
              <a:t>Partner with industry to bridge the gap between research and commercial deployment</a:t>
            </a:r>
          </a:p>
          <a:p>
            <a:r>
              <a:rPr lang="en-US" sz="2000" dirty="0">
                <a:latin typeface="Montserrat" panose="00000500000000000000" pitchFamily="2" charset="0"/>
              </a:rPr>
              <a:t>Leverage national lab expertise and infrastructure</a:t>
            </a:r>
          </a:p>
          <a:p>
            <a:endParaRPr lang="en-US" sz="2000"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231EABA8-8909-8E0E-FF88-F34CE74DF74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8A8B4-CBB0-5845-8D8A-6B10FD577CA1}" type="slidenum">
              <a:rPr kumimoji="0" lang="en-US" sz="1200" b="0" i="0" u="none" strike="noStrike" kern="1200" cap="none" spc="0" normalizeH="0" baseline="0" noProof="0" smtClean="0">
                <a:ln>
                  <a:noFill/>
                </a:ln>
                <a:solidFill>
                  <a:srgbClr val="06BAB3"/>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06BAB3"/>
              </a:solidFill>
              <a:effectLst/>
              <a:uLnTx/>
              <a:uFillTx/>
              <a:latin typeface="Montserrat" pitchFamily="2" charset="77"/>
              <a:ea typeface="+mn-ea"/>
              <a:cs typeface="+mn-cs"/>
            </a:endParaRPr>
          </a:p>
        </p:txBody>
      </p:sp>
      <p:pic>
        <p:nvPicPr>
          <p:cNvPr id="5" name="Picture 4">
            <a:extLst>
              <a:ext uri="{FF2B5EF4-FFF2-40B4-BE49-F238E27FC236}">
                <a16:creationId xmlns:a16="http://schemas.microsoft.com/office/drawing/2014/main" id="{E1B845FD-8336-79DF-CDC6-7D92A53634D7}"/>
              </a:ext>
            </a:extLst>
          </p:cNvPr>
          <p:cNvPicPr>
            <a:picLocks noChangeAspect="1"/>
          </p:cNvPicPr>
          <p:nvPr/>
        </p:nvPicPr>
        <p:blipFill>
          <a:blip r:embed="rId2"/>
          <a:stretch>
            <a:fillRect/>
          </a:stretch>
        </p:blipFill>
        <p:spPr>
          <a:xfrm>
            <a:off x="6189021" y="1825034"/>
            <a:ext cx="5883150" cy="3651821"/>
          </a:xfrm>
          <a:prstGeom prst="rect">
            <a:avLst/>
          </a:prstGeom>
        </p:spPr>
      </p:pic>
    </p:spTree>
    <p:extLst>
      <p:ext uri="{BB962C8B-B14F-4D97-AF65-F5344CB8AC3E}">
        <p14:creationId xmlns:p14="http://schemas.microsoft.com/office/powerpoint/2010/main" val="34942255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7C4F-D57D-BD83-827B-B90C81B11EE4}"/>
              </a:ext>
            </a:extLst>
          </p:cNvPr>
          <p:cNvSpPr>
            <a:spLocks noGrp="1"/>
          </p:cNvSpPr>
          <p:nvPr>
            <p:ph type="title"/>
          </p:nvPr>
        </p:nvSpPr>
        <p:spPr>
          <a:xfrm>
            <a:off x="838200" y="-76795"/>
            <a:ext cx="11558364" cy="1196658"/>
          </a:xfrm>
        </p:spPr>
        <p:txBody>
          <a:bodyPr>
            <a:normAutofit/>
          </a:bodyPr>
          <a:lstStyle/>
          <a:p>
            <a:r>
              <a:rPr lang="en-US" sz="3600" dirty="0"/>
              <a:t>NRIC Portfolio Built to Empower Innovators</a:t>
            </a:r>
          </a:p>
        </p:txBody>
      </p:sp>
      <p:sp>
        <p:nvSpPr>
          <p:cNvPr id="4" name="Slide Number Placeholder 3">
            <a:extLst>
              <a:ext uri="{FF2B5EF4-FFF2-40B4-BE49-F238E27FC236}">
                <a16:creationId xmlns:a16="http://schemas.microsoft.com/office/drawing/2014/main" id="{3FCD3693-D668-CAAC-71DF-731C6DCC36A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8A8B4-CBB0-5845-8D8A-6B10FD577CA1}" type="slidenum">
              <a:rPr kumimoji="0" lang="en-US" sz="1200" b="0" i="0" u="none" strike="noStrike" kern="1200" cap="none" spc="0" normalizeH="0" baseline="0" noProof="0" smtClean="0">
                <a:ln>
                  <a:noFill/>
                </a:ln>
                <a:solidFill>
                  <a:srgbClr val="06BAB3"/>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6BAB3"/>
              </a:solidFill>
              <a:effectLst/>
              <a:uLnTx/>
              <a:uFillTx/>
              <a:latin typeface="Montserrat" pitchFamily="2" charset="77"/>
              <a:ea typeface="+mn-ea"/>
              <a:cs typeface="+mn-cs"/>
            </a:endParaRPr>
          </a:p>
        </p:txBody>
      </p:sp>
      <p:sp>
        <p:nvSpPr>
          <p:cNvPr id="8" name="TextBox 7">
            <a:extLst>
              <a:ext uri="{FF2B5EF4-FFF2-40B4-BE49-F238E27FC236}">
                <a16:creationId xmlns:a16="http://schemas.microsoft.com/office/drawing/2014/main" id="{8BCF5E2A-EC67-8402-A8C1-5825047D708A}"/>
              </a:ext>
            </a:extLst>
          </p:cNvPr>
          <p:cNvSpPr txBox="1"/>
          <p:nvPr/>
        </p:nvSpPr>
        <p:spPr>
          <a:xfrm>
            <a:off x="309887" y="3888169"/>
            <a:ext cx="5434039" cy="226728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16E97"/>
                </a:solidFill>
                <a:effectLst/>
                <a:uLnTx/>
                <a:uFillTx/>
                <a:latin typeface="Montserrat" panose="00000500000000000000" pitchFamily="2" charset="0"/>
                <a:ea typeface="+mn-ea"/>
                <a:cs typeface="+mn-cs"/>
              </a:rPr>
              <a:t>Advancing Reactor Testing</a:t>
            </a:r>
          </a:p>
          <a:p>
            <a:pPr marL="800100" marR="0" lvl="1" indent="-342900" algn="l" defTabSz="914400" rtl="0" eaLnBrk="1" fontAlgn="auto" latinLnBrk="0" hangingPunct="1">
              <a:lnSpc>
                <a:spcPct val="90000"/>
              </a:lnSpc>
              <a:spcBef>
                <a:spcPts val="1000"/>
              </a:spcBef>
              <a:spcAft>
                <a:spcPts val="0"/>
              </a:spcAft>
              <a:buClrTx/>
              <a:buSzPct val="65000"/>
              <a:buFont typeface="Courier New" panose="02070309020205020404" pitchFamily="49" charset="0"/>
              <a:buChar char="o"/>
              <a:tabLst/>
              <a:defRPr/>
            </a:pPr>
            <a:r>
              <a:rPr kumimoji="0" lang="en-US" sz="2400" b="0" i="0" u="none" strike="noStrike" kern="1200" cap="none" spc="0" normalizeH="0" baseline="0" noProof="0" dirty="0">
                <a:ln>
                  <a:noFill/>
                </a:ln>
                <a:solidFill>
                  <a:srgbClr val="016E97"/>
                </a:solidFill>
                <a:effectLst/>
                <a:uLnTx/>
                <a:uFillTx/>
                <a:latin typeface="Montserrat" panose="00000500000000000000" pitchFamily="2" charset="0"/>
                <a:ea typeface="+mn-ea"/>
                <a:cs typeface="+mn-cs"/>
              </a:rPr>
              <a:t>Advanced Reactor Test Beds</a:t>
            </a:r>
          </a:p>
          <a:p>
            <a:pPr marL="800100" marR="0" lvl="1" indent="-342900" algn="l" defTabSz="914400" rtl="0" eaLnBrk="1" fontAlgn="auto" latinLnBrk="0" hangingPunct="1">
              <a:lnSpc>
                <a:spcPct val="90000"/>
              </a:lnSpc>
              <a:spcBef>
                <a:spcPts val="1000"/>
              </a:spcBef>
              <a:spcAft>
                <a:spcPts val="0"/>
              </a:spcAft>
              <a:buClrTx/>
              <a:buSzPct val="65000"/>
              <a:buFont typeface="Courier New" panose="02070309020205020404" pitchFamily="49" charset="0"/>
              <a:buChar char="o"/>
              <a:tabLst/>
              <a:defRPr/>
            </a:pPr>
            <a:r>
              <a:rPr kumimoji="0" lang="en-US" sz="2400" b="0" i="0" u="none" strike="noStrike" kern="1200" cap="none" spc="0" normalizeH="0" baseline="0" noProof="0" dirty="0">
                <a:ln>
                  <a:noFill/>
                </a:ln>
                <a:solidFill>
                  <a:srgbClr val="016E97"/>
                </a:solidFill>
                <a:effectLst/>
                <a:uLnTx/>
                <a:uFillTx/>
                <a:latin typeface="Montserrat" panose="00000500000000000000" pitchFamily="2" charset="0"/>
                <a:ea typeface="+mn-ea"/>
                <a:cs typeface="+mn-cs"/>
              </a:rPr>
              <a:t>Experimental Facilities</a:t>
            </a:r>
          </a:p>
          <a:p>
            <a:pPr marL="800100" marR="0" lvl="1" indent="-342900" algn="l" defTabSz="914400" rtl="0" eaLnBrk="1" fontAlgn="auto" latinLnBrk="0" hangingPunct="1">
              <a:lnSpc>
                <a:spcPct val="90000"/>
              </a:lnSpc>
              <a:spcBef>
                <a:spcPts val="1000"/>
              </a:spcBef>
              <a:spcAft>
                <a:spcPts val="0"/>
              </a:spcAft>
              <a:buClrTx/>
              <a:buSzPct val="65000"/>
              <a:buFont typeface="Courier New" panose="02070309020205020404" pitchFamily="49" charset="0"/>
              <a:buChar char="o"/>
              <a:tabLst/>
              <a:defRPr/>
            </a:pPr>
            <a:r>
              <a:rPr kumimoji="0" lang="en-US" sz="2400" b="0" i="0" u="none" strike="noStrike" kern="1200" cap="none" spc="0" normalizeH="0" baseline="0" noProof="0" dirty="0">
                <a:ln>
                  <a:noFill/>
                </a:ln>
                <a:solidFill>
                  <a:srgbClr val="016E97"/>
                </a:solidFill>
                <a:effectLst/>
                <a:uLnTx/>
                <a:uFillTx/>
                <a:latin typeface="Montserrat" panose="00000500000000000000" pitchFamily="2" charset="0"/>
                <a:ea typeface="+mn-ea"/>
                <a:cs typeface="+mn-cs"/>
              </a:rPr>
              <a:t>Siting Advanced Reactors</a:t>
            </a:r>
          </a:p>
          <a:p>
            <a:pPr marL="800100" marR="0" lvl="1" indent="-342900" algn="l" defTabSz="914400" rtl="0" eaLnBrk="1" fontAlgn="auto" latinLnBrk="0" hangingPunct="1">
              <a:lnSpc>
                <a:spcPct val="90000"/>
              </a:lnSpc>
              <a:spcBef>
                <a:spcPts val="1000"/>
              </a:spcBef>
              <a:spcAft>
                <a:spcPts val="0"/>
              </a:spcAft>
              <a:buClrTx/>
              <a:buSzPct val="65000"/>
              <a:buFont typeface="Courier New" panose="02070309020205020404" pitchFamily="49" charset="0"/>
              <a:buChar char="o"/>
              <a:tabLst/>
              <a:defRPr/>
            </a:pPr>
            <a:r>
              <a:rPr kumimoji="0" lang="en-US" sz="2400" b="0" i="0" u="none" strike="noStrike" kern="1200" cap="none" spc="0" normalizeH="0" baseline="0" noProof="0" dirty="0">
                <a:ln>
                  <a:noFill/>
                </a:ln>
                <a:solidFill>
                  <a:srgbClr val="016E97"/>
                </a:solidFill>
                <a:effectLst/>
                <a:uLnTx/>
                <a:uFillTx/>
                <a:latin typeface="Montserrat" panose="00000500000000000000" pitchFamily="2" charset="0"/>
                <a:ea typeface="+mn-ea"/>
                <a:cs typeface="+mn-cs"/>
              </a:rPr>
              <a:t>Virtual Test Bed</a:t>
            </a:r>
          </a:p>
        </p:txBody>
      </p:sp>
      <p:sp>
        <p:nvSpPr>
          <p:cNvPr id="3" name="TextBox 2">
            <a:extLst>
              <a:ext uri="{FF2B5EF4-FFF2-40B4-BE49-F238E27FC236}">
                <a16:creationId xmlns:a16="http://schemas.microsoft.com/office/drawing/2014/main" id="{0C3B9E46-2FAF-69DF-B8BF-3B3A40F48688}"/>
              </a:ext>
            </a:extLst>
          </p:cNvPr>
          <p:cNvSpPr txBox="1"/>
          <p:nvPr/>
        </p:nvSpPr>
        <p:spPr>
          <a:xfrm>
            <a:off x="6096000" y="3888169"/>
            <a:ext cx="5712823" cy="219444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16E97"/>
                </a:solidFill>
                <a:effectLst/>
                <a:uLnTx/>
                <a:uFillTx/>
                <a:latin typeface="Montserrat" panose="00000500000000000000" pitchFamily="2" charset="0"/>
                <a:ea typeface="+mn-ea"/>
                <a:cs typeface="+mn-cs"/>
              </a:rPr>
              <a:t>Addressing Costs &amp; Markets</a:t>
            </a:r>
          </a:p>
          <a:p>
            <a:pPr marL="800100" marR="0" lvl="1" indent="-342900" algn="l" defTabSz="914400" rtl="0" eaLnBrk="1" fontAlgn="auto" latinLnBrk="0" hangingPunct="1">
              <a:lnSpc>
                <a:spcPct val="90000"/>
              </a:lnSpc>
              <a:spcBef>
                <a:spcPts val="1000"/>
              </a:spcBef>
              <a:spcAft>
                <a:spcPts val="0"/>
              </a:spcAft>
              <a:buClrTx/>
              <a:buSzPct val="65000"/>
              <a:buFont typeface="Courier New" panose="02070309020205020404" pitchFamily="49" charset="0"/>
              <a:buChar char="o"/>
              <a:tabLst/>
              <a:defRPr/>
            </a:pPr>
            <a:r>
              <a:rPr kumimoji="0" lang="en-US" sz="2400" b="0" i="0" u="none" strike="noStrike" kern="1200" cap="none" spc="0" normalizeH="0" baseline="0" noProof="0" dirty="0">
                <a:ln>
                  <a:noFill/>
                </a:ln>
                <a:solidFill>
                  <a:srgbClr val="016E97"/>
                </a:solidFill>
                <a:effectLst/>
                <a:uLnTx/>
                <a:uFillTx/>
                <a:latin typeface="Montserrat" panose="00000500000000000000" pitchFamily="2" charset="0"/>
                <a:ea typeface="+mn-ea"/>
                <a:cs typeface="+mn-cs"/>
              </a:rPr>
              <a:t>Advanced Construction</a:t>
            </a:r>
          </a:p>
          <a:p>
            <a:pPr marL="800100" marR="0" lvl="1" indent="-342900" algn="l" defTabSz="914400" rtl="0" eaLnBrk="1" fontAlgn="auto" latinLnBrk="0" hangingPunct="1">
              <a:lnSpc>
                <a:spcPct val="90000"/>
              </a:lnSpc>
              <a:spcBef>
                <a:spcPts val="1000"/>
              </a:spcBef>
              <a:spcAft>
                <a:spcPts val="0"/>
              </a:spcAft>
              <a:buClrTx/>
              <a:buSzPct val="65000"/>
              <a:buFont typeface="Courier New" panose="02070309020205020404" pitchFamily="49" charset="0"/>
              <a:buChar char="o"/>
              <a:tabLst/>
              <a:defRPr/>
            </a:pPr>
            <a:r>
              <a:rPr kumimoji="0" lang="en-US" sz="2400" b="0" i="0" u="none" strike="noStrike" kern="1200" cap="none" spc="0" normalizeH="0" baseline="0" noProof="0" dirty="0">
                <a:ln>
                  <a:noFill/>
                </a:ln>
                <a:solidFill>
                  <a:srgbClr val="016E97"/>
                </a:solidFill>
                <a:effectLst/>
                <a:uLnTx/>
                <a:uFillTx/>
                <a:latin typeface="Montserrat" panose="00000500000000000000" pitchFamily="2" charset="0"/>
                <a:ea typeface="+mn-ea"/>
                <a:cs typeface="+mn-cs"/>
              </a:rPr>
              <a:t>Digital Engineering for Nuclear</a:t>
            </a:r>
          </a:p>
          <a:p>
            <a:pPr marL="800100" marR="0" lvl="1" indent="-342900" algn="l" defTabSz="914400" rtl="0" eaLnBrk="1" fontAlgn="auto" latinLnBrk="0" hangingPunct="1">
              <a:lnSpc>
                <a:spcPct val="90000"/>
              </a:lnSpc>
              <a:spcBef>
                <a:spcPts val="1000"/>
              </a:spcBef>
              <a:spcAft>
                <a:spcPts val="0"/>
              </a:spcAft>
              <a:buClrTx/>
              <a:buSzPct val="65000"/>
              <a:buFont typeface="Courier New" panose="02070309020205020404" pitchFamily="49" charset="0"/>
              <a:buChar char="o"/>
              <a:tabLst/>
              <a:defRPr/>
            </a:pPr>
            <a:r>
              <a:rPr kumimoji="0" lang="en-US" sz="2400" b="0" i="0" u="none" strike="noStrike" kern="1200" cap="none" spc="0" normalizeH="0" baseline="0" noProof="0" dirty="0">
                <a:ln>
                  <a:noFill/>
                </a:ln>
                <a:solidFill>
                  <a:srgbClr val="016E97"/>
                </a:solidFill>
                <a:effectLst/>
                <a:uLnTx/>
                <a:uFillTx/>
                <a:latin typeface="Montserrat" panose="00000500000000000000" pitchFamily="2" charset="0"/>
                <a:ea typeface="+mn-ea"/>
                <a:cs typeface="+mn-cs"/>
              </a:rPr>
              <a:t>Maritime Applications</a:t>
            </a:r>
          </a:p>
        </p:txBody>
      </p:sp>
      <p:pic>
        <p:nvPicPr>
          <p:cNvPr id="9" name="Picture 8">
            <a:extLst>
              <a:ext uri="{FF2B5EF4-FFF2-40B4-BE49-F238E27FC236}">
                <a16:creationId xmlns:a16="http://schemas.microsoft.com/office/drawing/2014/main" id="{3890B65E-1185-AB23-DCE7-5811E730425F}"/>
              </a:ext>
            </a:extLst>
          </p:cNvPr>
          <p:cNvPicPr>
            <a:picLocks noChangeAspect="1"/>
          </p:cNvPicPr>
          <p:nvPr/>
        </p:nvPicPr>
        <p:blipFill>
          <a:blip r:embed="rId2"/>
          <a:stretch>
            <a:fillRect/>
          </a:stretch>
        </p:blipFill>
        <p:spPr>
          <a:xfrm>
            <a:off x="309887" y="777550"/>
            <a:ext cx="5434039" cy="3076436"/>
          </a:xfrm>
          <a:prstGeom prst="rect">
            <a:avLst/>
          </a:prstGeom>
        </p:spPr>
      </p:pic>
      <p:pic>
        <p:nvPicPr>
          <p:cNvPr id="10" name="Picture 9">
            <a:extLst>
              <a:ext uri="{FF2B5EF4-FFF2-40B4-BE49-F238E27FC236}">
                <a16:creationId xmlns:a16="http://schemas.microsoft.com/office/drawing/2014/main" id="{4D4F0E97-E005-A6DE-6A2F-7A0660540755}"/>
              </a:ext>
            </a:extLst>
          </p:cNvPr>
          <p:cNvPicPr>
            <a:picLocks noChangeAspect="1"/>
          </p:cNvPicPr>
          <p:nvPr/>
        </p:nvPicPr>
        <p:blipFill>
          <a:blip r:embed="rId3"/>
          <a:stretch>
            <a:fillRect/>
          </a:stretch>
        </p:blipFill>
        <p:spPr>
          <a:xfrm>
            <a:off x="6096000" y="821808"/>
            <a:ext cx="5972738" cy="3032177"/>
          </a:xfrm>
          <a:prstGeom prst="rect">
            <a:avLst/>
          </a:prstGeom>
        </p:spPr>
      </p:pic>
      <p:sp>
        <p:nvSpPr>
          <p:cNvPr id="6" name="TextBox 5">
            <a:extLst>
              <a:ext uri="{FF2B5EF4-FFF2-40B4-BE49-F238E27FC236}">
                <a16:creationId xmlns:a16="http://schemas.microsoft.com/office/drawing/2014/main" id="{6C9A2C0B-CFC0-1DF7-46BE-DB8D8B64E0C5}"/>
              </a:ext>
            </a:extLst>
          </p:cNvPr>
          <p:cNvSpPr txBox="1"/>
          <p:nvPr/>
        </p:nvSpPr>
        <p:spPr>
          <a:xfrm>
            <a:off x="838200" y="6171684"/>
            <a:ext cx="4871205" cy="369332"/>
          </a:xfrm>
          <a:prstGeom prst="rect">
            <a:avLst/>
          </a:prstGeom>
          <a:solidFill>
            <a:schemeClr val="accent1">
              <a:lumMod val="20000"/>
              <a:lumOff val="80000"/>
            </a:schemeClr>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Portfolio created to fill gaps identified by industry </a:t>
            </a:r>
          </a:p>
        </p:txBody>
      </p:sp>
      <p:sp>
        <p:nvSpPr>
          <p:cNvPr id="5" name="Rectangle 4">
            <a:extLst>
              <a:ext uri="{FF2B5EF4-FFF2-40B4-BE49-F238E27FC236}">
                <a16:creationId xmlns:a16="http://schemas.microsoft.com/office/drawing/2014/main" id="{CD6B2E22-150F-4807-5B0C-6D379B752FEB}"/>
              </a:ext>
            </a:extLst>
          </p:cNvPr>
          <p:cNvSpPr/>
          <p:nvPr/>
        </p:nvSpPr>
        <p:spPr>
          <a:xfrm>
            <a:off x="717550" y="4330700"/>
            <a:ext cx="5251450" cy="13525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8423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BF6C2-C67B-C229-FDA2-AB0E1828D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A6810B-DF48-960F-C2FC-EDA35B50E88B}"/>
              </a:ext>
            </a:extLst>
          </p:cNvPr>
          <p:cNvSpPr>
            <a:spLocks noGrp="1"/>
          </p:cNvSpPr>
          <p:nvPr>
            <p:ph type="title"/>
          </p:nvPr>
        </p:nvSpPr>
        <p:spPr>
          <a:xfrm>
            <a:off x="838200" y="500063"/>
            <a:ext cx="10515600" cy="1196658"/>
          </a:xfrm>
        </p:spPr>
        <p:txBody>
          <a:bodyPr anchor="ctr">
            <a:normAutofit/>
          </a:bodyPr>
          <a:lstStyle/>
          <a:p>
            <a:r>
              <a:rPr lang="en-US" sz="4400" dirty="0"/>
              <a:t>NRIC-DOME Test Bed</a:t>
            </a:r>
          </a:p>
        </p:txBody>
      </p:sp>
      <p:sp>
        <p:nvSpPr>
          <p:cNvPr id="4" name="Slide Number Placeholder 3">
            <a:extLst>
              <a:ext uri="{FF2B5EF4-FFF2-40B4-BE49-F238E27FC236}">
                <a16:creationId xmlns:a16="http://schemas.microsoft.com/office/drawing/2014/main" id="{B08DB045-31BE-84D0-EF3B-A05891239EF0}"/>
              </a:ext>
            </a:extLst>
          </p:cNvPr>
          <p:cNvSpPr>
            <a:spLocks noGrp="1"/>
          </p:cNvSpPr>
          <p:nvPr>
            <p:ph type="sldNum" sz="quarter" idx="12"/>
          </p:nvPr>
        </p:nvSpPr>
        <p:spPr>
          <a:xfrm>
            <a:off x="187960" y="6356350"/>
            <a:ext cx="10033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9F8A8B4-CBB0-5845-8D8A-6B10FD577CA1}" type="slidenum">
              <a:rPr kumimoji="0" lang="en-US" sz="1200" b="0" i="0" u="none" strike="noStrike" kern="1200" cap="none" spc="0" normalizeH="0" baseline="0" noProof="0" smtClean="0">
                <a:ln>
                  <a:noFill/>
                </a:ln>
                <a:solidFill>
                  <a:srgbClr val="06BAB3"/>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69</a:t>
            </a:fld>
            <a:endParaRPr kumimoji="0" lang="en-US" sz="1200" b="0" i="0" u="none" strike="noStrike" kern="1200" cap="none" spc="0" normalizeH="0" baseline="0" noProof="0">
              <a:ln>
                <a:noFill/>
              </a:ln>
              <a:solidFill>
                <a:srgbClr val="06BAB3"/>
              </a:solidFill>
              <a:effectLst/>
              <a:uLnTx/>
              <a:uFillTx/>
              <a:latin typeface="Montserrat" pitchFamily="2" charset="77"/>
              <a:ea typeface="+mn-ea"/>
              <a:cs typeface="+mn-cs"/>
            </a:endParaRPr>
          </a:p>
        </p:txBody>
      </p:sp>
      <p:pic>
        <p:nvPicPr>
          <p:cNvPr id="7" name="Picture 6">
            <a:extLst>
              <a:ext uri="{FF2B5EF4-FFF2-40B4-BE49-F238E27FC236}">
                <a16:creationId xmlns:a16="http://schemas.microsoft.com/office/drawing/2014/main" id="{D767C80D-BCF9-9151-13C3-800D6F52B8DF}"/>
              </a:ext>
            </a:extLst>
          </p:cNvPr>
          <p:cNvPicPr>
            <a:picLocks noChangeAspect="1"/>
          </p:cNvPicPr>
          <p:nvPr/>
        </p:nvPicPr>
        <p:blipFill>
          <a:blip r:embed="rId2"/>
          <a:stretch>
            <a:fillRect/>
          </a:stretch>
        </p:blipFill>
        <p:spPr>
          <a:xfrm>
            <a:off x="838200" y="1696721"/>
            <a:ext cx="7184718" cy="4064083"/>
          </a:xfrm>
          <a:prstGeom prst="rect">
            <a:avLst/>
          </a:prstGeom>
        </p:spPr>
      </p:pic>
      <p:sp>
        <p:nvSpPr>
          <p:cNvPr id="8" name="Content Placeholder 2">
            <a:extLst>
              <a:ext uri="{FF2B5EF4-FFF2-40B4-BE49-F238E27FC236}">
                <a16:creationId xmlns:a16="http://schemas.microsoft.com/office/drawing/2014/main" id="{907CBFD5-6B9B-5B60-A3DF-C1D3CF4B59CB}"/>
              </a:ext>
            </a:extLst>
          </p:cNvPr>
          <p:cNvSpPr>
            <a:spLocks noGrp="1"/>
          </p:cNvSpPr>
          <p:nvPr>
            <p:ph sz="half" idx="1"/>
          </p:nvPr>
        </p:nvSpPr>
        <p:spPr>
          <a:xfrm>
            <a:off x="8361669" y="2468176"/>
            <a:ext cx="3735652" cy="2982101"/>
          </a:xfrm>
        </p:spPr>
        <p:txBody>
          <a:bodyPr/>
          <a:lstStyle/>
          <a:p>
            <a:pPr marL="228600" marR="0" lvl="0" indent="-228600" algn="l" defTabSz="914400" rtl="0" eaLnBrk="1" fontAlgn="auto" latinLnBrk="0" hangingPunct="1">
              <a:lnSpc>
                <a:spcPct val="90000"/>
              </a:lnSpc>
              <a:spcBef>
                <a:spcPts val="600"/>
              </a:spcBef>
              <a:spcAft>
                <a:spcPts val="0"/>
              </a:spcAft>
              <a:buClr>
                <a:srgbClr val="2CA8E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6509D"/>
                </a:solidFill>
                <a:effectLst/>
                <a:uLnTx/>
                <a:uFillTx/>
                <a:latin typeface="+mn-lt"/>
                <a:ea typeface="+mn-ea"/>
                <a:cs typeface="Arial" panose="020B0604020202020204" pitchFamily="34" charset="0"/>
              </a:rPr>
              <a:t>DOME is the repurposed EBR-II structure</a:t>
            </a:r>
          </a:p>
          <a:p>
            <a:pPr marL="228600" marR="0" lvl="0" indent="-228600" algn="l" defTabSz="914400" rtl="0" eaLnBrk="1" fontAlgn="auto" latinLnBrk="0" hangingPunct="1">
              <a:lnSpc>
                <a:spcPct val="90000"/>
              </a:lnSpc>
              <a:spcBef>
                <a:spcPts val="600"/>
              </a:spcBef>
              <a:spcAft>
                <a:spcPts val="0"/>
              </a:spcAft>
              <a:buClr>
                <a:srgbClr val="2CA8E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6509D"/>
                </a:solidFill>
                <a:effectLst/>
                <a:uLnTx/>
                <a:uFillTx/>
                <a:latin typeface="+mn-lt"/>
                <a:ea typeface="+mn-ea"/>
                <a:cs typeface="Arial" panose="020B0604020202020204" pitchFamily="34" charset="0"/>
              </a:rPr>
              <a:t>Designed for Advanced Microreactors up to 20MW</a:t>
            </a:r>
            <a:r>
              <a:rPr kumimoji="0" lang="en-US" sz="1400" b="0" i="0" u="none" strike="noStrike" kern="1200" cap="none" spc="0" normalizeH="0" baseline="-25000" noProof="0" dirty="0">
                <a:ln>
                  <a:noFill/>
                </a:ln>
                <a:solidFill>
                  <a:srgbClr val="06509D"/>
                </a:solidFill>
                <a:effectLst/>
                <a:uLnTx/>
                <a:uFillTx/>
                <a:latin typeface="+mn-lt"/>
                <a:ea typeface="+mn-ea"/>
                <a:cs typeface="Arial" panose="020B0604020202020204" pitchFamily="34" charset="0"/>
              </a:rPr>
              <a:t>th</a:t>
            </a:r>
            <a:endParaRPr kumimoji="0" lang="en-US" sz="1400" b="0" i="0" u="none" strike="noStrike" kern="1200" cap="none" spc="0" normalizeH="0" baseline="0" noProof="0" dirty="0">
              <a:ln>
                <a:noFill/>
              </a:ln>
              <a:solidFill>
                <a:srgbClr val="06509D"/>
              </a:solidFill>
              <a:effectLst/>
              <a:uLnTx/>
              <a:uFillTx/>
              <a:latin typeface="+mn-lt"/>
              <a:ea typeface="+mn-ea"/>
              <a:cs typeface="Arial" panose="020B0604020202020204" pitchFamily="34" charset="0"/>
            </a:endParaRPr>
          </a:p>
          <a:p>
            <a:pPr marL="228600" marR="0" lvl="0" indent="-228600" algn="l" defTabSz="914400" rtl="0" eaLnBrk="1" fontAlgn="auto" latinLnBrk="0" hangingPunct="1">
              <a:lnSpc>
                <a:spcPct val="90000"/>
              </a:lnSpc>
              <a:spcBef>
                <a:spcPts val="600"/>
              </a:spcBef>
              <a:spcAft>
                <a:spcPts val="0"/>
              </a:spcAft>
              <a:buClr>
                <a:srgbClr val="2CA8E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6509D"/>
                </a:solidFill>
                <a:effectLst/>
                <a:uLnTx/>
                <a:uFillTx/>
                <a:latin typeface="+mn-lt"/>
                <a:ea typeface="+mn-ea"/>
                <a:cs typeface="Arial" panose="020B0604020202020204" pitchFamily="34" charset="0"/>
              </a:rPr>
              <a:t>Designed for High-Assay Low-Enriched Uranium (HALEU) fuels &lt; 20% enrichment</a:t>
            </a:r>
          </a:p>
          <a:p>
            <a:pPr marL="228600" marR="0" lvl="0" indent="-228600" algn="l" defTabSz="914400" rtl="0" eaLnBrk="1" fontAlgn="auto" latinLnBrk="0" hangingPunct="1">
              <a:lnSpc>
                <a:spcPct val="90000"/>
              </a:lnSpc>
              <a:spcBef>
                <a:spcPts val="600"/>
              </a:spcBef>
              <a:spcAft>
                <a:spcPts val="0"/>
              </a:spcAft>
              <a:buClr>
                <a:srgbClr val="2CA8E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6509D"/>
                </a:solidFill>
                <a:effectLst/>
                <a:uLnTx/>
                <a:uFillTx/>
                <a:latin typeface="+mn-lt"/>
                <a:ea typeface="+mn-ea"/>
                <a:cs typeface="Arial" panose="020B0604020202020204" pitchFamily="34" charset="0"/>
              </a:rPr>
              <a:t>Accommodates ISO 668 High-Cube Shipping Containers up to 40ft long.</a:t>
            </a:r>
          </a:p>
          <a:p>
            <a:pPr marL="228600" marR="0" lvl="0" indent="-228600" algn="l" defTabSz="914400" rtl="0" eaLnBrk="1" fontAlgn="auto" latinLnBrk="0" hangingPunct="1">
              <a:lnSpc>
                <a:spcPct val="90000"/>
              </a:lnSpc>
              <a:spcBef>
                <a:spcPts val="600"/>
              </a:spcBef>
              <a:spcAft>
                <a:spcPts val="0"/>
              </a:spcAft>
              <a:buClr>
                <a:srgbClr val="2CA8E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6509D"/>
                </a:solidFill>
                <a:effectLst/>
                <a:uLnTx/>
                <a:uFillTx/>
                <a:latin typeface="+mn-lt"/>
                <a:ea typeface="+mn-ea"/>
                <a:cs typeface="Arial" panose="020B0604020202020204" pitchFamily="34" charset="0"/>
              </a:rPr>
              <a:t>480V / 400Amp electrical Service</a:t>
            </a:r>
          </a:p>
          <a:p>
            <a:pPr marL="228600" marR="0" lvl="0" indent="-228600" algn="l" defTabSz="914400" rtl="0" eaLnBrk="1" fontAlgn="auto" latinLnBrk="0" hangingPunct="1">
              <a:lnSpc>
                <a:spcPct val="90000"/>
              </a:lnSpc>
              <a:spcBef>
                <a:spcPts val="600"/>
              </a:spcBef>
              <a:spcAft>
                <a:spcPts val="0"/>
              </a:spcAft>
              <a:buClr>
                <a:srgbClr val="2CA8E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6509D"/>
                </a:solidFill>
                <a:effectLst/>
                <a:uLnTx/>
                <a:uFillTx/>
                <a:latin typeface="+mn-lt"/>
                <a:ea typeface="Segoe UI Emoji" panose="020B0502040204020203" pitchFamily="34" charset="0"/>
                <a:cs typeface="Arial" panose="020B0604020202020204" pitchFamily="34" charset="0"/>
              </a:rPr>
              <a:t>≈ 78 ft diameter floor space with an 80ft ceiling</a:t>
            </a:r>
          </a:p>
          <a:p>
            <a:pPr marL="228600" marR="0" lvl="0" indent="-228600" algn="l" defTabSz="914400" rtl="0" eaLnBrk="1" fontAlgn="auto" latinLnBrk="0" hangingPunct="1">
              <a:lnSpc>
                <a:spcPct val="90000"/>
              </a:lnSpc>
              <a:spcBef>
                <a:spcPts val="600"/>
              </a:spcBef>
              <a:spcAft>
                <a:spcPts val="0"/>
              </a:spcAft>
              <a:buClr>
                <a:srgbClr val="2CA8E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6509D"/>
                </a:solidFill>
                <a:effectLst/>
                <a:uLnTx/>
                <a:uFillTx/>
                <a:latin typeface="+mn-lt"/>
                <a:ea typeface="Segoe UI Emoji" panose="020B0502040204020203" pitchFamily="34" charset="0"/>
                <a:cs typeface="Arial" panose="020B0604020202020204" pitchFamily="34" charset="0"/>
              </a:rPr>
              <a:t>300kWth of environmental cooling expandable to 500KW</a:t>
            </a:r>
            <a:r>
              <a:rPr kumimoji="0" lang="en-US" sz="1400" b="0" i="0" u="none" strike="noStrike" kern="1200" cap="none" spc="0" normalizeH="0" baseline="-25000" noProof="0" dirty="0">
                <a:ln>
                  <a:noFill/>
                </a:ln>
                <a:solidFill>
                  <a:srgbClr val="06509D"/>
                </a:solidFill>
                <a:effectLst/>
                <a:uLnTx/>
                <a:uFillTx/>
                <a:latin typeface="+mn-lt"/>
                <a:ea typeface="Segoe UI Emoji" panose="020B0502040204020203" pitchFamily="34" charset="0"/>
                <a:cs typeface="Arial" panose="020B0604020202020204" pitchFamily="34" charset="0"/>
              </a:rPr>
              <a:t>th</a:t>
            </a:r>
          </a:p>
          <a:p>
            <a:pPr marL="0" indent="0">
              <a:buNone/>
            </a:pPr>
            <a:endParaRPr lang="en-US" sz="1800" dirty="0"/>
          </a:p>
        </p:txBody>
      </p:sp>
      <p:sp>
        <p:nvSpPr>
          <p:cNvPr id="10" name="Text Placeholder 5">
            <a:extLst>
              <a:ext uri="{FF2B5EF4-FFF2-40B4-BE49-F238E27FC236}">
                <a16:creationId xmlns:a16="http://schemas.microsoft.com/office/drawing/2014/main" id="{1A64344F-60D8-D953-4AC2-646B05AE260E}"/>
              </a:ext>
            </a:extLst>
          </p:cNvPr>
          <p:cNvSpPr txBox="1">
            <a:spLocks/>
          </p:cNvSpPr>
          <p:nvPr/>
        </p:nvSpPr>
        <p:spPr>
          <a:xfrm>
            <a:off x="8022918" y="1701413"/>
            <a:ext cx="4169082" cy="7667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16E97"/>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16E97"/>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16E97"/>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16E97"/>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16E97"/>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16E97"/>
                </a:solidFill>
                <a:effectLst/>
                <a:uLnTx/>
                <a:uFillTx/>
                <a:latin typeface="Montserrat" pitchFamily="2" charset="77"/>
                <a:ea typeface="+mn-ea"/>
                <a:cs typeface="+mn-cs"/>
              </a:rPr>
              <a:t>Demonstration of Microreactor Experiments (DOME)</a:t>
            </a:r>
          </a:p>
        </p:txBody>
      </p:sp>
    </p:spTree>
    <p:extLst>
      <p:ext uri="{BB962C8B-B14F-4D97-AF65-F5344CB8AC3E}">
        <p14:creationId xmlns:p14="http://schemas.microsoft.com/office/powerpoint/2010/main" val="1359874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in the middle of a field&#10;&#10;AI-generated content may be incorrect.">
            <a:extLst>
              <a:ext uri="{FF2B5EF4-FFF2-40B4-BE49-F238E27FC236}">
                <a16:creationId xmlns:a16="http://schemas.microsoft.com/office/drawing/2014/main" id="{9A9A97AF-AA00-4130-13DE-3167A0B87E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966856"/>
          </a:xfrm>
          <a:prstGeom prst="rect">
            <a:avLst/>
          </a:prstGeom>
        </p:spPr>
      </p:pic>
      <p:sp>
        <p:nvSpPr>
          <p:cNvPr id="10" name="Slide Number Placeholder 3">
            <a:extLst>
              <a:ext uri="{FF2B5EF4-FFF2-40B4-BE49-F238E27FC236}">
                <a16:creationId xmlns:a16="http://schemas.microsoft.com/office/drawing/2014/main" id="{4BFB636F-1A7B-27AE-5F69-486F4CAD6837}"/>
              </a:ext>
            </a:extLst>
          </p:cNvPr>
          <p:cNvSpPr>
            <a:spLocks noGrp="1"/>
          </p:cNvSpPr>
          <p:nvPr>
            <p:ph type="sldNum" sz="quarter" idx="12"/>
          </p:nvPr>
        </p:nvSpPr>
        <p:spPr/>
        <p:txBody>
          <a:bodyPr/>
          <a:lstStyle/>
          <a:p>
            <a:pPr defTabSz="609630"/>
            <a:fld id="{A96BE67B-7728-D348-931D-45D9DEE82082}" type="slidenum">
              <a:rPr lang="en-US">
                <a:solidFill>
                  <a:prstClr val="black">
                    <a:tint val="75000"/>
                  </a:prstClr>
                </a:solidFill>
                <a:latin typeface="Calibri"/>
              </a:rPr>
              <a:pPr defTabSz="609630"/>
              <a:t>7</a:t>
            </a:fld>
            <a:endParaRPr lang="en-US">
              <a:solidFill>
                <a:prstClr val="black">
                  <a:tint val="75000"/>
                </a:prstClr>
              </a:solidFill>
              <a:latin typeface="Calibri"/>
            </a:endParaRPr>
          </a:p>
        </p:txBody>
      </p:sp>
      <p:sp>
        <p:nvSpPr>
          <p:cNvPr id="12" name="TextBox 11">
            <a:extLst>
              <a:ext uri="{FF2B5EF4-FFF2-40B4-BE49-F238E27FC236}">
                <a16:creationId xmlns:a16="http://schemas.microsoft.com/office/drawing/2014/main" id="{0160E01D-6CC0-29D4-A0AE-102B37805E34}"/>
              </a:ext>
            </a:extLst>
          </p:cNvPr>
          <p:cNvSpPr txBox="1"/>
          <p:nvPr/>
        </p:nvSpPr>
        <p:spPr>
          <a:xfrm>
            <a:off x="456014" y="1555904"/>
            <a:ext cx="9249104" cy="1669896"/>
          </a:xfrm>
          <a:prstGeom prst="rect">
            <a:avLst/>
          </a:prstGeom>
          <a:noFill/>
        </p:spPr>
        <p:txBody>
          <a:bodyPr wrap="square" rtlCol="0">
            <a:noAutofit/>
          </a:bodyPr>
          <a:lstStyle/>
          <a:p>
            <a:pPr defTabSz="609630"/>
            <a:r>
              <a:rPr lang="en-US" sz="5334" kern="1400" dirty="0">
                <a:solidFill>
                  <a:prstClr val="white"/>
                </a:solidFill>
                <a:latin typeface="Avenir Medium" panose="02000503020000020003" pitchFamily="2" charset="0"/>
                <a:ea typeface="Inter" panose="02000503000000020004" pitchFamily="2" charset="0"/>
              </a:rPr>
              <a:t>Idaho Advanced Nuclear Energy Task Force</a:t>
            </a:r>
            <a:endParaRPr lang="en-US" sz="3600" kern="1400" dirty="0">
              <a:solidFill>
                <a:prstClr val="white"/>
              </a:solidFill>
              <a:latin typeface="Avenir Medium" panose="02000503020000020003" pitchFamily="2" charset="0"/>
              <a:ea typeface="Inter" panose="02000503000000020004" pitchFamily="2" charset="0"/>
            </a:endParaRPr>
          </a:p>
          <a:p>
            <a:pPr defTabSz="609630"/>
            <a:endParaRPr lang="en-US" sz="3600" kern="1400" dirty="0">
              <a:solidFill>
                <a:prstClr val="white"/>
              </a:solidFill>
              <a:latin typeface="Avenir Medium" panose="02000503020000020003" pitchFamily="2" charset="0"/>
              <a:ea typeface="Inter" panose="02000503000000020004" pitchFamily="2" charset="0"/>
            </a:endParaRPr>
          </a:p>
          <a:p>
            <a:pPr defTabSz="609630"/>
            <a:r>
              <a:rPr lang="en-US" sz="3600" kern="1400" dirty="0">
                <a:solidFill>
                  <a:prstClr val="white"/>
                </a:solidFill>
                <a:latin typeface="Avenir Medium" panose="02000503020000020003" pitchFamily="2" charset="0"/>
                <a:ea typeface="Inter" panose="02000503000000020004" pitchFamily="2" charset="0"/>
              </a:rPr>
              <a:t>February 2, 2026</a:t>
            </a:r>
          </a:p>
          <a:p>
            <a:pPr defTabSz="609630"/>
            <a:endParaRPr lang="en-US" sz="3600" kern="1400" dirty="0">
              <a:solidFill>
                <a:prstClr val="white"/>
              </a:solidFill>
              <a:latin typeface="Avenir Medium" panose="02000503020000020003" pitchFamily="2" charset="0"/>
              <a:ea typeface="Inter" panose="02000503000000020004" pitchFamily="2" charset="0"/>
            </a:endParaRPr>
          </a:p>
          <a:p>
            <a:pPr defTabSz="609630"/>
            <a:r>
              <a:rPr lang="en-US" sz="3200" kern="1400" dirty="0">
                <a:solidFill>
                  <a:prstClr val="white"/>
                </a:solidFill>
                <a:latin typeface="Avenir Medium" panose="02000503020000020003" pitchFamily="2" charset="0"/>
                <a:ea typeface="Inter" panose="02000503000000020004" pitchFamily="2" charset="0"/>
              </a:rPr>
              <a:t>Everett Redmond, Ph.D.</a:t>
            </a:r>
          </a:p>
        </p:txBody>
      </p:sp>
      <p:pic>
        <p:nvPicPr>
          <p:cNvPr id="14" name="Picture 13" descr="A white text on a black background&#10;&#10;Description automatically generated">
            <a:extLst>
              <a:ext uri="{FF2B5EF4-FFF2-40B4-BE49-F238E27FC236}">
                <a16:creationId xmlns:a16="http://schemas.microsoft.com/office/drawing/2014/main" id="{A681D9E4-A009-1B1E-BDB1-95BC198849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2837" y="196564"/>
            <a:ext cx="3899792" cy="1318577"/>
          </a:xfrm>
          <a:prstGeom prst="rect">
            <a:avLst/>
          </a:prstGeom>
        </p:spPr>
      </p:pic>
    </p:spTree>
    <p:extLst>
      <p:ext uri="{BB962C8B-B14F-4D97-AF65-F5344CB8AC3E}">
        <p14:creationId xmlns:p14="http://schemas.microsoft.com/office/powerpoint/2010/main" val="4004544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39F369AC-911F-28C3-F426-CD87623AA620}"/>
              </a:ext>
            </a:extLst>
          </p:cNvPr>
          <p:cNvPicPr>
            <a:picLocks noChangeAspect="1"/>
          </p:cNvPicPr>
          <p:nvPr/>
        </p:nvPicPr>
        <p:blipFill>
          <a:blip r:embed="rId2"/>
          <a:stretch>
            <a:fillRect/>
          </a:stretch>
        </p:blipFill>
        <p:spPr>
          <a:xfrm rot="16200000">
            <a:off x="5765568" y="3301514"/>
            <a:ext cx="198642" cy="1200490"/>
          </a:xfrm>
          <a:prstGeom prst="rect">
            <a:avLst/>
          </a:prstGeom>
        </p:spPr>
      </p:pic>
      <p:pic>
        <p:nvPicPr>
          <p:cNvPr id="24" name="Picture 23">
            <a:extLst>
              <a:ext uri="{FF2B5EF4-FFF2-40B4-BE49-F238E27FC236}">
                <a16:creationId xmlns:a16="http://schemas.microsoft.com/office/drawing/2014/main" id="{FDF40423-4DEE-0291-43FB-6539D92B9229}"/>
              </a:ext>
            </a:extLst>
          </p:cNvPr>
          <p:cNvPicPr>
            <a:picLocks noChangeAspect="1"/>
          </p:cNvPicPr>
          <p:nvPr/>
        </p:nvPicPr>
        <p:blipFill>
          <a:blip r:embed="rId2"/>
          <a:stretch>
            <a:fillRect/>
          </a:stretch>
        </p:blipFill>
        <p:spPr>
          <a:xfrm rot="10800000">
            <a:off x="11378580" y="3184310"/>
            <a:ext cx="217213" cy="1312724"/>
          </a:xfrm>
          <a:prstGeom prst="rect">
            <a:avLst/>
          </a:prstGeom>
        </p:spPr>
      </p:pic>
      <p:pic>
        <p:nvPicPr>
          <p:cNvPr id="23" name="Picture 22">
            <a:extLst>
              <a:ext uri="{FF2B5EF4-FFF2-40B4-BE49-F238E27FC236}">
                <a16:creationId xmlns:a16="http://schemas.microsoft.com/office/drawing/2014/main" id="{1F6085DD-51C5-2D5C-5289-79A5C688196C}"/>
              </a:ext>
            </a:extLst>
          </p:cNvPr>
          <p:cNvPicPr>
            <a:picLocks noChangeAspect="1"/>
          </p:cNvPicPr>
          <p:nvPr/>
        </p:nvPicPr>
        <p:blipFill>
          <a:blip r:embed="rId2"/>
          <a:stretch>
            <a:fillRect/>
          </a:stretch>
        </p:blipFill>
        <p:spPr>
          <a:xfrm rot="11941958">
            <a:off x="9619678" y="3075267"/>
            <a:ext cx="198642" cy="1200490"/>
          </a:xfrm>
          <a:prstGeom prst="rect">
            <a:avLst/>
          </a:prstGeom>
        </p:spPr>
      </p:pic>
      <p:pic>
        <p:nvPicPr>
          <p:cNvPr id="3" name="Picture 2">
            <a:extLst>
              <a:ext uri="{FF2B5EF4-FFF2-40B4-BE49-F238E27FC236}">
                <a16:creationId xmlns:a16="http://schemas.microsoft.com/office/drawing/2014/main" id="{DCA7B9FB-D288-9079-CE29-5DAFFE642287}"/>
              </a:ext>
            </a:extLst>
          </p:cNvPr>
          <p:cNvPicPr>
            <a:picLocks noChangeAspect="1"/>
          </p:cNvPicPr>
          <p:nvPr/>
        </p:nvPicPr>
        <p:blipFill>
          <a:blip r:embed="rId2"/>
          <a:stretch>
            <a:fillRect/>
          </a:stretch>
        </p:blipFill>
        <p:spPr>
          <a:xfrm rot="5400000">
            <a:off x="5330092" y="1901757"/>
            <a:ext cx="198642" cy="1200490"/>
          </a:xfrm>
          <a:prstGeom prst="rect">
            <a:avLst/>
          </a:prstGeom>
        </p:spPr>
      </p:pic>
      <p:sp>
        <p:nvSpPr>
          <p:cNvPr id="2" name="Title 1">
            <a:extLst>
              <a:ext uri="{FF2B5EF4-FFF2-40B4-BE49-F238E27FC236}">
                <a16:creationId xmlns:a16="http://schemas.microsoft.com/office/drawing/2014/main" id="{311D3FEA-7AC9-FB85-3FCA-9A60E2FD0B5C}"/>
              </a:ext>
            </a:extLst>
          </p:cNvPr>
          <p:cNvSpPr>
            <a:spLocks noGrp="1"/>
          </p:cNvSpPr>
          <p:nvPr>
            <p:ph type="title"/>
          </p:nvPr>
        </p:nvSpPr>
        <p:spPr>
          <a:xfrm>
            <a:off x="802781" y="161483"/>
            <a:ext cx="10515600" cy="1196658"/>
          </a:xfrm>
        </p:spPr>
        <p:txBody>
          <a:bodyPr/>
          <a:lstStyle/>
          <a:p>
            <a:r>
              <a:rPr lang="en-US" dirty="0"/>
              <a:t>DOME Ecosystem</a:t>
            </a:r>
          </a:p>
        </p:txBody>
      </p:sp>
      <p:pic>
        <p:nvPicPr>
          <p:cNvPr id="43" name="Picture 42">
            <a:extLst>
              <a:ext uri="{FF2B5EF4-FFF2-40B4-BE49-F238E27FC236}">
                <a16:creationId xmlns:a16="http://schemas.microsoft.com/office/drawing/2014/main" id="{EEDA7A9D-6362-D496-CE58-93E28709B67D}"/>
              </a:ext>
            </a:extLst>
          </p:cNvPr>
          <p:cNvPicPr>
            <a:picLocks noChangeAspect="1"/>
          </p:cNvPicPr>
          <p:nvPr/>
        </p:nvPicPr>
        <p:blipFill>
          <a:blip r:embed="rId3"/>
          <a:stretch>
            <a:fillRect/>
          </a:stretch>
        </p:blipFill>
        <p:spPr>
          <a:xfrm>
            <a:off x="9860453" y="96979"/>
            <a:ext cx="2105820" cy="1434757"/>
          </a:xfrm>
          <a:prstGeom prst="rect">
            <a:avLst/>
          </a:prstGeom>
        </p:spPr>
      </p:pic>
      <p:grpSp>
        <p:nvGrpSpPr>
          <p:cNvPr id="54" name="Group 53">
            <a:extLst>
              <a:ext uri="{FF2B5EF4-FFF2-40B4-BE49-F238E27FC236}">
                <a16:creationId xmlns:a16="http://schemas.microsoft.com/office/drawing/2014/main" id="{D58BBD54-A96D-15C7-0191-623DE1CE6497}"/>
              </a:ext>
            </a:extLst>
          </p:cNvPr>
          <p:cNvGrpSpPr/>
          <p:nvPr/>
        </p:nvGrpSpPr>
        <p:grpSpPr>
          <a:xfrm>
            <a:off x="303983" y="1758730"/>
            <a:ext cx="11584034" cy="4639864"/>
            <a:chOff x="287095" y="1516339"/>
            <a:chExt cx="11584034" cy="4639864"/>
          </a:xfrm>
          <a:solidFill>
            <a:schemeClr val="accent1">
              <a:lumMod val="20000"/>
              <a:lumOff val="80000"/>
            </a:schemeClr>
          </a:solidFill>
        </p:grpSpPr>
        <p:grpSp>
          <p:nvGrpSpPr>
            <p:cNvPr id="48" name="Group 47">
              <a:extLst>
                <a:ext uri="{FF2B5EF4-FFF2-40B4-BE49-F238E27FC236}">
                  <a16:creationId xmlns:a16="http://schemas.microsoft.com/office/drawing/2014/main" id="{8DA3FFA1-30D1-A253-5304-DC2C52462BBA}"/>
                </a:ext>
              </a:extLst>
            </p:cNvPr>
            <p:cNvGrpSpPr/>
            <p:nvPr/>
          </p:nvGrpSpPr>
          <p:grpSpPr>
            <a:xfrm>
              <a:off x="287095" y="4967523"/>
              <a:ext cx="2088166" cy="1021112"/>
              <a:chOff x="287095" y="4967523"/>
              <a:chExt cx="2088166" cy="1021112"/>
            </a:xfrm>
            <a:grpFill/>
          </p:grpSpPr>
          <p:sp>
            <p:nvSpPr>
              <p:cNvPr id="25" name="TextBox 24">
                <a:extLst>
                  <a:ext uri="{FF2B5EF4-FFF2-40B4-BE49-F238E27FC236}">
                    <a16:creationId xmlns:a16="http://schemas.microsoft.com/office/drawing/2014/main" id="{D7AFAF33-EEFF-32AD-3B8A-5D20F825A134}"/>
                  </a:ext>
                </a:extLst>
              </p:cNvPr>
              <p:cNvSpPr txBox="1"/>
              <p:nvPr/>
            </p:nvSpPr>
            <p:spPr>
              <a:xfrm>
                <a:off x="658471" y="5742414"/>
                <a:ext cx="1345506" cy="246221"/>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Storage in CPP-651</a:t>
                </a:r>
              </a:p>
            </p:txBody>
          </p:sp>
          <p:pic>
            <p:nvPicPr>
              <p:cNvPr id="46" name="Picture 45">
                <a:extLst>
                  <a:ext uri="{FF2B5EF4-FFF2-40B4-BE49-F238E27FC236}">
                    <a16:creationId xmlns:a16="http://schemas.microsoft.com/office/drawing/2014/main" id="{2A92CD8B-31E4-0F02-9C9B-4C04C3FC9A0D}"/>
                  </a:ext>
                </a:extLst>
              </p:cNvPr>
              <p:cNvPicPr>
                <a:picLocks noChangeAspect="1"/>
              </p:cNvPicPr>
              <p:nvPr/>
            </p:nvPicPr>
            <p:blipFill>
              <a:blip r:embed="rId4"/>
              <a:stretch>
                <a:fillRect/>
              </a:stretch>
            </p:blipFill>
            <p:spPr>
              <a:xfrm>
                <a:off x="287095" y="4967523"/>
                <a:ext cx="2088166" cy="818171"/>
              </a:xfrm>
              <a:prstGeom prst="rect">
                <a:avLst/>
              </a:prstGeom>
              <a:grpFill/>
            </p:spPr>
          </p:pic>
        </p:grpSp>
        <p:grpSp>
          <p:nvGrpSpPr>
            <p:cNvPr id="53" name="Group 52">
              <a:extLst>
                <a:ext uri="{FF2B5EF4-FFF2-40B4-BE49-F238E27FC236}">
                  <a16:creationId xmlns:a16="http://schemas.microsoft.com/office/drawing/2014/main" id="{EC436E1A-C11D-C531-1D71-42255984F435}"/>
                </a:ext>
              </a:extLst>
            </p:cNvPr>
            <p:cNvGrpSpPr/>
            <p:nvPr/>
          </p:nvGrpSpPr>
          <p:grpSpPr>
            <a:xfrm>
              <a:off x="585502" y="1516339"/>
              <a:ext cx="11285627" cy="4639864"/>
              <a:chOff x="616325" y="1478595"/>
              <a:chExt cx="11285627" cy="4639864"/>
            </a:xfrm>
            <a:grpFill/>
          </p:grpSpPr>
          <p:sp>
            <p:nvSpPr>
              <p:cNvPr id="28" name="Arrow: Down 27">
                <a:extLst>
                  <a:ext uri="{FF2B5EF4-FFF2-40B4-BE49-F238E27FC236}">
                    <a16:creationId xmlns:a16="http://schemas.microsoft.com/office/drawing/2014/main" id="{61EB728C-18B1-2A21-8AE4-CB8DA9F585EC}"/>
                  </a:ext>
                </a:extLst>
              </p:cNvPr>
              <p:cNvSpPr/>
              <p:nvPr/>
            </p:nvSpPr>
            <p:spPr>
              <a:xfrm rot="16200000">
                <a:off x="2976371" y="4780991"/>
                <a:ext cx="119101" cy="1258263"/>
              </a:xfrm>
              <a:prstGeom prst="down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Arrow: Down 28">
                <a:extLst>
                  <a:ext uri="{FF2B5EF4-FFF2-40B4-BE49-F238E27FC236}">
                    <a16:creationId xmlns:a16="http://schemas.microsoft.com/office/drawing/2014/main" id="{CF297668-48FA-C146-97BF-ADD858654891}"/>
                  </a:ext>
                </a:extLst>
              </p:cNvPr>
              <p:cNvSpPr/>
              <p:nvPr/>
            </p:nvSpPr>
            <p:spPr>
              <a:xfrm rot="16200000">
                <a:off x="8704532" y="1612129"/>
                <a:ext cx="126482" cy="1398249"/>
              </a:xfrm>
              <a:prstGeom prst="down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Arrow: Down 29">
                <a:extLst>
                  <a:ext uri="{FF2B5EF4-FFF2-40B4-BE49-F238E27FC236}">
                    <a16:creationId xmlns:a16="http://schemas.microsoft.com/office/drawing/2014/main" id="{15B0A921-9204-B086-5B5C-DC56E1617102}"/>
                  </a:ext>
                </a:extLst>
              </p:cNvPr>
              <p:cNvSpPr/>
              <p:nvPr/>
            </p:nvSpPr>
            <p:spPr>
              <a:xfrm rot="10800000">
                <a:off x="3832257" y="4233385"/>
                <a:ext cx="106758" cy="830997"/>
              </a:xfrm>
              <a:prstGeom prst="down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9DC1EB6-FFAC-DCB2-1C7F-D4931032555C}"/>
                  </a:ext>
                </a:extLst>
              </p:cNvPr>
              <p:cNvPicPr>
                <a:picLocks noChangeAspect="1"/>
              </p:cNvPicPr>
              <p:nvPr/>
            </p:nvPicPr>
            <p:blipFill>
              <a:blip r:embed="rId5"/>
              <a:srcRect l="1" t="2020" r="33920" b="66162"/>
              <a:stretch>
                <a:fillRect/>
              </a:stretch>
            </p:blipFill>
            <p:spPr>
              <a:xfrm>
                <a:off x="8073145" y="3937119"/>
                <a:ext cx="2737577" cy="1606217"/>
              </a:xfrm>
              <a:prstGeom prst="rect">
                <a:avLst/>
              </a:prstGeom>
              <a:grpFill/>
            </p:spPr>
          </p:pic>
          <p:pic>
            <p:nvPicPr>
              <p:cNvPr id="4" name="Picture 3">
                <a:extLst>
                  <a:ext uri="{FF2B5EF4-FFF2-40B4-BE49-F238E27FC236}">
                    <a16:creationId xmlns:a16="http://schemas.microsoft.com/office/drawing/2014/main" id="{AE6E22EA-D7C9-4DC3-22BD-9EBF7C9CECF0}"/>
                  </a:ext>
                </a:extLst>
              </p:cNvPr>
              <p:cNvPicPr>
                <a:picLocks noChangeAspect="1"/>
              </p:cNvPicPr>
              <p:nvPr/>
            </p:nvPicPr>
            <p:blipFill rotWithShape="1">
              <a:blip r:embed="rId6">
                <a:extLst>
                  <a:ext uri="{28A0092B-C50C-407E-A947-70E740481C1C}">
                    <a14:useLocalDpi xmlns:a14="http://schemas.microsoft.com/office/drawing/2010/main" val="0"/>
                  </a:ext>
                </a:extLst>
              </a:blip>
              <a:srcRect t="18809"/>
              <a:stretch>
                <a:fillRect/>
              </a:stretch>
            </p:blipFill>
            <p:spPr bwMode="auto">
              <a:xfrm>
                <a:off x="2125605" y="1497736"/>
                <a:ext cx="3222327" cy="2727105"/>
              </a:xfrm>
              <a:prstGeom prst="rect">
                <a:avLst/>
              </a:prstGeom>
              <a:grpFill/>
              <a:ln>
                <a:noFill/>
              </a:ln>
              <a:effectLst>
                <a:softEdge rad="889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53F25D4F-9C36-E8F1-16FD-D9AD8ED224BF}"/>
                  </a:ext>
                </a:extLst>
              </p:cNvPr>
              <p:cNvGrpSpPr/>
              <p:nvPr/>
            </p:nvGrpSpPr>
            <p:grpSpPr>
              <a:xfrm>
                <a:off x="5951707" y="1478595"/>
                <a:ext cx="2996236" cy="1551884"/>
                <a:chOff x="7347296" y="1322882"/>
                <a:chExt cx="2681236" cy="1821851"/>
              </a:xfrm>
              <a:grpFill/>
            </p:grpSpPr>
            <p:pic>
              <p:nvPicPr>
                <p:cNvPr id="9" name="Picture 8">
                  <a:extLst>
                    <a:ext uri="{FF2B5EF4-FFF2-40B4-BE49-F238E27FC236}">
                      <a16:creationId xmlns:a16="http://schemas.microsoft.com/office/drawing/2014/main" id="{1EB730B2-65AA-AAC0-84CD-64D00BD73EC9}"/>
                    </a:ext>
                  </a:extLst>
                </p:cNvPr>
                <p:cNvPicPr>
                  <a:picLocks noChangeAspect="1"/>
                </p:cNvPicPr>
                <p:nvPr/>
              </p:nvPicPr>
              <p:blipFill>
                <a:blip r:embed="rId7"/>
                <a:stretch>
                  <a:fillRect/>
                </a:stretch>
              </p:blipFill>
              <p:spPr>
                <a:xfrm>
                  <a:off x="7452895" y="1465530"/>
                  <a:ext cx="2554480" cy="1679203"/>
                </a:xfrm>
                <a:prstGeom prst="rect">
                  <a:avLst/>
                </a:prstGeom>
                <a:grpFill/>
              </p:spPr>
            </p:pic>
            <p:grpSp>
              <p:nvGrpSpPr>
                <p:cNvPr id="10" name="Group 9">
                  <a:extLst>
                    <a:ext uri="{FF2B5EF4-FFF2-40B4-BE49-F238E27FC236}">
                      <a16:creationId xmlns:a16="http://schemas.microsoft.com/office/drawing/2014/main" id="{E3C01DEB-6322-7CFC-DF8B-321AEC05C77E}"/>
                    </a:ext>
                  </a:extLst>
                </p:cNvPr>
                <p:cNvGrpSpPr/>
                <p:nvPr/>
              </p:nvGrpSpPr>
              <p:grpSpPr>
                <a:xfrm>
                  <a:off x="7347296" y="1322882"/>
                  <a:ext cx="2681236" cy="677012"/>
                  <a:chOff x="7347296" y="1322882"/>
                  <a:chExt cx="2681236" cy="677012"/>
                </a:xfrm>
                <a:grpFill/>
              </p:grpSpPr>
              <p:sp>
                <p:nvSpPr>
                  <p:cNvPr id="13" name="TextBox 12">
                    <a:extLst>
                      <a:ext uri="{FF2B5EF4-FFF2-40B4-BE49-F238E27FC236}">
                        <a16:creationId xmlns:a16="http://schemas.microsoft.com/office/drawing/2014/main" id="{627D2865-7EB0-F9AF-7D1F-AC6B7AA08C7A}"/>
                      </a:ext>
                    </a:extLst>
                  </p:cNvPr>
                  <p:cNvSpPr txBox="1"/>
                  <p:nvPr/>
                </p:nvSpPr>
                <p:spPr>
                  <a:xfrm>
                    <a:off x="7347296" y="1322882"/>
                    <a:ext cx="644119" cy="469713"/>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Reactor footprint</a:t>
                    </a:r>
                  </a:p>
                </p:txBody>
              </p:sp>
              <p:sp>
                <p:nvSpPr>
                  <p:cNvPr id="11" name="TextBox 10">
                    <a:extLst>
                      <a:ext uri="{FF2B5EF4-FFF2-40B4-BE49-F238E27FC236}">
                        <a16:creationId xmlns:a16="http://schemas.microsoft.com/office/drawing/2014/main" id="{5FD539DB-470F-92A0-62AC-587187DFAE4F}"/>
                      </a:ext>
                    </a:extLst>
                  </p:cNvPr>
                  <p:cNvSpPr txBox="1"/>
                  <p:nvPr/>
                </p:nvSpPr>
                <p:spPr>
                  <a:xfrm>
                    <a:off x="8990551" y="1530181"/>
                    <a:ext cx="1037981" cy="469713"/>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Future Cooldown Pad (RSWF)</a:t>
                    </a:r>
                  </a:p>
                </p:txBody>
              </p:sp>
            </p:grpSp>
          </p:grpSp>
          <p:grpSp>
            <p:nvGrpSpPr>
              <p:cNvPr id="15" name="Group 14">
                <a:extLst>
                  <a:ext uri="{FF2B5EF4-FFF2-40B4-BE49-F238E27FC236}">
                    <a16:creationId xmlns:a16="http://schemas.microsoft.com/office/drawing/2014/main" id="{AEA31C14-76AF-F1F9-9C68-802375D0BEC4}"/>
                  </a:ext>
                </a:extLst>
              </p:cNvPr>
              <p:cNvGrpSpPr/>
              <p:nvPr/>
            </p:nvGrpSpPr>
            <p:grpSpPr>
              <a:xfrm>
                <a:off x="3704726" y="5122362"/>
                <a:ext cx="1906837" cy="719097"/>
                <a:chOff x="1577638" y="2145346"/>
                <a:chExt cx="1464945" cy="442595"/>
              </a:xfrm>
              <a:grpFill/>
            </p:grpSpPr>
            <p:pic>
              <p:nvPicPr>
                <p:cNvPr id="17" name="Picture 16">
                  <a:extLst>
                    <a:ext uri="{FF2B5EF4-FFF2-40B4-BE49-F238E27FC236}">
                      <a16:creationId xmlns:a16="http://schemas.microsoft.com/office/drawing/2014/main" id="{E0BBB558-B9C8-9BAB-115F-DE71E908A566}"/>
                    </a:ext>
                  </a:extLst>
                </p:cNvPr>
                <p:cNvPicPr>
                  <a:picLocks noChangeAspect="1"/>
                </p:cNvPicPr>
                <p:nvPr/>
              </p:nvPicPr>
              <p:blipFill>
                <a:blip r:embed="rId8"/>
                <a:stretch>
                  <a:fillRect/>
                </a:stretch>
              </p:blipFill>
              <p:spPr>
                <a:xfrm>
                  <a:off x="1577638" y="2145346"/>
                  <a:ext cx="1464945" cy="442595"/>
                </a:xfrm>
                <a:prstGeom prst="rect">
                  <a:avLst/>
                </a:prstGeom>
                <a:grpFill/>
              </p:spPr>
            </p:pic>
            <p:pic>
              <p:nvPicPr>
                <p:cNvPr id="19" name="Picture 18">
                  <a:extLst>
                    <a:ext uri="{FF2B5EF4-FFF2-40B4-BE49-F238E27FC236}">
                      <a16:creationId xmlns:a16="http://schemas.microsoft.com/office/drawing/2014/main" id="{BF861C27-5F06-7BBC-A002-551F47A607F8}"/>
                    </a:ext>
                  </a:extLst>
                </p:cNvPr>
                <p:cNvPicPr>
                  <a:picLocks noChangeAspect="1"/>
                </p:cNvPicPr>
                <p:nvPr/>
              </p:nvPicPr>
              <p:blipFill>
                <a:blip r:embed="rId9"/>
                <a:stretch>
                  <a:fillRect/>
                </a:stretch>
              </p:blipFill>
              <p:spPr>
                <a:xfrm>
                  <a:off x="1716624" y="2386101"/>
                  <a:ext cx="621030" cy="114300"/>
                </a:xfrm>
                <a:prstGeom prst="rect">
                  <a:avLst/>
                </a:prstGeom>
                <a:grpFill/>
              </p:spPr>
            </p:pic>
          </p:grpSp>
          <p:grpSp>
            <p:nvGrpSpPr>
              <p:cNvPr id="20" name="Group 19">
                <a:extLst>
                  <a:ext uri="{FF2B5EF4-FFF2-40B4-BE49-F238E27FC236}">
                    <a16:creationId xmlns:a16="http://schemas.microsoft.com/office/drawing/2014/main" id="{BD303209-E8A7-7339-D26E-B067EB8A56C8}"/>
                  </a:ext>
                </a:extLst>
              </p:cNvPr>
              <p:cNvGrpSpPr/>
              <p:nvPr/>
            </p:nvGrpSpPr>
            <p:grpSpPr>
              <a:xfrm>
                <a:off x="635525" y="3375678"/>
                <a:ext cx="1114920" cy="1135482"/>
                <a:chOff x="654538" y="3280841"/>
                <a:chExt cx="1114920" cy="1135482"/>
              </a:xfrm>
              <a:grpFill/>
            </p:grpSpPr>
            <p:sp>
              <p:nvSpPr>
                <p:cNvPr id="21" name="TextBox 20">
                  <a:extLst>
                    <a:ext uri="{FF2B5EF4-FFF2-40B4-BE49-F238E27FC236}">
                      <a16:creationId xmlns:a16="http://schemas.microsoft.com/office/drawing/2014/main" id="{9F8834CD-577B-D615-8149-037077FD9989}"/>
                    </a:ext>
                  </a:extLst>
                </p:cNvPr>
                <p:cNvSpPr txBox="1"/>
                <p:nvPr/>
              </p:nvSpPr>
              <p:spPr>
                <a:xfrm>
                  <a:off x="654538" y="4139324"/>
                  <a:ext cx="1114920" cy="276999"/>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Fuel Shipping</a:t>
                  </a:r>
                </a:p>
              </p:txBody>
            </p:sp>
            <p:pic>
              <p:nvPicPr>
                <p:cNvPr id="22" name="Picture 21">
                  <a:extLst>
                    <a:ext uri="{FF2B5EF4-FFF2-40B4-BE49-F238E27FC236}">
                      <a16:creationId xmlns:a16="http://schemas.microsoft.com/office/drawing/2014/main" id="{20B7683A-CB32-2B3F-2BEC-B5FFB131F301}"/>
                    </a:ext>
                  </a:extLst>
                </p:cNvPr>
                <p:cNvPicPr>
                  <a:picLocks noChangeAspect="1"/>
                </p:cNvPicPr>
                <p:nvPr/>
              </p:nvPicPr>
              <p:blipFill>
                <a:blip r:embed="rId10"/>
                <a:stretch>
                  <a:fillRect/>
                </a:stretch>
              </p:blipFill>
              <p:spPr>
                <a:xfrm>
                  <a:off x="903065" y="3280841"/>
                  <a:ext cx="453212" cy="754562"/>
                </a:xfrm>
                <a:prstGeom prst="rect">
                  <a:avLst/>
                </a:prstGeom>
                <a:grpFill/>
              </p:spPr>
            </p:pic>
          </p:grpSp>
          <p:sp>
            <p:nvSpPr>
              <p:cNvPr id="26" name="Arrow: Down 25">
                <a:extLst>
                  <a:ext uri="{FF2B5EF4-FFF2-40B4-BE49-F238E27FC236}">
                    <a16:creationId xmlns:a16="http://schemas.microsoft.com/office/drawing/2014/main" id="{B42018FF-182E-4514-7D09-6DE5C5CFD6A5}"/>
                  </a:ext>
                </a:extLst>
              </p:cNvPr>
              <p:cNvSpPr/>
              <p:nvPr/>
            </p:nvSpPr>
            <p:spPr>
              <a:xfrm>
                <a:off x="1076480" y="3034779"/>
                <a:ext cx="106757" cy="259161"/>
              </a:xfrm>
              <a:prstGeom prst="down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Down 26">
                <a:extLst>
                  <a:ext uri="{FF2B5EF4-FFF2-40B4-BE49-F238E27FC236}">
                    <a16:creationId xmlns:a16="http://schemas.microsoft.com/office/drawing/2014/main" id="{31CF92D8-FD61-EC60-54B1-F16D84A05829}"/>
                  </a:ext>
                </a:extLst>
              </p:cNvPr>
              <p:cNvSpPr/>
              <p:nvPr/>
            </p:nvSpPr>
            <p:spPr>
              <a:xfrm>
                <a:off x="1076480" y="4610648"/>
                <a:ext cx="106757" cy="259161"/>
              </a:xfrm>
              <a:prstGeom prst="downArrow">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24BD0035-7744-5C33-67A4-180A539CA418}"/>
                  </a:ext>
                </a:extLst>
              </p:cNvPr>
              <p:cNvSpPr txBox="1"/>
              <p:nvPr/>
            </p:nvSpPr>
            <p:spPr>
              <a:xfrm>
                <a:off x="8063633" y="5264803"/>
                <a:ext cx="2097874" cy="276999"/>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RSWF Used Fuel Storage</a:t>
                </a:r>
              </a:p>
            </p:txBody>
          </p:sp>
          <p:grpSp>
            <p:nvGrpSpPr>
              <p:cNvPr id="36" name="Group 35">
                <a:extLst>
                  <a:ext uri="{FF2B5EF4-FFF2-40B4-BE49-F238E27FC236}">
                    <a16:creationId xmlns:a16="http://schemas.microsoft.com/office/drawing/2014/main" id="{30D4143D-16A9-01C9-6F82-39E142704543}"/>
                  </a:ext>
                </a:extLst>
              </p:cNvPr>
              <p:cNvGrpSpPr/>
              <p:nvPr/>
            </p:nvGrpSpPr>
            <p:grpSpPr>
              <a:xfrm>
                <a:off x="9493560" y="1670547"/>
                <a:ext cx="2408392" cy="1295609"/>
                <a:chOff x="9493474" y="1694624"/>
                <a:chExt cx="2408392" cy="1295609"/>
              </a:xfrm>
              <a:grpFill/>
            </p:grpSpPr>
            <p:pic>
              <p:nvPicPr>
                <p:cNvPr id="37" name="Picture 36" descr="Engineering drawing&#10;&#10;AI-generated content may be incorrect.">
                  <a:extLst>
                    <a:ext uri="{FF2B5EF4-FFF2-40B4-BE49-F238E27FC236}">
                      <a16:creationId xmlns:a16="http://schemas.microsoft.com/office/drawing/2014/main" id="{4C03F5E8-7658-E9D6-241E-0F5850520474}"/>
                    </a:ext>
                  </a:extLst>
                </p:cNvPr>
                <p:cNvPicPr>
                  <a:picLocks noChangeAspect="1"/>
                </p:cNvPicPr>
                <p:nvPr/>
              </p:nvPicPr>
              <p:blipFill>
                <a:blip r:embed="rId11" cstate="print">
                  <a:extLst>
                    <a:ext uri="{28A0092B-C50C-407E-A947-70E740481C1C}">
                      <a14:useLocalDpi xmlns:a14="http://schemas.microsoft.com/office/drawing/2010/main" val="0"/>
                    </a:ext>
                  </a:extLst>
                </a:blip>
                <a:srcRect l="5983" t="7322" b="12396"/>
                <a:stretch>
                  <a:fillRect/>
                </a:stretch>
              </p:blipFill>
              <p:spPr>
                <a:xfrm>
                  <a:off x="9493474" y="1694624"/>
                  <a:ext cx="2408392" cy="1289490"/>
                </a:xfrm>
                <a:prstGeom prst="rect">
                  <a:avLst/>
                </a:prstGeom>
                <a:grpFill/>
              </p:spPr>
            </p:pic>
            <p:sp>
              <p:nvSpPr>
                <p:cNvPr id="38" name="TextBox 37">
                  <a:extLst>
                    <a:ext uri="{FF2B5EF4-FFF2-40B4-BE49-F238E27FC236}">
                      <a16:creationId xmlns:a16="http://schemas.microsoft.com/office/drawing/2014/main" id="{3DDE6F88-4CE9-A527-DD55-1D352970A765}"/>
                    </a:ext>
                  </a:extLst>
                </p:cNvPr>
                <p:cNvSpPr txBox="1"/>
                <p:nvPr/>
              </p:nvSpPr>
              <p:spPr>
                <a:xfrm>
                  <a:off x="9493474" y="2590123"/>
                  <a:ext cx="1038813" cy="40011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Defuel &amp; Dispose Reactor</a:t>
                  </a:r>
                </a:p>
              </p:txBody>
            </p:sp>
          </p:grpSp>
          <p:pic>
            <p:nvPicPr>
              <p:cNvPr id="42" name="Graphic 41" descr="Garbage outline">
                <a:extLst>
                  <a:ext uri="{FF2B5EF4-FFF2-40B4-BE49-F238E27FC236}">
                    <a16:creationId xmlns:a16="http://schemas.microsoft.com/office/drawing/2014/main" id="{1ACAD131-8121-9302-D035-4CAFA06518D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114745" y="4279907"/>
                <a:ext cx="784475" cy="784475"/>
              </a:xfrm>
              <a:prstGeom prst="rect">
                <a:avLst/>
              </a:prstGeom>
            </p:spPr>
          </p:pic>
          <p:sp>
            <p:nvSpPr>
              <p:cNvPr id="44" name="TextBox 43">
                <a:extLst>
                  <a:ext uri="{FF2B5EF4-FFF2-40B4-BE49-F238E27FC236}">
                    <a16:creationId xmlns:a16="http://schemas.microsoft.com/office/drawing/2014/main" id="{4E1D466C-FB28-EB29-234B-D6DBF81B124B}"/>
                  </a:ext>
                </a:extLst>
              </p:cNvPr>
              <p:cNvSpPr txBox="1"/>
              <p:nvPr/>
            </p:nvSpPr>
            <p:spPr>
              <a:xfrm>
                <a:off x="4214343" y="5841460"/>
                <a:ext cx="676392" cy="276999"/>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Reactor</a:t>
                </a:r>
              </a:p>
            </p:txBody>
          </p:sp>
          <p:grpSp>
            <p:nvGrpSpPr>
              <p:cNvPr id="52" name="Group 51">
                <a:extLst>
                  <a:ext uri="{FF2B5EF4-FFF2-40B4-BE49-F238E27FC236}">
                    <a16:creationId xmlns:a16="http://schemas.microsoft.com/office/drawing/2014/main" id="{F119D782-D8E0-5F93-B52E-244F46AA08DF}"/>
                  </a:ext>
                </a:extLst>
              </p:cNvPr>
              <p:cNvGrpSpPr/>
              <p:nvPr/>
            </p:nvGrpSpPr>
            <p:grpSpPr>
              <a:xfrm>
                <a:off x="616325" y="2023227"/>
                <a:ext cx="988666" cy="957029"/>
                <a:chOff x="1375289" y="1654137"/>
                <a:chExt cx="988666" cy="957029"/>
              </a:xfrm>
              <a:grpFill/>
            </p:grpSpPr>
            <p:sp>
              <p:nvSpPr>
                <p:cNvPr id="51" name="Rectangle 50">
                  <a:extLst>
                    <a:ext uri="{FF2B5EF4-FFF2-40B4-BE49-F238E27FC236}">
                      <a16:creationId xmlns:a16="http://schemas.microsoft.com/office/drawing/2014/main" id="{C54DEE38-E6C9-9FC8-C903-D893DC31C46F}"/>
                    </a:ext>
                  </a:extLst>
                </p:cNvPr>
                <p:cNvSpPr/>
                <p:nvPr/>
              </p:nvSpPr>
              <p:spPr>
                <a:xfrm>
                  <a:off x="1375289" y="1654137"/>
                  <a:ext cx="988666" cy="957029"/>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800B74F-3C77-8A06-81AB-8F42E83A1E27}"/>
                    </a:ext>
                  </a:extLst>
                </p:cNvPr>
                <p:cNvSpPr txBox="1"/>
                <p:nvPr/>
              </p:nvSpPr>
              <p:spPr>
                <a:xfrm>
                  <a:off x="1391709" y="1906703"/>
                  <a:ext cx="950262" cy="40011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TRISO Fuel manufacturing</a:t>
                  </a:r>
                </a:p>
              </p:txBody>
            </p:sp>
          </p:grpSp>
        </p:grpSp>
      </p:grpSp>
      <p:sp>
        <p:nvSpPr>
          <p:cNvPr id="55" name="TextBox 54">
            <a:extLst>
              <a:ext uri="{FF2B5EF4-FFF2-40B4-BE49-F238E27FC236}">
                <a16:creationId xmlns:a16="http://schemas.microsoft.com/office/drawing/2014/main" id="{505B9F8B-5198-374E-ECF9-B0A8E8EB7A7A}"/>
              </a:ext>
            </a:extLst>
          </p:cNvPr>
          <p:cNvSpPr txBox="1"/>
          <p:nvPr/>
        </p:nvSpPr>
        <p:spPr>
          <a:xfrm>
            <a:off x="664514" y="1036063"/>
            <a:ext cx="94541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16E97"/>
                </a:solidFill>
                <a:effectLst/>
                <a:uLnTx/>
                <a:uFillTx/>
                <a:latin typeface="Montserrat" pitchFamily="2" charset="77"/>
                <a:ea typeface="+mn-ea"/>
                <a:cs typeface="+mn-cs"/>
              </a:rPr>
              <a:t>To perform reactor experiments it takes more than just the DOME facility, it requires integration of additional infrastructure, partners, procedures, and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16E97"/>
              </a:solidFill>
              <a:effectLst/>
              <a:uLnTx/>
              <a:uFillTx/>
              <a:latin typeface="Montserrat" pitchFamily="2" charset="77"/>
              <a:ea typeface="+mn-ea"/>
              <a:cs typeface="+mn-cs"/>
            </a:endParaRPr>
          </a:p>
        </p:txBody>
      </p:sp>
      <p:sp>
        <p:nvSpPr>
          <p:cNvPr id="6" name="TextBox 5">
            <a:extLst>
              <a:ext uri="{FF2B5EF4-FFF2-40B4-BE49-F238E27FC236}">
                <a16:creationId xmlns:a16="http://schemas.microsoft.com/office/drawing/2014/main" id="{CC13D77E-7315-771F-B1E5-871429A9825E}"/>
              </a:ext>
            </a:extLst>
          </p:cNvPr>
          <p:cNvSpPr txBox="1"/>
          <p:nvPr/>
        </p:nvSpPr>
        <p:spPr>
          <a:xfrm>
            <a:off x="8974594" y="3591655"/>
            <a:ext cx="914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Used Fuel</a:t>
            </a:r>
          </a:p>
        </p:txBody>
      </p:sp>
      <p:sp>
        <p:nvSpPr>
          <p:cNvPr id="45" name="TextBox 44">
            <a:extLst>
              <a:ext uri="{FF2B5EF4-FFF2-40B4-BE49-F238E27FC236}">
                <a16:creationId xmlns:a16="http://schemas.microsoft.com/office/drawing/2014/main" id="{2AA4E6EB-734A-C96E-E31F-2B574549E234}"/>
              </a:ext>
            </a:extLst>
          </p:cNvPr>
          <p:cNvSpPr txBox="1"/>
          <p:nvPr/>
        </p:nvSpPr>
        <p:spPr>
          <a:xfrm>
            <a:off x="10913363" y="3636521"/>
            <a:ext cx="9144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Reactor</a:t>
            </a:r>
          </a:p>
        </p:txBody>
      </p:sp>
      <p:pic>
        <p:nvPicPr>
          <p:cNvPr id="56" name="Picture 55">
            <a:extLst>
              <a:ext uri="{FF2B5EF4-FFF2-40B4-BE49-F238E27FC236}">
                <a16:creationId xmlns:a16="http://schemas.microsoft.com/office/drawing/2014/main" id="{FA500FC0-6D25-F2F5-7F66-2016B4F94C00}"/>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679105" y="3470601"/>
            <a:ext cx="1668447" cy="1450986"/>
          </a:xfrm>
          <a:prstGeom prst="rect">
            <a:avLst/>
          </a:prstGeom>
        </p:spPr>
      </p:pic>
      <p:sp>
        <p:nvSpPr>
          <p:cNvPr id="5" name="TextBox 4">
            <a:extLst>
              <a:ext uri="{FF2B5EF4-FFF2-40B4-BE49-F238E27FC236}">
                <a16:creationId xmlns:a16="http://schemas.microsoft.com/office/drawing/2014/main" id="{E8011670-BC7E-BA43-4A2E-5E4F3A5324E4}"/>
              </a:ext>
            </a:extLst>
          </p:cNvPr>
          <p:cNvSpPr txBox="1"/>
          <p:nvPr/>
        </p:nvSpPr>
        <p:spPr>
          <a:xfrm>
            <a:off x="5880100" y="4644588"/>
            <a:ext cx="1467452" cy="276999"/>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Reactor Shielding</a:t>
            </a:r>
          </a:p>
        </p:txBody>
      </p:sp>
    </p:spTree>
    <p:extLst>
      <p:ext uri="{BB962C8B-B14F-4D97-AF65-F5344CB8AC3E}">
        <p14:creationId xmlns:p14="http://schemas.microsoft.com/office/powerpoint/2010/main" val="42369544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81C7-B286-B925-8DBA-AD152734FDAA}"/>
              </a:ext>
            </a:extLst>
          </p:cNvPr>
          <p:cNvSpPr>
            <a:spLocks noGrp="1"/>
          </p:cNvSpPr>
          <p:nvPr>
            <p:ph type="title"/>
          </p:nvPr>
        </p:nvSpPr>
        <p:spPr>
          <a:xfrm>
            <a:off x="729715" y="8725"/>
            <a:ext cx="10515600" cy="1196658"/>
          </a:xfrm>
        </p:spPr>
        <p:txBody>
          <a:bodyPr>
            <a:normAutofit/>
          </a:bodyPr>
          <a:lstStyle/>
          <a:p>
            <a:r>
              <a:rPr lang="en-US" sz="4000"/>
              <a:t>NRIC Experimental Infrastructure</a:t>
            </a:r>
          </a:p>
        </p:txBody>
      </p:sp>
      <p:sp>
        <p:nvSpPr>
          <p:cNvPr id="4" name="Slide Number Placeholder 3">
            <a:extLst>
              <a:ext uri="{FF2B5EF4-FFF2-40B4-BE49-F238E27FC236}">
                <a16:creationId xmlns:a16="http://schemas.microsoft.com/office/drawing/2014/main" id="{5DBA5D5F-C37C-CA70-0357-14CF555A8BEB}"/>
              </a:ext>
            </a:extLst>
          </p:cNvPr>
          <p:cNvSpPr>
            <a:spLocks noGrp="1"/>
          </p:cNvSpPr>
          <p:nvPr>
            <p:ph type="sldNum" sz="quarter" idx="12"/>
          </p:nvPr>
        </p:nvSpPr>
        <p:spPr>
          <a:xfrm>
            <a:off x="363451" y="6318199"/>
            <a:ext cx="10033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8A8B4-CBB0-5845-8D8A-6B10FD577CA1}" type="slidenum">
              <a:rPr kumimoji="0" lang="en-US" sz="1200" b="0" i="0" u="none" strike="noStrike" kern="1200" cap="none" spc="0" normalizeH="0" baseline="0" noProof="0" smtClean="0">
                <a:ln>
                  <a:noFill/>
                </a:ln>
                <a:solidFill>
                  <a:srgbClr val="06BAB3"/>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srgbClr val="06BAB3"/>
              </a:solidFill>
              <a:effectLst/>
              <a:uLnTx/>
              <a:uFillTx/>
              <a:latin typeface="Montserrat" pitchFamily="2" charset="77"/>
              <a:ea typeface="+mn-ea"/>
              <a:cs typeface="+mn-cs"/>
            </a:endParaRPr>
          </a:p>
        </p:txBody>
      </p:sp>
      <p:pic>
        <p:nvPicPr>
          <p:cNvPr id="6" name="Picture 5">
            <a:extLst>
              <a:ext uri="{FF2B5EF4-FFF2-40B4-BE49-F238E27FC236}">
                <a16:creationId xmlns:a16="http://schemas.microsoft.com/office/drawing/2014/main" id="{BD6BA736-1BC4-5505-8ED8-3F4558E472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6568" y="1472932"/>
            <a:ext cx="2458321" cy="2083140"/>
          </a:xfrm>
          <a:prstGeom prst="rect">
            <a:avLst/>
          </a:prstGeom>
        </p:spPr>
      </p:pic>
      <p:sp>
        <p:nvSpPr>
          <p:cNvPr id="7" name="TextBox 6">
            <a:extLst>
              <a:ext uri="{FF2B5EF4-FFF2-40B4-BE49-F238E27FC236}">
                <a16:creationId xmlns:a16="http://schemas.microsoft.com/office/drawing/2014/main" id="{B632D078-0BA5-D29E-D9C4-CE9255406960}"/>
              </a:ext>
            </a:extLst>
          </p:cNvPr>
          <p:cNvSpPr txBox="1"/>
          <p:nvPr/>
        </p:nvSpPr>
        <p:spPr>
          <a:xfrm>
            <a:off x="2336568" y="949712"/>
            <a:ext cx="2458320" cy="523220"/>
          </a:xfrm>
          <a:prstGeom prst="rect">
            <a:avLst/>
          </a:prstGeom>
          <a:solidFill>
            <a:srgbClr val="06BAB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Helium Component Test Facility [</a:t>
            </a:r>
            <a:r>
              <a:rPr kumimoji="0" lang="en-US" sz="1400" b="0" i="1" u="none" strike="noStrike" kern="1200" cap="none" spc="0" normalizeH="0" baseline="0" noProof="0">
                <a:ln>
                  <a:noFill/>
                </a:ln>
                <a:solidFill>
                  <a:prstClr val="black"/>
                </a:solidFill>
                <a:effectLst/>
                <a:uLnTx/>
                <a:uFillTx/>
                <a:latin typeface="Montserrat" panose="00000500000000000000" pitchFamily="2" charset="0"/>
                <a:ea typeface="+mn-ea"/>
                <a:cs typeface="+mn-cs"/>
              </a:rPr>
              <a:t>2022</a:t>
            </a: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a:t>
            </a:r>
          </a:p>
        </p:txBody>
      </p:sp>
      <p:pic>
        <p:nvPicPr>
          <p:cNvPr id="8" name="Picture 7">
            <a:extLst>
              <a:ext uri="{FF2B5EF4-FFF2-40B4-BE49-F238E27FC236}">
                <a16:creationId xmlns:a16="http://schemas.microsoft.com/office/drawing/2014/main" id="{47BE95E8-973D-81C3-E6E6-500B4B44C6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6999" y="1471833"/>
            <a:ext cx="3156664" cy="1336111"/>
          </a:xfrm>
          <a:prstGeom prst="rect">
            <a:avLst/>
          </a:prstGeom>
          <a:solidFill>
            <a:schemeClr val="tx1"/>
          </a:solidFill>
        </p:spPr>
      </p:pic>
      <p:pic>
        <p:nvPicPr>
          <p:cNvPr id="9" name="Picture 8">
            <a:extLst>
              <a:ext uri="{FF2B5EF4-FFF2-40B4-BE49-F238E27FC236}">
                <a16:creationId xmlns:a16="http://schemas.microsoft.com/office/drawing/2014/main" id="{6CDCC83D-5CCE-2EA8-60F9-385A0D3D6B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00336" y="1471832"/>
            <a:ext cx="1230069" cy="1336112"/>
          </a:xfrm>
          <a:prstGeom prst="rect">
            <a:avLst/>
          </a:prstGeom>
        </p:spPr>
      </p:pic>
      <p:pic>
        <p:nvPicPr>
          <p:cNvPr id="11" name="Picture 10" descr="C:\Users\dkultgen\Desktop\20161004_112148.jpg">
            <a:extLst>
              <a:ext uri="{FF2B5EF4-FFF2-40B4-BE49-F238E27FC236}">
                <a16:creationId xmlns:a16="http://schemas.microsoft.com/office/drawing/2014/main" id="{0CB367A9-0EED-0415-E5C9-25294D2A8DCD}"/>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7211847" y="3479204"/>
            <a:ext cx="3582788" cy="2212097"/>
          </a:xfrm>
          <a:prstGeom prst="rect">
            <a:avLst/>
          </a:prstGeom>
          <a:noFill/>
          <a:ln>
            <a:noFill/>
          </a:ln>
        </p:spPr>
      </p:pic>
      <p:sp>
        <p:nvSpPr>
          <p:cNvPr id="12" name="TextBox 11">
            <a:extLst>
              <a:ext uri="{FF2B5EF4-FFF2-40B4-BE49-F238E27FC236}">
                <a16:creationId xmlns:a16="http://schemas.microsoft.com/office/drawing/2014/main" id="{B603F1AC-31A3-377F-05E9-353FD60EB459}"/>
              </a:ext>
            </a:extLst>
          </p:cNvPr>
          <p:cNvSpPr txBox="1"/>
          <p:nvPr/>
        </p:nvSpPr>
        <p:spPr>
          <a:xfrm>
            <a:off x="1774962" y="3725237"/>
            <a:ext cx="3802179" cy="523220"/>
          </a:xfrm>
          <a:prstGeom prst="rect">
            <a:avLst/>
          </a:prstGeom>
          <a:solidFill>
            <a:srgbClr val="06BAB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Molten Salt Thermophysical Examination Capabilities (MSTEC) [</a:t>
            </a:r>
            <a:r>
              <a:rPr kumimoji="0" lang="en-US" sz="1400" b="0" i="1" u="none" strike="noStrike" kern="1200" cap="none" spc="0" normalizeH="0" baseline="0" noProof="0">
                <a:ln>
                  <a:noFill/>
                </a:ln>
                <a:solidFill>
                  <a:prstClr val="black"/>
                </a:solidFill>
                <a:effectLst/>
                <a:uLnTx/>
                <a:uFillTx/>
                <a:latin typeface="Montserrat" panose="00000500000000000000" pitchFamily="2" charset="0"/>
                <a:ea typeface="+mn-ea"/>
                <a:cs typeface="+mn-cs"/>
              </a:rPr>
              <a:t>2025</a:t>
            </a:r>
            <a:r>
              <a:rPr kumimoji="0" lang="en-US" sz="14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a:t>
            </a:r>
          </a:p>
        </p:txBody>
      </p:sp>
      <p:sp>
        <p:nvSpPr>
          <p:cNvPr id="13" name="TextBox 12">
            <a:extLst>
              <a:ext uri="{FF2B5EF4-FFF2-40B4-BE49-F238E27FC236}">
                <a16:creationId xmlns:a16="http://schemas.microsoft.com/office/drawing/2014/main" id="{68E5739D-DACB-184B-34C4-D8BE9EF18FDD}"/>
              </a:ext>
            </a:extLst>
          </p:cNvPr>
          <p:cNvSpPr txBox="1"/>
          <p:nvPr/>
        </p:nvSpPr>
        <p:spPr>
          <a:xfrm>
            <a:off x="6766998" y="1136947"/>
            <a:ext cx="4363407" cy="338554"/>
          </a:xfrm>
          <a:prstGeom prst="rect">
            <a:avLst/>
          </a:prstGeom>
          <a:solidFill>
            <a:srgbClr val="06BAB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In-</a:t>
            </a:r>
            <a:r>
              <a:rPr kumimoji="0" lang="en-US" sz="1600" b="0" i="0" u="none" strike="noStrike" kern="1200" cap="none" spc="0" normalizeH="0" baseline="0" noProof="0" err="1">
                <a:ln>
                  <a:noFill/>
                </a:ln>
                <a:solidFill>
                  <a:prstClr val="black"/>
                </a:solidFill>
                <a:effectLst/>
                <a:uLnTx/>
                <a:uFillTx/>
                <a:latin typeface="Montserrat" panose="00000500000000000000" pitchFamily="2" charset="0"/>
                <a:ea typeface="+mn-ea"/>
                <a:cs typeface="+mn-cs"/>
              </a:rPr>
              <a:t>HotCell</a:t>
            </a: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 Thermal Creep Frame [</a:t>
            </a:r>
            <a:r>
              <a:rPr kumimoji="0" lang="en-US" sz="1600" b="0" i="1" u="none" strike="noStrike" kern="1200" cap="none" spc="0" normalizeH="0" baseline="0" noProof="0">
                <a:ln>
                  <a:noFill/>
                </a:ln>
                <a:solidFill>
                  <a:prstClr val="black"/>
                </a:solidFill>
                <a:effectLst/>
                <a:uLnTx/>
                <a:uFillTx/>
                <a:latin typeface="Montserrat" panose="00000500000000000000" pitchFamily="2" charset="0"/>
                <a:ea typeface="+mn-ea"/>
                <a:cs typeface="+mn-cs"/>
              </a:rPr>
              <a:t>2025</a:t>
            </a:r>
            <a:r>
              <a:rPr kumimoji="0" lang="en-US" sz="16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a:t>
            </a:r>
          </a:p>
        </p:txBody>
      </p:sp>
      <p:sp>
        <p:nvSpPr>
          <p:cNvPr id="14" name="TextBox 13">
            <a:extLst>
              <a:ext uri="{FF2B5EF4-FFF2-40B4-BE49-F238E27FC236}">
                <a16:creationId xmlns:a16="http://schemas.microsoft.com/office/drawing/2014/main" id="{0A26A40B-3A05-A01C-D842-B941E5CF6AC0}"/>
              </a:ext>
            </a:extLst>
          </p:cNvPr>
          <p:cNvSpPr txBox="1"/>
          <p:nvPr/>
        </p:nvSpPr>
        <p:spPr>
          <a:xfrm>
            <a:off x="7211847" y="3017539"/>
            <a:ext cx="3582788" cy="461665"/>
          </a:xfrm>
          <a:prstGeom prst="rect">
            <a:avLst/>
          </a:prstGeom>
          <a:solidFill>
            <a:srgbClr val="06BAB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Mechanisms Engineering Test Lab (METL) [Operating since 2018]</a:t>
            </a:r>
          </a:p>
        </p:txBody>
      </p:sp>
      <p:pic>
        <p:nvPicPr>
          <p:cNvPr id="3" name="Picture 2">
            <a:extLst>
              <a:ext uri="{FF2B5EF4-FFF2-40B4-BE49-F238E27FC236}">
                <a16:creationId xmlns:a16="http://schemas.microsoft.com/office/drawing/2014/main" id="{8D00DE55-4272-E111-3D5E-4CA90C0BE9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74962" y="4271774"/>
            <a:ext cx="3785187" cy="2228988"/>
          </a:xfrm>
          <a:prstGeom prst="rect">
            <a:avLst/>
          </a:prstGeom>
        </p:spPr>
      </p:pic>
    </p:spTree>
    <p:extLst>
      <p:ext uri="{BB962C8B-B14F-4D97-AF65-F5344CB8AC3E}">
        <p14:creationId xmlns:p14="http://schemas.microsoft.com/office/powerpoint/2010/main" val="34408835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31CF9-32DF-941F-10DC-8A7ACE53C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F7E2B-B292-4135-002B-086D1ECAC72F}"/>
              </a:ext>
            </a:extLst>
          </p:cNvPr>
          <p:cNvSpPr>
            <a:spLocks noGrp="1"/>
          </p:cNvSpPr>
          <p:nvPr>
            <p:ph type="title"/>
          </p:nvPr>
        </p:nvSpPr>
        <p:spPr>
          <a:xfrm>
            <a:off x="957369" y="2648146"/>
            <a:ext cx="10515600" cy="1196658"/>
          </a:xfrm>
        </p:spPr>
        <p:txBody>
          <a:bodyPr>
            <a:normAutofit fontScale="90000"/>
          </a:bodyPr>
          <a:lstStyle/>
          <a:p>
            <a:r>
              <a:rPr lang="en-US" dirty="0"/>
              <a:t>Reactor Developer Support and Siting at INL</a:t>
            </a:r>
          </a:p>
        </p:txBody>
      </p:sp>
      <p:sp>
        <p:nvSpPr>
          <p:cNvPr id="4" name="Slide Number Placeholder 3">
            <a:extLst>
              <a:ext uri="{FF2B5EF4-FFF2-40B4-BE49-F238E27FC236}">
                <a16:creationId xmlns:a16="http://schemas.microsoft.com/office/drawing/2014/main" id="{0A33C00D-8B1F-89DC-722F-70E9C1E1026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8A8B4-CBB0-5845-8D8A-6B10FD577CA1}" type="slidenum">
              <a:rPr kumimoji="0" lang="en-US" sz="1200" b="0" i="0" u="none" strike="noStrike" kern="1200" cap="none" spc="0" normalizeH="0" baseline="0" noProof="0" smtClean="0">
                <a:ln>
                  <a:noFill/>
                </a:ln>
                <a:solidFill>
                  <a:srgbClr val="06BAB3"/>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srgbClr val="06BAB3"/>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3403888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23660-12C4-C650-452E-E5783AB8B4D2}"/>
              </a:ext>
            </a:extLst>
          </p:cNvPr>
          <p:cNvSpPr>
            <a:spLocks noGrp="1"/>
          </p:cNvSpPr>
          <p:nvPr>
            <p:ph type="title"/>
          </p:nvPr>
        </p:nvSpPr>
        <p:spPr>
          <a:xfrm>
            <a:off x="838200" y="18108"/>
            <a:ext cx="10515600" cy="1196658"/>
          </a:xfrm>
        </p:spPr>
        <p:txBody>
          <a:bodyPr>
            <a:normAutofit/>
          </a:bodyPr>
          <a:lstStyle/>
          <a:p>
            <a:r>
              <a:rPr kumimoji="0" lang="en-US" sz="2800" b="0" i="0" u="none" strike="noStrike" kern="1200" cap="none" spc="0" normalizeH="0" baseline="0" noProof="0" dirty="0">
                <a:ln>
                  <a:noFill/>
                </a:ln>
                <a:effectLst/>
                <a:uLnTx/>
                <a:uFillTx/>
                <a:latin typeface="Montserrat SemiBold" panose="00000700000000000000" pitchFamily="2" charset="0"/>
                <a:ea typeface="+mn-ea"/>
                <a:cs typeface="+mn-cs"/>
              </a:rPr>
              <a:t>INL is </a:t>
            </a:r>
            <a:r>
              <a:rPr lang="en-US" sz="2800" b="0" dirty="0">
                <a:latin typeface="Montserrat SemiBold" panose="00000700000000000000" pitchFamily="2" charset="0"/>
                <a:ea typeface="+mn-ea"/>
                <a:cs typeface="+mn-cs"/>
              </a:rPr>
              <a:t>a Key </a:t>
            </a:r>
            <a:r>
              <a:rPr kumimoji="0" lang="en-US" sz="2800" b="0" i="0" u="none" strike="noStrike" kern="1200" cap="none" spc="0" normalizeH="0" baseline="0" noProof="0" dirty="0">
                <a:ln>
                  <a:noFill/>
                </a:ln>
                <a:effectLst/>
                <a:uLnTx/>
                <a:uFillTx/>
                <a:latin typeface="Montserrat SemiBold" panose="00000700000000000000" pitchFamily="2" charset="0"/>
                <a:ea typeface="+mn-ea"/>
                <a:cs typeface="+mn-cs"/>
              </a:rPr>
              <a:t>Participant in Advanced Reactor </a:t>
            </a:r>
            <a:r>
              <a:rPr lang="en-US" sz="2800" b="0" dirty="0">
                <a:latin typeface="Montserrat SemiBold" panose="00000700000000000000" pitchFamily="2" charset="0"/>
                <a:ea typeface="+mn-ea"/>
                <a:cs typeface="+mn-cs"/>
              </a:rPr>
              <a:t>Demonstration Program (</a:t>
            </a:r>
            <a:r>
              <a:rPr kumimoji="0" lang="en-US" sz="2800" b="0" i="0" u="none" strike="noStrike" kern="1200" cap="none" spc="0" normalizeH="0" baseline="0" noProof="0" dirty="0">
                <a:ln>
                  <a:noFill/>
                </a:ln>
                <a:effectLst/>
                <a:uLnTx/>
                <a:uFillTx/>
                <a:latin typeface="Montserrat SemiBold" panose="00000700000000000000" pitchFamily="2" charset="0"/>
                <a:ea typeface="+mn-ea"/>
                <a:cs typeface="+mn-cs"/>
              </a:rPr>
              <a:t>ARDP) Projects</a:t>
            </a:r>
            <a:endParaRPr lang="en-US" sz="2800" dirty="0">
              <a:latin typeface="Montserrat SemiBold" panose="00000700000000000000" pitchFamily="2" charset="0"/>
            </a:endParaRPr>
          </a:p>
        </p:txBody>
      </p:sp>
      <p:sp>
        <p:nvSpPr>
          <p:cNvPr id="4" name="Slide Number Placeholder 3">
            <a:extLst>
              <a:ext uri="{FF2B5EF4-FFF2-40B4-BE49-F238E27FC236}">
                <a16:creationId xmlns:a16="http://schemas.microsoft.com/office/drawing/2014/main" id="{BF0F0419-62C7-9668-9C52-8F00780F0ED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8A8B4-CBB0-5845-8D8A-6B10FD577CA1}" type="slidenum">
              <a:rPr kumimoji="0" lang="en-US" sz="1200" b="0" i="0" u="none" strike="noStrike" kern="1200" cap="none" spc="0" normalizeH="0" baseline="0" noProof="0" smtClean="0">
                <a:ln>
                  <a:noFill/>
                </a:ln>
                <a:solidFill>
                  <a:srgbClr val="06BAB3"/>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06BAB3"/>
              </a:solidFill>
              <a:effectLst/>
              <a:uLnTx/>
              <a:uFillTx/>
              <a:latin typeface="Montserrat" pitchFamily="2" charset="77"/>
              <a:ea typeface="+mn-ea"/>
              <a:cs typeface="+mn-cs"/>
            </a:endParaRPr>
          </a:p>
        </p:txBody>
      </p:sp>
      <p:sp>
        <p:nvSpPr>
          <p:cNvPr id="6" name="Content Placeholder 18">
            <a:extLst>
              <a:ext uri="{FF2B5EF4-FFF2-40B4-BE49-F238E27FC236}">
                <a16:creationId xmlns:a16="http://schemas.microsoft.com/office/drawing/2014/main" id="{6DEFB9EE-646A-CA44-FA7D-135054B72565}"/>
              </a:ext>
            </a:extLst>
          </p:cNvPr>
          <p:cNvSpPr txBox="1">
            <a:spLocks/>
          </p:cNvSpPr>
          <p:nvPr/>
        </p:nvSpPr>
        <p:spPr>
          <a:xfrm>
            <a:off x="838201" y="1357078"/>
            <a:ext cx="3231650" cy="46058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Light" pitchFamily="2" charset="77"/>
                <a:ea typeface="+mn-ea"/>
                <a:cs typeface="+mn-cs"/>
              </a:defRPr>
            </a:lvl1pPr>
            <a:lvl2pPr marL="527050" indent="-230188"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ontserrat" pitchFamily="2" charset="77"/>
                <a:ea typeface="+mn-ea"/>
                <a:cs typeface="+mn-cs"/>
              </a:defRPr>
            </a:lvl2pPr>
            <a:lvl3pPr marL="808038" indent="-231775" algn="l" defTabSz="914400" rtl="0" eaLnBrk="1" latinLnBrk="0" hangingPunct="1">
              <a:lnSpc>
                <a:spcPct val="90000"/>
              </a:lnSpc>
              <a:spcBef>
                <a:spcPts val="500"/>
              </a:spcBef>
              <a:buFont typeface="Arial" panose="020B0604020202020204" pitchFamily="34" charset="0"/>
              <a:buChar char="•"/>
              <a:tabLst/>
              <a:defRPr sz="2000" b="0" i="0" kern="1200">
                <a:solidFill>
                  <a:schemeClr val="tx1"/>
                </a:solidFill>
                <a:latin typeface="Montserrat Light" pitchFamily="2" charset="77"/>
                <a:ea typeface="+mn-ea"/>
                <a:cs typeface="+mn-cs"/>
              </a:defRPr>
            </a:lvl3pPr>
            <a:lvl4pPr marL="1087438" indent="-230188" algn="l" defTabSz="914400" rtl="0" eaLnBrk="1" latinLnBrk="0" hangingPunct="1">
              <a:lnSpc>
                <a:spcPct val="90000"/>
              </a:lnSpc>
              <a:spcBef>
                <a:spcPts val="500"/>
              </a:spcBef>
              <a:buFont typeface="Arial" panose="020B0604020202020204" pitchFamily="34" charset="0"/>
              <a:buChar char="•"/>
              <a:tabLst>
                <a:tab pos="955675" algn="l"/>
              </a:tabLst>
              <a:defRPr sz="1800" b="0" i="0" kern="1200">
                <a:solidFill>
                  <a:schemeClr val="tx1"/>
                </a:solidFill>
                <a:latin typeface="Montserrat Light" pitchFamily="2" charset="77"/>
                <a:ea typeface="+mn-ea"/>
                <a:cs typeface="+mn-cs"/>
              </a:defRPr>
            </a:lvl4pPr>
            <a:lvl5pPr marL="1433513" indent="-23018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Montserrat Extra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6E96"/>
                </a:solidFill>
                <a:effectLst/>
                <a:uLnTx/>
                <a:uFillTx/>
                <a:latin typeface="Montserrat" panose="00000500000000000000" pitchFamily="2" charset="0"/>
                <a:ea typeface="+mn-ea"/>
                <a:cs typeface="+mn-cs"/>
              </a:rPr>
              <a:t>9 projects supported</a:t>
            </a:r>
          </a:p>
          <a:p>
            <a:pPr marL="5270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6E96"/>
                </a:solidFill>
                <a:effectLst/>
                <a:uLnTx/>
                <a:uFillTx/>
                <a:latin typeface="Montserrat" panose="00000500000000000000" pitchFamily="2" charset="0"/>
                <a:ea typeface="+mn-ea"/>
                <a:cs typeface="+mn-cs"/>
              </a:rPr>
              <a:t>Wide variety of reactor types</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6E96"/>
                </a:solidFill>
                <a:effectLst/>
                <a:uLnTx/>
                <a:uFillTx/>
                <a:latin typeface="Montserrat" panose="00000500000000000000" pitchFamily="2" charset="0"/>
                <a:ea typeface="+mn-ea"/>
                <a:cs typeface="+mn-cs"/>
              </a:rPr>
              <a:t>Scope range</a:t>
            </a:r>
          </a:p>
          <a:p>
            <a:pPr marL="527050" marR="0" lvl="1" indent="-230188"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6E96"/>
                </a:solidFill>
                <a:effectLst/>
                <a:uLnTx/>
                <a:uFillTx/>
                <a:latin typeface="Montserrat" panose="00000500000000000000" pitchFamily="2" charset="0"/>
                <a:ea typeface="+mn-ea"/>
                <a:cs typeface="+mn-cs"/>
              </a:rPr>
              <a:t>Modeling &amp; Simulation</a:t>
            </a:r>
          </a:p>
          <a:p>
            <a:pPr marL="527050" marR="0" lvl="1" indent="-230188"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6E96"/>
                </a:solidFill>
                <a:effectLst/>
                <a:uLnTx/>
                <a:uFillTx/>
                <a:latin typeface="Montserrat" panose="00000500000000000000" pitchFamily="2" charset="0"/>
                <a:ea typeface="+mn-ea"/>
                <a:cs typeface="+mn-cs"/>
              </a:rPr>
              <a:t>Irradiation &amp; PIE</a:t>
            </a:r>
          </a:p>
          <a:p>
            <a:pPr marL="527050" marR="0" lvl="1" indent="-230188"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6E96"/>
                </a:solidFill>
                <a:effectLst/>
                <a:uLnTx/>
                <a:uFillTx/>
                <a:latin typeface="Montserrat" panose="00000500000000000000" pitchFamily="2" charset="0"/>
                <a:ea typeface="+mn-ea"/>
                <a:cs typeface="+mn-cs"/>
              </a:rPr>
              <a:t>Fuel design &amp; fabrication</a:t>
            </a:r>
          </a:p>
          <a:p>
            <a:pPr marL="228600" marR="0" lvl="0" indent="-230188"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6E96"/>
                </a:solidFill>
                <a:effectLst/>
                <a:uLnTx/>
                <a:uFillTx/>
                <a:latin typeface="Montserrat" panose="00000500000000000000" pitchFamily="2" charset="0"/>
                <a:ea typeface="+mn-ea"/>
                <a:cs typeface="+mn-cs"/>
              </a:rPr>
              <a:t>&gt;$200M – 7 years</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6E96"/>
                </a:solidFill>
                <a:effectLst/>
                <a:uLnTx/>
                <a:uFillTx/>
                <a:latin typeface="Montserrat" panose="00000500000000000000" pitchFamily="2" charset="0"/>
                <a:ea typeface="+mn-ea"/>
                <a:cs typeface="+mn-cs"/>
              </a:rPr>
              <a:t>NRIC/INL Coordinator</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6E96"/>
                </a:solidFill>
                <a:effectLst/>
                <a:uLnTx/>
                <a:uFillTx/>
                <a:latin typeface="Montserrat" panose="00000500000000000000" pitchFamily="2" charset="0"/>
                <a:ea typeface="+mn-ea"/>
                <a:cs typeface="+mn-cs"/>
              </a:rPr>
              <a:t>NRIC Deployed Digital Engineering and project management tools</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E0EDEA"/>
              </a:solidFill>
              <a:effectLst/>
              <a:uLnTx/>
              <a:uFillTx/>
              <a:latin typeface="Montserrat" panose="00000500000000000000" pitchFamily="2" charset="0"/>
              <a:ea typeface="+mn-ea"/>
              <a:cs typeface="+mn-cs"/>
            </a:endParaRPr>
          </a:p>
        </p:txBody>
      </p:sp>
      <p:pic>
        <p:nvPicPr>
          <p:cNvPr id="7" name="Picture 6">
            <a:extLst>
              <a:ext uri="{FF2B5EF4-FFF2-40B4-BE49-F238E27FC236}">
                <a16:creationId xmlns:a16="http://schemas.microsoft.com/office/drawing/2014/main" id="{60E06925-4037-BBFB-52E2-B36D0AFD36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44731" y="1431328"/>
            <a:ext cx="3330892" cy="1826050"/>
          </a:xfrm>
          <a:prstGeom prst="rect">
            <a:avLst/>
          </a:prstGeom>
        </p:spPr>
      </p:pic>
      <p:pic>
        <p:nvPicPr>
          <p:cNvPr id="8" name="Picture 7">
            <a:extLst>
              <a:ext uri="{FF2B5EF4-FFF2-40B4-BE49-F238E27FC236}">
                <a16:creationId xmlns:a16="http://schemas.microsoft.com/office/drawing/2014/main" id="{CA1048BC-A92C-25CE-6769-7C78A79C21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4731" y="3597577"/>
            <a:ext cx="3324633" cy="2941335"/>
          </a:xfrm>
          <a:prstGeom prst="rect">
            <a:avLst/>
          </a:prstGeom>
        </p:spPr>
      </p:pic>
      <p:pic>
        <p:nvPicPr>
          <p:cNvPr id="9" name="Picture 8">
            <a:extLst>
              <a:ext uri="{FF2B5EF4-FFF2-40B4-BE49-F238E27FC236}">
                <a16:creationId xmlns:a16="http://schemas.microsoft.com/office/drawing/2014/main" id="{838E49AF-80BE-1B79-9219-C47183037E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2107" y="1164513"/>
            <a:ext cx="3380477" cy="4740529"/>
          </a:xfrm>
          <a:prstGeom prst="rect">
            <a:avLst/>
          </a:prstGeom>
        </p:spPr>
      </p:pic>
      <p:sp>
        <p:nvSpPr>
          <p:cNvPr id="10" name="Title 1">
            <a:extLst>
              <a:ext uri="{FF2B5EF4-FFF2-40B4-BE49-F238E27FC236}">
                <a16:creationId xmlns:a16="http://schemas.microsoft.com/office/drawing/2014/main" id="{3686032D-62FD-6777-DF6D-5A5A1B09AE84}"/>
              </a:ext>
            </a:extLst>
          </p:cNvPr>
          <p:cNvSpPr txBox="1">
            <a:spLocks/>
          </p:cNvSpPr>
          <p:nvPr/>
        </p:nvSpPr>
        <p:spPr>
          <a:xfrm>
            <a:off x="4697908" y="1106868"/>
            <a:ext cx="2147029" cy="360279"/>
          </a:xfrm>
          <a:prstGeom prst="rect">
            <a:avLst/>
          </a:prstGeom>
        </p:spPr>
        <p:txBody>
          <a:bodyPr>
            <a:noAutofit/>
          </a:bodyPr>
          <a:lst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6E96"/>
                </a:solidFill>
                <a:effectLst/>
                <a:uLnTx/>
                <a:uFillTx/>
                <a:latin typeface="Montserrat" panose="00000500000000000000" pitchFamily="2" charset="0"/>
                <a:ea typeface="+mj-ea"/>
                <a:cs typeface="+mj-cs"/>
              </a:rPr>
              <a:t>Demonstration</a:t>
            </a:r>
          </a:p>
        </p:txBody>
      </p:sp>
      <p:sp>
        <p:nvSpPr>
          <p:cNvPr id="11" name="Title 1">
            <a:extLst>
              <a:ext uri="{FF2B5EF4-FFF2-40B4-BE49-F238E27FC236}">
                <a16:creationId xmlns:a16="http://schemas.microsoft.com/office/drawing/2014/main" id="{55CB06B6-FCB0-9841-C6A4-D4CE22C51BFE}"/>
              </a:ext>
            </a:extLst>
          </p:cNvPr>
          <p:cNvSpPr txBox="1">
            <a:spLocks/>
          </p:cNvSpPr>
          <p:nvPr/>
        </p:nvSpPr>
        <p:spPr>
          <a:xfrm>
            <a:off x="4144731" y="3257378"/>
            <a:ext cx="3399514" cy="360279"/>
          </a:xfrm>
          <a:prstGeom prst="rect">
            <a:avLst/>
          </a:prstGeom>
        </p:spPr>
        <p:txBody>
          <a:bodyPr>
            <a:noAutofit/>
          </a:bodyPr>
          <a:lst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6E96"/>
                </a:solidFill>
                <a:effectLst/>
                <a:uLnTx/>
                <a:uFillTx/>
                <a:latin typeface="Montserrat" panose="00000500000000000000" pitchFamily="2" charset="0"/>
                <a:ea typeface="+mj-ea"/>
                <a:cs typeface="+mj-cs"/>
              </a:rPr>
              <a:t>Concept Development</a:t>
            </a:r>
          </a:p>
        </p:txBody>
      </p:sp>
      <p:sp>
        <p:nvSpPr>
          <p:cNvPr id="12" name="Title 1">
            <a:extLst>
              <a:ext uri="{FF2B5EF4-FFF2-40B4-BE49-F238E27FC236}">
                <a16:creationId xmlns:a16="http://schemas.microsoft.com/office/drawing/2014/main" id="{9D7FEAD2-72D2-5AF7-9DA8-D13B0F4B9EF0}"/>
              </a:ext>
            </a:extLst>
          </p:cNvPr>
          <p:cNvSpPr txBox="1">
            <a:spLocks/>
          </p:cNvSpPr>
          <p:nvPr/>
        </p:nvSpPr>
        <p:spPr>
          <a:xfrm>
            <a:off x="8375284" y="813135"/>
            <a:ext cx="2773861" cy="427033"/>
          </a:xfrm>
          <a:prstGeom prst="rect">
            <a:avLst/>
          </a:prstGeom>
        </p:spPr>
        <p:txBody>
          <a:bodyPr>
            <a:noAutofit/>
          </a:bodyPr>
          <a:lstStyle>
            <a:lvl1pPr algn="l" defTabSz="914400" rtl="0" eaLnBrk="1" latinLnBrk="0" hangingPunct="1">
              <a:lnSpc>
                <a:spcPct val="90000"/>
              </a:lnSpc>
              <a:spcBef>
                <a:spcPct val="0"/>
              </a:spcBef>
              <a:buNone/>
              <a:defRPr sz="40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6E96"/>
                </a:solidFill>
                <a:effectLst/>
                <a:uLnTx/>
                <a:uFillTx/>
                <a:latin typeface="Montserrat" panose="00000500000000000000" pitchFamily="2" charset="0"/>
                <a:ea typeface="+mj-ea"/>
                <a:cs typeface="+mj-cs"/>
              </a:rPr>
              <a:t>Risk Reduction</a:t>
            </a:r>
          </a:p>
        </p:txBody>
      </p:sp>
    </p:spTree>
    <p:extLst>
      <p:ext uri="{BB962C8B-B14F-4D97-AF65-F5344CB8AC3E}">
        <p14:creationId xmlns:p14="http://schemas.microsoft.com/office/powerpoint/2010/main" val="25914314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E77C-D616-1CA0-D56C-0DCF420CD661}"/>
              </a:ext>
            </a:extLst>
          </p:cNvPr>
          <p:cNvSpPr>
            <a:spLocks noGrp="1"/>
          </p:cNvSpPr>
          <p:nvPr>
            <p:ph type="title"/>
          </p:nvPr>
        </p:nvSpPr>
        <p:spPr/>
        <p:txBody>
          <a:bodyPr>
            <a:normAutofit/>
          </a:bodyPr>
          <a:lstStyle/>
          <a:p>
            <a:r>
              <a:rPr lang="en-US" dirty="0"/>
              <a:t>Oklo Aurora Reactor</a:t>
            </a:r>
          </a:p>
        </p:txBody>
      </p:sp>
      <p:sp>
        <p:nvSpPr>
          <p:cNvPr id="3" name="Content Placeholder 2">
            <a:extLst>
              <a:ext uri="{FF2B5EF4-FFF2-40B4-BE49-F238E27FC236}">
                <a16:creationId xmlns:a16="http://schemas.microsoft.com/office/drawing/2014/main" id="{E3870EDD-BEB9-1FFF-463B-6C5AE6015CEF}"/>
              </a:ext>
            </a:extLst>
          </p:cNvPr>
          <p:cNvSpPr>
            <a:spLocks noGrp="1"/>
          </p:cNvSpPr>
          <p:nvPr>
            <p:ph idx="1"/>
          </p:nvPr>
        </p:nvSpPr>
        <p:spPr>
          <a:xfrm>
            <a:off x="593756" y="1562979"/>
            <a:ext cx="7965781" cy="4351338"/>
          </a:xfrm>
        </p:spPr>
        <p:txBody>
          <a:bodyPr>
            <a:normAutofit/>
          </a:bodyPr>
          <a:lstStyle/>
          <a:p>
            <a:r>
              <a:rPr lang="en-US" sz="2000" dirty="0"/>
              <a:t>Oklo is a publicly traded company developing sodium-cooled fast reactors based on proven technologies developed at INL (e.g., EBR-I, EBR-II)</a:t>
            </a:r>
          </a:p>
          <a:p>
            <a:r>
              <a:rPr lang="en-US" sz="2000" dirty="0"/>
              <a:t>Aurora Reactor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16E97"/>
                </a:solidFill>
                <a:effectLst/>
                <a:uLnTx/>
                <a:uFillTx/>
                <a:latin typeface="Montserrat" pitchFamily="2" charset="77"/>
                <a:ea typeface="+mn-ea"/>
                <a:cs typeface="+mn-cs"/>
              </a:rPr>
              <a:t>DOE Authorization through Pilot Program</a:t>
            </a:r>
            <a:endParaRPr lang="en-US" sz="2000" dirty="0"/>
          </a:p>
          <a:p>
            <a:pPr lvl="1"/>
            <a:r>
              <a:rPr lang="en-US" sz="2000" dirty="0"/>
              <a:t>75 MWe</a:t>
            </a:r>
          </a:p>
          <a:p>
            <a:pPr lvl="1"/>
            <a:r>
              <a:rPr lang="en-US" sz="2000" dirty="0"/>
              <a:t>Groundbreaking Sept 22, 2025</a:t>
            </a:r>
          </a:p>
          <a:p>
            <a:pPr lvl="1"/>
            <a:r>
              <a:rPr lang="en-US" sz="2000" dirty="0"/>
              <a:t>Goal to begin operation in 2028</a:t>
            </a:r>
          </a:p>
          <a:p>
            <a:r>
              <a:rPr lang="en-US" sz="2000" dirty="0"/>
              <a:t>DOE competitively awarded Oklo with 5 MT of HALEU material recovered from EBR-II driver fuel</a:t>
            </a:r>
          </a:p>
          <a:p>
            <a:pPr lvl="1"/>
            <a:r>
              <a:rPr lang="en-US" sz="2000" dirty="0"/>
              <a:t>Fuel fab facility to be constructed at MFC</a:t>
            </a:r>
          </a:p>
          <a:p>
            <a:pPr lvl="2"/>
            <a:r>
              <a:rPr lang="en-US" sz="1600" dirty="0"/>
              <a:t>DOE authorized</a:t>
            </a:r>
          </a:p>
          <a:p>
            <a:pPr lvl="2"/>
            <a:r>
              <a:rPr lang="en-US" sz="1600" dirty="0"/>
              <a:t>PDSA submitted to DOE – Oct 2025</a:t>
            </a:r>
            <a:endParaRPr lang="en-US" sz="2000" dirty="0"/>
          </a:p>
          <a:p>
            <a:endParaRPr lang="en-US" sz="2000" dirty="0"/>
          </a:p>
        </p:txBody>
      </p:sp>
      <p:pic>
        <p:nvPicPr>
          <p:cNvPr id="6" name="Picture 5" descr="A picture containing outdoor, sky&#10;&#10;AI-generated content may be incorrect.">
            <a:extLst>
              <a:ext uri="{FF2B5EF4-FFF2-40B4-BE49-F238E27FC236}">
                <a16:creationId xmlns:a16="http://schemas.microsoft.com/office/drawing/2014/main" id="{7C3D3428-93C8-31D8-258F-5FEC85D1D42C}"/>
              </a:ext>
            </a:extLst>
          </p:cNvPr>
          <p:cNvPicPr>
            <a:picLocks noChangeAspect="1"/>
          </p:cNvPicPr>
          <p:nvPr/>
        </p:nvPicPr>
        <p:blipFill>
          <a:blip r:embed="rId2"/>
          <a:stretch>
            <a:fillRect/>
          </a:stretch>
        </p:blipFill>
        <p:spPr>
          <a:xfrm>
            <a:off x="7952842" y="620884"/>
            <a:ext cx="4102478" cy="2269456"/>
          </a:xfrm>
          <a:prstGeom prst="rect">
            <a:avLst/>
          </a:prstGeom>
        </p:spPr>
      </p:pic>
      <p:pic>
        <p:nvPicPr>
          <p:cNvPr id="8" name="Picture 7">
            <a:extLst>
              <a:ext uri="{FF2B5EF4-FFF2-40B4-BE49-F238E27FC236}">
                <a16:creationId xmlns:a16="http://schemas.microsoft.com/office/drawing/2014/main" id="{0CAC4220-BE1B-1B78-16A2-501FEDA42CDB}"/>
              </a:ext>
            </a:extLst>
          </p:cNvPr>
          <p:cNvPicPr>
            <a:picLocks noChangeAspect="1"/>
          </p:cNvPicPr>
          <p:nvPr/>
        </p:nvPicPr>
        <p:blipFill>
          <a:blip r:embed="rId3"/>
          <a:stretch>
            <a:fillRect/>
          </a:stretch>
        </p:blipFill>
        <p:spPr>
          <a:xfrm>
            <a:off x="7952842" y="3133599"/>
            <a:ext cx="4102478" cy="2308859"/>
          </a:xfrm>
          <a:prstGeom prst="rect">
            <a:avLst/>
          </a:prstGeom>
        </p:spPr>
      </p:pic>
    </p:spTree>
    <p:extLst>
      <p:ext uri="{BB962C8B-B14F-4D97-AF65-F5344CB8AC3E}">
        <p14:creationId xmlns:p14="http://schemas.microsoft.com/office/powerpoint/2010/main" val="9447440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3AA8F-E2A9-34BA-5A0F-CD05912D28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97778-1C86-BFE4-B43B-4D33685383F2}"/>
              </a:ext>
            </a:extLst>
          </p:cNvPr>
          <p:cNvSpPr>
            <a:spLocks noGrp="1"/>
          </p:cNvSpPr>
          <p:nvPr>
            <p:ph type="title"/>
          </p:nvPr>
        </p:nvSpPr>
        <p:spPr/>
        <p:txBody>
          <a:bodyPr>
            <a:normAutofit/>
          </a:bodyPr>
          <a:lstStyle/>
          <a:p>
            <a:r>
              <a:rPr lang="en-US" dirty="0"/>
              <a:t>Aalo-X Reactor</a:t>
            </a:r>
          </a:p>
        </p:txBody>
      </p:sp>
      <p:sp>
        <p:nvSpPr>
          <p:cNvPr id="3" name="Content Placeholder 2">
            <a:extLst>
              <a:ext uri="{FF2B5EF4-FFF2-40B4-BE49-F238E27FC236}">
                <a16:creationId xmlns:a16="http://schemas.microsoft.com/office/drawing/2014/main" id="{6431AAC6-75F5-AAA0-BE49-A7FFFF8C6549}"/>
              </a:ext>
            </a:extLst>
          </p:cNvPr>
          <p:cNvSpPr>
            <a:spLocks noGrp="1"/>
          </p:cNvSpPr>
          <p:nvPr>
            <p:ph idx="1"/>
          </p:nvPr>
        </p:nvSpPr>
        <p:spPr>
          <a:xfrm>
            <a:off x="838200" y="1590140"/>
            <a:ext cx="7918450" cy="4351338"/>
          </a:xfrm>
        </p:spPr>
        <p:txBody>
          <a:bodyPr>
            <a:normAutofit fontScale="92500" lnSpcReduction="20000"/>
          </a:bodyPr>
          <a:lstStyle/>
          <a:p>
            <a:r>
              <a:rPr lang="en-US" sz="2400" dirty="0"/>
              <a:t>Aalo Atomics</a:t>
            </a:r>
          </a:p>
          <a:p>
            <a:pPr lvl="1"/>
            <a:r>
              <a:rPr lang="en-US" sz="2000" dirty="0"/>
              <a:t>Selected for DOE Reactor Pilot Program</a:t>
            </a:r>
          </a:p>
          <a:p>
            <a:pPr lvl="1"/>
            <a:r>
              <a:rPr lang="en-US" sz="2000" dirty="0"/>
              <a:t>Signed Other Transaction Authority (OTA) agreement with DOE</a:t>
            </a:r>
          </a:p>
          <a:p>
            <a:pPr lvl="1"/>
            <a:r>
              <a:rPr lang="en-US" sz="2000" dirty="0"/>
              <a:t>Planned as DOE authorized test</a:t>
            </a:r>
          </a:p>
          <a:p>
            <a:r>
              <a:rPr lang="en-US" sz="2400" dirty="0" err="1"/>
              <a:t>Aalo</a:t>
            </a:r>
            <a:r>
              <a:rPr lang="en-US" sz="2400" dirty="0"/>
              <a:t>-X Reactor </a:t>
            </a:r>
          </a:p>
          <a:p>
            <a:pPr lvl="1"/>
            <a:r>
              <a:rPr lang="en-US" sz="2000" dirty="0"/>
              <a:t>Liquid Metal Reactor, Sodium Cooled Thermal Reactor</a:t>
            </a:r>
          </a:p>
          <a:p>
            <a:pPr lvl="1"/>
            <a:r>
              <a:rPr lang="en-US" sz="2000" dirty="0"/>
              <a:t>UO2 fuel pins and graphite moderated core</a:t>
            </a:r>
          </a:p>
          <a:p>
            <a:pPr lvl="2"/>
            <a:r>
              <a:rPr lang="en-US" sz="1600" dirty="0"/>
              <a:t>Final design under development</a:t>
            </a:r>
          </a:p>
          <a:p>
            <a:pPr lvl="1"/>
            <a:r>
              <a:rPr lang="en-US" sz="2000" dirty="0"/>
              <a:t>20 </a:t>
            </a:r>
            <a:r>
              <a:rPr lang="en-US" sz="2000" dirty="0" err="1"/>
              <a:t>MWth</a:t>
            </a:r>
            <a:endParaRPr lang="en-US" sz="2000" dirty="0"/>
          </a:p>
          <a:p>
            <a:r>
              <a:rPr lang="en-US" sz="2400" dirty="0"/>
              <a:t>5% enriched UO2</a:t>
            </a:r>
          </a:p>
          <a:p>
            <a:pPr lvl="1"/>
            <a:r>
              <a:rPr lang="en-US" sz="2000" dirty="0"/>
              <a:t>Aalo signed agreement with Urenco to supply fuel</a:t>
            </a:r>
          </a:p>
          <a:p>
            <a:r>
              <a:rPr lang="en-US" sz="2400" dirty="0"/>
              <a:t>Groundbreaking held August 28 after receiving the Environmental Compliance Permit</a:t>
            </a:r>
          </a:p>
          <a:p>
            <a:r>
              <a:rPr lang="en-US" sz="2400" dirty="0" err="1"/>
              <a:t>Aalo’s</a:t>
            </a:r>
            <a:r>
              <a:rPr lang="en-US" sz="2400" dirty="0"/>
              <a:t> goal is to have a dry criticality experiment by July 4, 2026</a:t>
            </a:r>
          </a:p>
        </p:txBody>
      </p:sp>
      <p:pic>
        <p:nvPicPr>
          <p:cNvPr id="5" name="Picture 4">
            <a:extLst>
              <a:ext uri="{FF2B5EF4-FFF2-40B4-BE49-F238E27FC236}">
                <a16:creationId xmlns:a16="http://schemas.microsoft.com/office/drawing/2014/main" id="{A80251C2-D84A-8ECC-3DFF-B52AC2753DC5}"/>
              </a:ext>
            </a:extLst>
          </p:cNvPr>
          <p:cNvPicPr>
            <a:picLocks noChangeAspect="1"/>
          </p:cNvPicPr>
          <p:nvPr/>
        </p:nvPicPr>
        <p:blipFill>
          <a:blip r:embed="rId2"/>
          <a:stretch>
            <a:fillRect/>
          </a:stretch>
        </p:blipFill>
        <p:spPr>
          <a:xfrm>
            <a:off x="8756650" y="298765"/>
            <a:ext cx="2836032" cy="5377758"/>
          </a:xfrm>
          <a:prstGeom prst="rect">
            <a:avLst/>
          </a:prstGeom>
        </p:spPr>
      </p:pic>
    </p:spTree>
    <p:extLst>
      <p:ext uri="{BB962C8B-B14F-4D97-AF65-F5344CB8AC3E}">
        <p14:creationId xmlns:p14="http://schemas.microsoft.com/office/powerpoint/2010/main" val="20897004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734FC-CD32-84E9-4D59-26A3481A7A51}"/>
            </a:ext>
          </a:extLst>
        </p:cNvPr>
        <p:cNvGrpSpPr/>
        <p:nvPr/>
      </p:nvGrpSpPr>
      <p:grpSpPr>
        <a:xfrm>
          <a:off x="0" y="0"/>
          <a:ext cx="0" cy="0"/>
          <a:chOff x="0" y="0"/>
          <a:chExt cx="0" cy="0"/>
        </a:xfrm>
      </p:grpSpPr>
      <p:pic>
        <p:nvPicPr>
          <p:cNvPr id="19" name="Picture 18" descr="Text&#10;&#10;AI-generated content may be incorrect.">
            <a:extLst>
              <a:ext uri="{FF2B5EF4-FFF2-40B4-BE49-F238E27FC236}">
                <a16:creationId xmlns:a16="http://schemas.microsoft.com/office/drawing/2014/main" id="{F2F97272-D9A7-2375-60C6-CA53CB3D4F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8188" y="4854014"/>
            <a:ext cx="3098132" cy="886893"/>
          </a:xfrm>
          <a:prstGeom prst="rect">
            <a:avLst/>
          </a:prstGeom>
        </p:spPr>
      </p:pic>
      <p:sp>
        <p:nvSpPr>
          <p:cNvPr id="6" name="Title 5">
            <a:extLst>
              <a:ext uri="{FF2B5EF4-FFF2-40B4-BE49-F238E27FC236}">
                <a16:creationId xmlns:a16="http://schemas.microsoft.com/office/drawing/2014/main" id="{17DA3FAD-2EDE-91F8-3C45-47A6BE0C43BF}"/>
              </a:ext>
            </a:extLst>
          </p:cNvPr>
          <p:cNvSpPr>
            <a:spLocks noGrp="1"/>
          </p:cNvSpPr>
          <p:nvPr>
            <p:ph type="title"/>
          </p:nvPr>
        </p:nvSpPr>
        <p:spPr/>
        <p:txBody>
          <a:bodyPr/>
          <a:lstStyle/>
          <a:p>
            <a:r>
              <a:rPr lang="en-US" dirty="0"/>
              <a:t>DOE Reactor Pilot Program project selections</a:t>
            </a:r>
            <a:endParaRPr lang="en-US" sz="1800" i="1" dirty="0">
              <a:solidFill>
                <a:srgbClr val="0070C0"/>
              </a:solidFill>
              <a:latin typeface="+mn-lt"/>
            </a:endParaRPr>
          </a:p>
        </p:txBody>
      </p:sp>
      <p:sp>
        <p:nvSpPr>
          <p:cNvPr id="4" name="Slide Number Placeholder 3">
            <a:extLst>
              <a:ext uri="{FF2B5EF4-FFF2-40B4-BE49-F238E27FC236}">
                <a16:creationId xmlns:a16="http://schemas.microsoft.com/office/drawing/2014/main" id="{C7DF251B-F449-2D82-E8D4-AF6F853EC73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000" b="1"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000" b="1"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endParaRPr>
          </a:p>
        </p:txBody>
      </p:sp>
      <p:pic>
        <p:nvPicPr>
          <p:cNvPr id="1028" name="Picture 4" descr="Image">
            <a:extLst>
              <a:ext uri="{FF2B5EF4-FFF2-40B4-BE49-F238E27FC236}">
                <a16:creationId xmlns:a16="http://schemas.microsoft.com/office/drawing/2014/main" id="{E3E7F063-876B-74FF-EC6F-49EF51122EF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65820" y="770765"/>
            <a:ext cx="3726180" cy="14904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203462-0297-7CBD-4710-1E9DC91EFBD0}"/>
              </a:ext>
            </a:extLst>
          </p:cNvPr>
          <p:cNvSpPr txBox="1"/>
          <p:nvPr/>
        </p:nvSpPr>
        <p:spPr>
          <a:xfrm>
            <a:off x="8871283" y="2478507"/>
            <a:ext cx="2976160" cy="3406061"/>
          </a:xfrm>
          <a:prstGeom prst="rect">
            <a:avLst/>
          </a:prstGeom>
          <a:noFill/>
        </p:spPr>
        <p:txBody>
          <a:bodyPr wrap="square">
            <a:spAutoFit/>
          </a:bodyPr>
          <a:lstStyle/>
          <a:p>
            <a:pPr marL="0" marR="0" lvl="0" indent="0" algn="l" defTabSz="914400" rtl="0" eaLnBrk="1" fontAlgn="auto" latinLnBrk="0" hangingPunct="1">
              <a:lnSpc>
                <a:spcPts val="2760"/>
              </a:lnSpc>
              <a:spcBef>
                <a:spcPts val="3000"/>
              </a:spcBef>
              <a:spcAft>
                <a:spcPts val="0"/>
              </a:spcAft>
              <a:buClrTx/>
              <a:buSzTx/>
              <a:buFontTx/>
              <a:buNone/>
              <a:tabLst/>
              <a:defRPr/>
            </a:pPr>
            <a:r>
              <a:rPr kumimoji="0" lang="en-US" sz="1600" b="0" i="0" u="none" strike="noStrike" kern="1200" cap="none" spc="0" normalizeH="0" baseline="0" noProof="0" dirty="0">
                <a:ln>
                  <a:noFill/>
                </a:ln>
                <a:solidFill>
                  <a:srgbClr val="06509D"/>
                </a:solidFill>
                <a:effectLst/>
                <a:uLnTx/>
                <a:uFillTx/>
                <a:latin typeface="Arial" panose="020B0604020202020204"/>
                <a:ea typeface="+mn-ea"/>
                <a:cs typeface="+mn-cs"/>
              </a:rPr>
              <a:t>“President Trump’s Reactor Pilot Program is a call to action. These companies aim to all safely achieve criticality by Independence Day, and DOE will do everything we can to support their efforts.”  </a:t>
            </a:r>
            <a:r>
              <a:rPr kumimoji="0" lang="en-US" sz="1600" b="1" i="0" u="none" strike="noStrike" kern="1200" cap="none" spc="0" normalizeH="0" baseline="0" noProof="0" dirty="0">
                <a:ln>
                  <a:noFill/>
                </a:ln>
                <a:solidFill>
                  <a:srgbClr val="06509D"/>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2400"/>
              </a:spcBef>
              <a:spcAft>
                <a:spcPts val="0"/>
              </a:spcAft>
              <a:buClrTx/>
              <a:buSzTx/>
              <a:buFontTx/>
              <a:buNone/>
              <a:tabLst/>
              <a:defRPr/>
            </a:pPr>
            <a:r>
              <a:rPr kumimoji="0" lang="en-US" sz="1600" b="1" i="0" u="none" strike="noStrike" kern="1200" cap="none" spc="0" normalizeH="0" baseline="0" noProof="0" dirty="0">
                <a:ln>
                  <a:noFill/>
                </a:ln>
                <a:solidFill>
                  <a:srgbClr val="06509D"/>
                </a:solidFill>
                <a:effectLst/>
                <a:uLnTx/>
                <a:uFillTx/>
                <a:latin typeface="Arial" panose="020B0604020202020204"/>
                <a:ea typeface="+mn-ea"/>
                <a:cs typeface="+mn-cs"/>
              </a:rPr>
              <a:t>James P. Danly,</a:t>
            </a:r>
            <a:br>
              <a:rPr kumimoji="0" lang="en-US" sz="1600" b="1" i="0" u="none" strike="noStrike" kern="1200" cap="none" spc="0" normalizeH="0" baseline="0" noProof="0" dirty="0">
                <a:ln>
                  <a:noFill/>
                </a:ln>
                <a:solidFill>
                  <a:srgbClr val="06509D"/>
                </a:solidFill>
                <a:effectLst/>
                <a:uLnTx/>
                <a:uFillTx/>
                <a:latin typeface="Arial" panose="020B0604020202020204"/>
                <a:ea typeface="+mn-ea"/>
                <a:cs typeface="+mn-cs"/>
              </a:rPr>
            </a:br>
            <a:r>
              <a:rPr kumimoji="0" lang="en-US" sz="1600" b="1" i="0" u="none" strike="noStrike" kern="1200" cap="none" spc="0" normalizeH="0" baseline="0" noProof="0" dirty="0">
                <a:ln>
                  <a:noFill/>
                </a:ln>
                <a:solidFill>
                  <a:srgbClr val="06509D"/>
                </a:solidFill>
                <a:effectLst/>
                <a:uLnTx/>
                <a:uFillTx/>
                <a:latin typeface="Arial" panose="020B0604020202020204"/>
                <a:ea typeface="+mn-ea"/>
                <a:cs typeface="+mn-cs"/>
              </a:rPr>
              <a:t>Deputy Secretary of Energy</a:t>
            </a:r>
            <a:endParaRPr kumimoji="0" lang="en-US" sz="1600" b="0" i="0" u="none" strike="noStrike" kern="1200" cap="none" spc="0" normalizeH="0" baseline="0" noProof="0" dirty="0">
              <a:ln>
                <a:noFill/>
              </a:ln>
              <a:solidFill>
                <a:srgbClr val="06509D"/>
              </a:solidFill>
              <a:effectLst/>
              <a:uLnTx/>
              <a:uFillTx/>
              <a:latin typeface="Arial" panose="020B0604020202020204"/>
              <a:ea typeface="+mn-ea"/>
              <a:cs typeface="+mn-cs"/>
            </a:endParaRPr>
          </a:p>
        </p:txBody>
      </p:sp>
      <p:pic>
        <p:nvPicPr>
          <p:cNvPr id="1030" name="Picture 6" descr="Aalo Atomics -- ANS / Conferences / 2025 ANS Annual Conference">
            <a:extLst>
              <a:ext uri="{FF2B5EF4-FFF2-40B4-BE49-F238E27FC236}">
                <a16:creationId xmlns:a16="http://schemas.microsoft.com/office/drawing/2014/main" id="{DB59436A-6BE9-7C4A-EFDB-754316EFBB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2109" y="2631278"/>
            <a:ext cx="1301933" cy="495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ext&#10;&#10;AI-generated content may be incorrect.">
            <a:extLst>
              <a:ext uri="{FF2B5EF4-FFF2-40B4-BE49-F238E27FC236}">
                <a16:creationId xmlns:a16="http://schemas.microsoft.com/office/drawing/2014/main" id="{9C1C1F1A-5CB0-0F5C-57BB-2E31EFCE5BA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8795" y="2609232"/>
            <a:ext cx="1737360" cy="537944"/>
          </a:xfrm>
          <a:prstGeom prst="rect">
            <a:avLst/>
          </a:prstGeom>
        </p:spPr>
      </p:pic>
      <p:pic>
        <p:nvPicPr>
          <p:cNvPr id="15" name="Picture 14" descr="Text&#10;&#10;AI-generated content may be incorrect.">
            <a:extLst>
              <a:ext uri="{FF2B5EF4-FFF2-40B4-BE49-F238E27FC236}">
                <a16:creationId xmlns:a16="http://schemas.microsoft.com/office/drawing/2014/main" id="{95C7B06D-2C74-36FA-C653-A9AC95241D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24852" y="4100763"/>
            <a:ext cx="2017907" cy="570958"/>
          </a:xfrm>
          <a:prstGeom prst="rect">
            <a:avLst/>
          </a:prstGeom>
        </p:spPr>
      </p:pic>
      <p:pic>
        <p:nvPicPr>
          <p:cNvPr id="17" name="Picture 16" descr="Shape&#10;&#10;AI-generated content may be incorrect.">
            <a:extLst>
              <a:ext uri="{FF2B5EF4-FFF2-40B4-BE49-F238E27FC236}">
                <a16:creationId xmlns:a16="http://schemas.microsoft.com/office/drawing/2014/main" id="{5504BFF6-325E-4089-2A9B-DDD4E6BC1C8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0025" y="4968419"/>
            <a:ext cx="3098132" cy="632717"/>
          </a:xfrm>
          <a:prstGeom prst="rect">
            <a:avLst/>
          </a:prstGeom>
        </p:spPr>
      </p:pic>
      <p:pic>
        <p:nvPicPr>
          <p:cNvPr id="21" name="Picture 20" descr="Text&#10;&#10;AI-generated content may be incorrect.">
            <a:extLst>
              <a:ext uri="{FF2B5EF4-FFF2-40B4-BE49-F238E27FC236}">
                <a16:creationId xmlns:a16="http://schemas.microsoft.com/office/drawing/2014/main" id="{EB05814E-B952-8451-24EB-36F0DBFF6B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74926" y="2661265"/>
            <a:ext cx="1737361" cy="473169"/>
          </a:xfrm>
          <a:prstGeom prst="rect">
            <a:avLst/>
          </a:prstGeom>
        </p:spPr>
      </p:pic>
      <p:pic>
        <p:nvPicPr>
          <p:cNvPr id="23" name="Picture 22" descr="Text&#10;&#10;AI-generated content may be incorrect.">
            <a:extLst>
              <a:ext uri="{FF2B5EF4-FFF2-40B4-BE49-F238E27FC236}">
                <a16:creationId xmlns:a16="http://schemas.microsoft.com/office/drawing/2014/main" id="{25C3EC0D-FD87-E293-9E9D-72E8338F59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56968" y="3384056"/>
            <a:ext cx="3520278" cy="445388"/>
          </a:xfrm>
          <a:prstGeom prst="rect">
            <a:avLst/>
          </a:prstGeom>
        </p:spPr>
      </p:pic>
      <p:cxnSp>
        <p:nvCxnSpPr>
          <p:cNvPr id="26" name="Straight Connector 25">
            <a:extLst>
              <a:ext uri="{FF2B5EF4-FFF2-40B4-BE49-F238E27FC236}">
                <a16:creationId xmlns:a16="http://schemas.microsoft.com/office/drawing/2014/main" id="{5D95DD63-5660-7326-DF89-1C1F72B411C5}"/>
              </a:ext>
            </a:extLst>
          </p:cNvPr>
          <p:cNvCxnSpPr/>
          <p:nvPr/>
        </p:nvCxnSpPr>
        <p:spPr>
          <a:xfrm>
            <a:off x="938151" y="2261237"/>
            <a:ext cx="694104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2718192-EB5D-720B-2E04-EDF4EBADA161}"/>
              </a:ext>
            </a:extLst>
          </p:cNvPr>
          <p:cNvCxnSpPr/>
          <p:nvPr/>
        </p:nvCxnSpPr>
        <p:spPr>
          <a:xfrm>
            <a:off x="938151" y="5863391"/>
            <a:ext cx="694104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1" name="Picture 30" descr="Text&#10;&#10;AI-generated content may be incorrect.">
            <a:extLst>
              <a:ext uri="{FF2B5EF4-FFF2-40B4-BE49-F238E27FC236}">
                <a16:creationId xmlns:a16="http://schemas.microsoft.com/office/drawing/2014/main" id="{008651B1-8D86-BCB2-8C52-D6CE447F552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94821" y="4032483"/>
            <a:ext cx="1826734" cy="611267"/>
          </a:xfrm>
          <a:prstGeom prst="rect">
            <a:avLst/>
          </a:prstGeom>
        </p:spPr>
      </p:pic>
      <p:pic>
        <p:nvPicPr>
          <p:cNvPr id="35" name="Picture 34" descr="Text&#10;&#10;AI-generated content may be incorrect.">
            <a:extLst>
              <a:ext uri="{FF2B5EF4-FFF2-40B4-BE49-F238E27FC236}">
                <a16:creationId xmlns:a16="http://schemas.microsoft.com/office/drawing/2014/main" id="{71E0246E-B027-95C3-D5BE-B9AFC99B16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26717" y="3420738"/>
            <a:ext cx="1826734" cy="372024"/>
          </a:xfrm>
          <a:prstGeom prst="rect">
            <a:avLst/>
          </a:prstGeom>
        </p:spPr>
      </p:pic>
      <p:pic>
        <p:nvPicPr>
          <p:cNvPr id="36" name="Picture 35" descr="Text&#10;&#10;AI-generated content may be incorrect.">
            <a:extLst>
              <a:ext uri="{FF2B5EF4-FFF2-40B4-BE49-F238E27FC236}">
                <a16:creationId xmlns:a16="http://schemas.microsoft.com/office/drawing/2014/main" id="{5668EEDF-57E0-3EC1-E22F-3E987CB88C5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6278" y="4171077"/>
            <a:ext cx="2062747" cy="457527"/>
          </a:xfrm>
          <a:prstGeom prst="rect">
            <a:avLst/>
          </a:prstGeom>
        </p:spPr>
      </p:pic>
    </p:spTree>
    <p:extLst>
      <p:ext uri="{BB962C8B-B14F-4D97-AF65-F5344CB8AC3E}">
        <p14:creationId xmlns:p14="http://schemas.microsoft.com/office/powerpoint/2010/main" val="40978381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35271-0FE7-4D71-2A0E-2A196CB95C3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7A73974-459B-BA22-2CCB-D73A15675446}"/>
              </a:ext>
            </a:extLst>
          </p:cNvPr>
          <p:cNvSpPr>
            <a:spLocks noGrp="1"/>
          </p:cNvSpPr>
          <p:nvPr>
            <p:ph type="title"/>
          </p:nvPr>
        </p:nvSpPr>
        <p:spPr/>
        <p:txBody>
          <a:bodyPr/>
          <a:lstStyle/>
          <a:p>
            <a:r>
              <a:rPr lang="en-US"/>
              <a:t>DOE Advanced Nuclear Fuel Line Pilot project selections</a:t>
            </a:r>
          </a:p>
        </p:txBody>
      </p:sp>
      <p:sp>
        <p:nvSpPr>
          <p:cNvPr id="5" name="Slide Number Placeholder 4">
            <a:extLst>
              <a:ext uri="{FF2B5EF4-FFF2-40B4-BE49-F238E27FC236}">
                <a16:creationId xmlns:a16="http://schemas.microsoft.com/office/drawing/2014/main" id="{049A8EEB-46C7-4648-F4E4-A6747BC24DA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2B577FA-F7D9-2C48-919F-F962E3BF952F}" type="slidenum">
              <a:rPr kumimoji="0" lang="en-US" sz="1000" b="1"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000" b="1"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endParaRPr>
          </a:p>
        </p:txBody>
      </p:sp>
      <p:pic>
        <p:nvPicPr>
          <p:cNvPr id="19" name="Picture 4" descr="Image">
            <a:extLst>
              <a:ext uri="{FF2B5EF4-FFF2-40B4-BE49-F238E27FC236}">
                <a16:creationId xmlns:a16="http://schemas.microsoft.com/office/drawing/2014/main" id="{DC266E7B-7485-B634-DCD7-60ED48EF3EE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65820" y="770765"/>
            <a:ext cx="3726180" cy="14904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3086D0E-1C02-6AC8-5029-900D2FCC03DD}"/>
              </a:ext>
            </a:extLst>
          </p:cNvPr>
          <p:cNvSpPr txBox="1"/>
          <p:nvPr/>
        </p:nvSpPr>
        <p:spPr>
          <a:xfrm>
            <a:off x="8810739" y="2529392"/>
            <a:ext cx="3143696" cy="3386953"/>
          </a:xfrm>
          <a:prstGeom prst="rect">
            <a:avLst/>
          </a:prstGeom>
          <a:noFill/>
        </p:spPr>
        <p:txBody>
          <a:bodyPr wrap="square" rtlCol="0">
            <a:spAutoFit/>
          </a:bodyPr>
          <a:lstStyle/>
          <a:p>
            <a:pPr marL="0" marR="0" lvl="0" indent="0" algn="l" defTabSz="914400" rtl="0" eaLnBrk="1" fontAlgn="auto" latinLnBrk="0" hangingPunct="1">
              <a:lnSpc>
                <a:spcPts val="2620"/>
              </a:lnSpc>
              <a:spcBef>
                <a:spcPts val="0"/>
              </a:spcBef>
              <a:spcAft>
                <a:spcPts val="0"/>
              </a:spcAft>
              <a:buClrTx/>
              <a:buSzTx/>
              <a:buFontTx/>
              <a:buNone/>
              <a:tabLst/>
              <a:defRPr/>
            </a:pPr>
            <a:r>
              <a:rPr kumimoji="0" lang="en-US" sz="1500" b="0" i="0" u="none" strike="noStrike" kern="1200" cap="none" spc="0" normalizeH="0" baseline="0" noProof="0">
                <a:ln>
                  <a:noFill/>
                </a:ln>
                <a:solidFill>
                  <a:srgbClr val="06509D"/>
                </a:solidFill>
                <a:effectLst/>
                <a:uLnTx/>
                <a:uFillTx/>
                <a:latin typeface="Arial" panose="020B0604020202020204"/>
                <a:ea typeface="+mn-ea"/>
                <a:cs typeface="+mn-cs"/>
              </a:rPr>
              <a:t>The </a:t>
            </a:r>
            <a:r>
              <a:rPr kumimoji="0" lang="en-US" sz="1500" b="1" i="0" u="none" strike="noStrike" kern="1200" cap="none" spc="0" normalizeH="0" baseline="0" noProof="0">
                <a:ln>
                  <a:noFill/>
                </a:ln>
                <a:solidFill>
                  <a:srgbClr val="06509D"/>
                </a:solidFill>
                <a:effectLst/>
                <a:uLnTx/>
                <a:uFillTx/>
                <a:latin typeface="Arial" panose="020B0604020202020204"/>
                <a:ea typeface="+mn-ea"/>
                <a:cs typeface="+mn-cs"/>
              </a:rPr>
              <a:t>Fuel Line Pilot Program </a:t>
            </a:r>
            <a:r>
              <a:rPr kumimoji="0" lang="en-US" sz="1500" b="0" i="0" u="none" strike="noStrike" kern="1200" cap="none" spc="0" normalizeH="0" baseline="0" noProof="0">
                <a:ln>
                  <a:noFill/>
                </a:ln>
                <a:solidFill>
                  <a:srgbClr val="06509D"/>
                </a:solidFill>
                <a:effectLst/>
                <a:uLnTx/>
                <a:uFillTx/>
                <a:latin typeface="Arial" panose="020B0604020202020204"/>
                <a:ea typeface="+mn-ea"/>
                <a:cs typeface="+mn-cs"/>
              </a:rPr>
              <a:t>supports the Reactor Pilot Program by establishing a domestic nuclear fuel supply chain for testing new reactors. It uses DOE authorization to build and operate nuclear fuel production lines for research, development, demonstration, and expedited commercial licensing.</a:t>
            </a:r>
          </a:p>
        </p:txBody>
      </p:sp>
      <p:grpSp>
        <p:nvGrpSpPr>
          <p:cNvPr id="4" name="Group 3">
            <a:extLst>
              <a:ext uri="{FF2B5EF4-FFF2-40B4-BE49-F238E27FC236}">
                <a16:creationId xmlns:a16="http://schemas.microsoft.com/office/drawing/2014/main" id="{8C5CA512-C777-0582-287B-83DEFAC75050}"/>
              </a:ext>
            </a:extLst>
          </p:cNvPr>
          <p:cNvGrpSpPr/>
          <p:nvPr/>
        </p:nvGrpSpPr>
        <p:grpSpPr>
          <a:xfrm>
            <a:off x="1823552" y="2558170"/>
            <a:ext cx="5170247" cy="3003783"/>
            <a:chOff x="1647832" y="2388487"/>
            <a:chExt cx="5170247" cy="3003783"/>
          </a:xfrm>
        </p:grpSpPr>
        <p:pic>
          <p:nvPicPr>
            <p:cNvPr id="1026" name="Picture 2" descr="SHINE and Standard Nuclear Announce Strategic Partnership to ...">
              <a:extLst>
                <a:ext uri="{FF2B5EF4-FFF2-40B4-BE49-F238E27FC236}">
                  <a16:creationId xmlns:a16="http://schemas.microsoft.com/office/drawing/2014/main" id="{EBF7893A-BC5E-E18A-6DB5-A22FFF98CDB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5576" t="17588" r="4466" b="20101"/>
            <a:stretch>
              <a:fillRect/>
            </a:stretch>
          </p:blipFill>
          <p:spPr bwMode="auto">
            <a:xfrm>
              <a:off x="4316506" y="3563470"/>
              <a:ext cx="2299447" cy="8337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and — X-energy">
              <a:extLst>
                <a:ext uri="{FF2B5EF4-FFF2-40B4-BE49-F238E27FC236}">
                  <a16:creationId xmlns:a16="http://schemas.microsoft.com/office/drawing/2014/main" id="{7678F76B-D318-24A7-6BC6-5E4F9F3D8D5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78061" y="2429237"/>
              <a:ext cx="2006436" cy="66358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Text&#10;&#10;AI-generated content may be incorrect.">
              <a:extLst>
                <a:ext uri="{FF2B5EF4-FFF2-40B4-BE49-F238E27FC236}">
                  <a16:creationId xmlns:a16="http://schemas.microsoft.com/office/drawing/2014/main" id="{64650460-CBDE-250B-DD18-6EF33F8A46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9619" y="2388487"/>
              <a:ext cx="2448460" cy="758124"/>
            </a:xfrm>
            <a:prstGeom prst="rect">
              <a:avLst/>
            </a:prstGeom>
          </p:spPr>
        </p:pic>
        <p:pic>
          <p:nvPicPr>
            <p:cNvPr id="24" name="Picture 23" descr="Text&#10;&#10;AI-generated content may be incorrect.">
              <a:extLst>
                <a:ext uri="{FF2B5EF4-FFF2-40B4-BE49-F238E27FC236}">
                  <a16:creationId xmlns:a16="http://schemas.microsoft.com/office/drawing/2014/main" id="{93E02B35-0164-5BD3-B556-5CCA64A2FE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81652" y="4727182"/>
              <a:ext cx="2350586" cy="665088"/>
            </a:xfrm>
            <a:prstGeom prst="rect">
              <a:avLst/>
            </a:prstGeom>
          </p:spPr>
        </p:pic>
        <p:pic>
          <p:nvPicPr>
            <p:cNvPr id="25" name="Picture 24" descr="Text&#10;&#10;AI-generated content may be incorrect.">
              <a:extLst>
                <a:ext uri="{FF2B5EF4-FFF2-40B4-BE49-F238E27FC236}">
                  <a16:creationId xmlns:a16="http://schemas.microsoft.com/office/drawing/2014/main" id="{A85D1FE6-6236-DA11-6E70-7EE06E00E3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47832" y="3726944"/>
              <a:ext cx="2050109" cy="558346"/>
            </a:xfrm>
            <a:prstGeom prst="rect">
              <a:avLst/>
            </a:prstGeom>
          </p:spPr>
        </p:pic>
      </p:grpSp>
      <p:cxnSp>
        <p:nvCxnSpPr>
          <p:cNvPr id="2" name="Straight Connector 1">
            <a:extLst>
              <a:ext uri="{FF2B5EF4-FFF2-40B4-BE49-F238E27FC236}">
                <a16:creationId xmlns:a16="http://schemas.microsoft.com/office/drawing/2014/main" id="{F3FE6326-D81D-D35F-529F-ABF7612D3A2C}"/>
              </a:ext>
            </a:extLst>
          </p:cNvPr>
          <p:cNvCxnSpPr/>
          <p:nvPr/>
        </p:nvCxnSpPr>
        <p:spPr>
          <a:xfrm>
            <a:off x="938151" y="2261237"/>
            <a:ext cx="694104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4558812-A683-3103-3FB2-755596BEE332}"/>
              </a:ext>
            </a:extLst>
          </p:cNvPr>
          <p:cNvCxnSpPr/>
          <p:nvPr/>
        </p:nvCxnSpPr>
        <p:spPr>
          <a:xfrm>
            <a:off x="938151" y="5863391"/>
            <a:ext cx="694104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921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E8D38-03F8-FD95-62D7-17B96F1BC7D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5E88293-C1BC-0227-4FF4-F8AC9E73386E}"/>
              </a:ext>
            </a:extLst>
          </p:cNvPr>
          <p:cNvSpPr>
            <a:spLocks noGrp="1"/>
          </p:cNvSpPr>
          <p:nvPr>
            <p:ph type="ctrTitle"/>
          </p:nvPr>
        </p:nvSpPr>
        <p:spPr>
          <a:xfrm>
            <a:off x="838200" y="2255017"/>
            <a:ext cx="10515600" cy="1473200"/>
          </a:xfrm>
        </p:spPr>
        <p:txBody>
          <a:bodyPr/>
          <a:lstStyle/>
          <a:p>
            <a:r>
              <a:rPr lang="en-US" dirty="0">
                <a:solidFill>
                  <a:srgbClr val="06BAB3"/>
                </a:solidFill>
              </a:rPr>
              <a:t>Launch Pad: The Next Phase of Advanced Nuclear Siting</a:t>
            </a:r>
          </a:p>
        </p:txBody>
      </p:sp>
    </p:spTree>
    <p:extLst>
      <p:ext uri="{BB962C8B-B14F-4D97-AF65-F5344CB8AC3E}">
        <p14:creationId xmlns:p14="http://schemas.microsoft.com/office/powerpoint/2010/main" val="31570997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C883A-3A9F-FD88-E2C1-DBB40CDD6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F879A-AA09-3AAC-E1F4-D307A72BC867}"/>
              </a:ext>
            </a:extLst>
          </p:cNvPr>
          <p:cNvSpPr>
            <a:spLocks noGrp="1"/>
          </p:cNvSpPr>
          <p:nvPr>
            <p:ph type="title"/>
          </p:nvPr>
        </p:nvSpPr>
        <p:spPr>
          <a:xfrm>
            <a:off x="798394" y="136525"/>
            <a:ext cx="11527125" cy="1196658"/>
          </a:xfrm>
        </p:spPr>
        <p:txBody>
          <a:bodyPr>
            <a:normAutofit/>
          </a:bodyPr>
          <a:lstStyle/>
          <a:p>
            <a:r>
              <a:rPr lang="en-US" sz="4800" dirty="0">
                <a:latin typeface="Tw Cen MT" panose="020B0602020104020603" pitchFamily="34" charset="0"/>
              </a:rPr>
              <a:t>Why Create Launch Pad </a:t>
            </a:r>
            <a:br>
              <a:rPr lang="en-US" sz="4800" dirty="0">
                <a:latin typeface="Tw Cen MT" panose="020B0602020104020603" pitchFamily="34" charset="0"/>
              </a:rPr>
            </a:br>
            <a:endParaRPr lang="en-US" dirty="0"/>
          </a:p>
        </p:txBody>
      </p:sp>
      <p:sp>
        <p:nvSpPr>
          <p:cNvPr id="3" name="Content Placeholder 2">
            <a:extLst>
              <a:ext uri="{FF2B5EF4-FFF2-40B4-BE49-F238E27FC236}">
                <a16:creationId xmlns:a16="http://schemas.microsoft.com/office/drawing/2014/main" id="{005190E7-E62C-7446-95A4-4A5AB9A79027}"/>
              </a:ext>
            </a:extLst>
          </p:cNvPr>
          <p:cNvSpPr>
            <a:spLocks noGrp="1"/>
          </p:cNvSpPr>
          <p:nvPr>
            <p:ph idx="1"/>
          </p:nvPr>
        </p:nvSpPr>
        <p:spPr>
          <a:xfrm>
            <a:off x="687250" y="1954342"/>
            <a:ext cx="5408750" cy="2949315"/>
          </a:xfrm>
        </p:spPr>
        <p:txBody>
          <a:bodyPr>
            <a:normAutofit/>
          </a:bodyPr>
          <a:lstStyle/>
          <a:p>
            <a:r>
              <a:rPr lang="en-US" dirty="0"/>
              <a:t>Launch Pad will be a centralized location for advanced nuclear deployments</a:t>
            </a:r>
          </a:p>
          <a:p>
            <a:r>
              <a:rPr lang="en-US" dirty="0"/>
              <a:t>Allows for shared use of physical and support resources</a:t>
            </a:r>
          </a:p>
          <a:p>
            <a:r>
              <a:rPr lang="en-US" dirty="0"/>
              <a:t>Expedites advanced nuclear deployments</a:t>
            </a:r>
          </a:p>
          <a:p>
            <a:r>
              <a:rPr lang="en-US" dirty="0"/>
              <a:t>Logical next step from DOE Pilot Programs</a:t>
            </a:r>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15C84883-0A9D-53A7-28D9-D9640231F0D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9F8A8B4-CBB0-5845-8D8A-6B10FD577CA1}" type="slidenum">
              <a:rPr kumimoji="0" lang="en-US" sz="1000" b="1"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000" b="1"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1F71A1A6-FD87-87D5-6B63-54539A76079B}"/>
              </a:ext>
            </a:extLst>
          </p:cNvPr>
          <p:cNvPicPr>
            <a:picLocks noChangeAspect="1"/>
          </p:cNvPicPr>
          <p:nvPr/>
        </p:nvPicPr>
        <p:blipFill>
          <a:blip r:embed="rId2"/>
          <a:stretch>
            <a:fillRect/>
          </a:stretch>
        </p:blipFill>
        <p:spPr>
          <a:xfrm>
            <a:off x="6536415" y="1487368"/>
            <a:ext cx="5578982" cy="3718112"/>
          </a:xfrm>
          <a:prstGeom prst="rect">
            <a:avLst/>
          </a:prstGeom>
        </p:spPr>
      </p:pic>
      <p:sp>
        <p:nvSpPr>
          <p:cNvPr id="6" name="TextBox 5">
            <a:extLst>
              <a:ext uri="{FF2B5EF4-FFF2-40B4-BE49-F238E27FC236}">
                <a16:creationId xmlns:a16="http://schemas.microsoft.com/office/drawing/2014/main" id="{A2977E55-C669-0BF8-954E-45627301139E}"/>
              </a:ext>
            </a:extLst>
          </p:cNvPr>
          <p:cNvSpPr txBox="1"/>
          <p:nvPr/>
        </p:nvSpPr>
        <p:spPr>
          <a:xfrm>
            <a:off x="7016750" y="5283200"/>
            <a:ext cx="4775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*AI generated image</a:t>
            </a:r>
          </a:p>
        </p:txBody>
      </p:sp>
    </p:spTree>
    <p:extLst>
      <p:ext uri="{BB962C8B-B14F-4D97-AF65-F5344CB8AC3E}">
        <p14:creationId xmlns:p14="http://schemas.microsoft.com/office/powerpoint/2010/main" val="2874544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E2D01-F64E-FCCC-4A8F-F528CE1FE2C4}"/>
              </a:ext>
            </a:extLst>
          </p:cNvPr>
          <p:cNvSpPr>
            <a:spLocks noGrp="1"/>
          </p:cNvSpPr>
          <p:nvPr>
            <p:ph type="title"/>
          </p:nvPr>
        </p:nvSpPr>
        <p:spPr>
          <a:xfrm>
            <a:off x="596348" y="365126"/>
            <a:ext cx="10893287" cy="756746"/>
          </a:xfrm>
        </p:spPr>
        <p:txBody>
          <a:bodyPr/>
          <a:lstStyle/>
          <a:p>
            <a:r>
              <a:rPr lang="en-US">
                <a:latin typeface="Avenir Next Demi Bold"/>
              </a:rPr>
              <a:t>Forward-looking statements</a:t>
            </a:r>
          </a:p>
        </p:txBody>
      </p:sp>
      <p:sp>
        <p:nvSpPr>
          <p:cNvPr id="4" name="Slide Number Placeholder 3">
            <a:extLst>
              <a:ext uri="{FF2B5EF4-FFF2-40B4-BE49-F238E27FC236}">
                <a16:creationId xmlns:a16="http://schemas.microsoft.com/office/drawing/2014/main" id="{FCB21180-B0BF-5921-78DE-9B6F80BCC4C9}"/>
              </a:ext>
            </a:extLst>
          </p:cNvPr>
          <p:cNvSpPr>
            <a:spLocks noGrp="1"/>
          </p:cNvSpPr>
          <p:nvPr>
            <p:ph type="sldNum" sz="quarter" idx="12"/>
          </p:nvPr>
        </p:nvSpPr>
        <p:spPr/>
        <p:txBody>
          <a:bodyPr/>
          <a:lstStyle/>
          <a:p>
            <a:pPr defTabSz="609630"/>
            <a:fld id="{A96BE67B-7728-D348-931D-45D9DEE82082}" type="slidenum">
              <a:rPr lang="en-US">
                <a:solidFill>
                  <a:prstClr val="black">
                    <a:tint val="75000"/>
                  </a:prstClr>
                </a:solidFill>
                <a:latin typeface="Calibri"/>
              </a:rPr>
              <a:pPr defTabSz="609630"/>
              <a:t>8</a:t>
            </a:fld>
            <a:endParaRPr lang="en-US">
              <a:solidFill>
                <a:prstClr val="black">
                  <a:tint val="75000"/>
                </a:prstClr>
              </a:solidFill>
              <a:latin typeface="Calibri"/>
            </a:endParaRPr>
          </a:p>
        </p:txBody>
      </p:sp>
      <p:sp>
        <p:nvSpPr>
          <p:cNvPr id="3" name="TextBox 2">
            <a:extLst>
              <a:ext uri="{FF2B5EF4-FFF2-40B4-BE49-F238E27FC236}">
                <a16:creationId xmlns:a16="http://schemas.microsoft.com/office/drawing/2014/main" id="{2EDF97CB-92D0-3788-B50E-CE1F707F4BA5}"/>
              </a:ext>
            </a:extLst>
          </p:cNvPr>
          <p:cNvSpPr txBox="1"/>
          <p:nvPr/>
        </p:nvSpPr>
        <p:spPr>
          <a:xfrm>
            <a:off x="191902" y="910858"/>
            <a:ext cx="11847699" cy="5265825"/>
          </a:xfrm>
          <a:prstGeom prst="rect">
            <a:avLst/>
          </a:prstGeom>
          <a:noFill/>
        </p:spPr>
        <p:txBody>
          <a:bodyPr wrap="square" lIns="91440" tIns="45720" rIns="91440" bIns="45720" rtlCol="0" anchor="t">
            <a:noAutofit/>
          </a:bodyPr>
          <a:lstStyle/>
          <a:p>
            <a:pPr defTabSz="609630"/>
            <a:r>
              <a:rPr lang="en-US" sz="800" b="1" dirty="0">
                <a:solidFill>
                  <a:prstClr val="black"/>
                </a:solidFill>
                <a:latin typeface="Avenir Next"/>
                <a:ea typeface="Calibri"/>
                <a:cs typeface="Calibri"/>
              </a:rPr>
              <a:t>ABOUT THIS PRESENTATION</a:t>
            </a:r>
            <a:endParaRPr lang="en-US" sz="800" dirty="0">
              <a:solidFill>
                <a:prstClr val="black"/>
              </a:solidFill>
              <a:latin typeface="Avenir Next"/>
            </a:endParaRPr>
          </a:p>
          <a:p>
            <a:pPr defTabSz="609630"/>
            <a:r>
              <a:rPr lang="en-US" sz="800" dirty="0">
                <a:solidFill>
                  <a:prstClr val="black"/>
                </a:solidFill>
                <a:latin typeface="Avenir Next"/>
                <a:ea typeface="Calibri"/>
                <a:cs typeface="Calibri"/>
              </a:rPr>
              <a:t>This presentation is provided by Oklo Inc. (“Oklo”) for informational purposes only. The information contained herein does not purport to be all inclusive and no representations or warranties, express or implied, are given in, or in respect of, this presentation. To the fullest extent permitted by law, in no circumstances will Oklo or any of its subsidiaries, interest holders, affiliates, representatives, partners, directors, officers, employees, advisers or agents be responsible or liable for any direct, indirect or consequential loss or loss of profit arising from the use of this presentation, its contents, its omissions, reliance on the information contained within it, or on opinions communicated in relation thereto or otherwise arising in connection therewith.</a:t>
            </a:r>
            <a:endParaRPr lang="en-US" sz="800" dirty="0">
              <a:solidFill>
                <a:prstClr val="black"/>
              </a:solidFill>
              <a:latin typeface="Avenir Next"/>
            </a:endParaRPr>
          </a:p>
          <a:p>
            <a:pPr defTabSz="609630"/>
            <a:endParaRPr lang="en-US" sz="800" b="1" dirty="0">
              <a:solidFill>
                <a:prstClr val="black"/>
              </a:solidFill>
              <a:latin typeface="Avenir Next"/>
              <a:ea typeface="Calibri"/>
              <a:cs typeface="Calibri"/>
            </a:endParaRPr>
          </a:p>
          <a:p>
            <a:pPr defTabSz="609630"/>
            <a:r>
              <a:rPr lang="en-US" sz="800" b="1" dirty="0">
                <a:solidFill>
                  <a:prstClr val="black"/>
                </a:solidFill>
                <a:latin typeface="Avenir Next"/>
                <a:ea typeface="Calibri"/>
                <a:cs typeface="Calibri"/>
              </a:rPr>
              <a:t>NO OFFER OR SOLICITATION</a:t>
            </a:r>
            <a:endParaRPr lang="en-US" sz="800" dirty="0">
              <a:solidFill>
                <a:prstClr val="black"/>
              </a:solidFill>
              <a:latin typeface="Avenir Next"/>
            </a:endParaRPr>
          </a:p>
          <a:p>
            <a:pPr defTabSz="609630"/>
            <a:r>
              <a:rPr lang="en-US" sz="800" dirty="0">
                <a:solidFill>
                  <a:prstClr val="black"/>
                </a:solidFill>
                <a:latin typeface="Avenir Next"/>
                <a:ea typeface="Calibri"/>
                <a:cs typeface="Calibri"/>
              </a:rPr>
              <a:t>This presentation does not constitute an offer to sell or the solicitation of an offer to buy any securities, or a solicitation of any vote or approval, nor shall there be any sale of securities in any jurisdiction in which such offer, solicitation or sale would be unlawful prior to registration or qualification under the securities laws of any such jurisdiction. This presentation is not, and under no circumstances is to be construed as, a prospectus, an advertisement or a public offering of the securities described herein in the United States or any other jurisdiction. No offer of securities shall be made except by means of a prospectus meeting the requirements of Section 10 of the Securities Act of 1933, as amended, or exemptions therefrom.</a:t>
            </a:r>
            <a:endParaRPr lang="en-US" sz="800" dirty="0">
              <a:solidFill>
                <a:prstClr val="black"/>
              </a:solidFill>
              <a:latin typeface="Avenir Next"/>
            </a:endParaRPr>
          </a:p>
          <a:p>
            <a:pPr defTabSz="609630"/>
            <a:endParaRPr lang="en-US" sz="800" b="1" dirty="0">
              <a:solidFill>
                <a:prstClr val="black"/>
              </a:solidFill>
              <a:latin typeface="Avenir Next"/>
              <a:ea typeface="Calibri"/>
              <a:cs typeface="Calibri"/>
            </a:endParaRPr>
          </a:p>
          <a:p>
            <a:pPr defTabSz="609630"/>
            <a:r>
              <a:rPr lang="en-US" sz="800" b="1" dirty="0">
                <a:solidFill>
                  <a:prstClr val="black"/>
                </a:solidFill>
                <a:latin typeface="Avenir Next"/>
                <a:ea typeface="Calibri"/>
                <a:cs typeface="Calibri"/>
              </a:rPr>
              <a:t>NO REPRESENTATIONS OR WARRANTIES</a:t>
            </a:r>
            <a:endParaRPr lang="en-US" sz="800" dirty="0">
              <a:solidFill>
                <a:prstClr val="black"/>
              </a:solidFill>
              <a:latin typeface="Avenir Next"/>
            </a:endParaRPr>
          </a:p>
          <a:p>
            <a:pPr defTabSz="609630"/>
            <a:r>
              <a:rPr lang="en-US" sz="800" dirty="0">
                <a:solidFill>
                  <a:prstClr val="black"/>
                </a:solidFill>
                <a:latin typeface="Avenir Next"/>
                <a:ea typeface="Calibri"/>
                <a:cs typeface="Calibri"/>
              </a:rPr>
              <a:t>This presentation is for informational purposes only and does not purport to contain all of the information that may be required to evaluate Oklo. Viewers of this presentation should make their own evaluation of Oklo and of the relevance and adequacy of the information and should make other investigations as they deem necessary. This presentation is not intended to form the basis of any investment decision by any potential investor and does not constitute investment, tax or legal advice. No representations or warranties, express or implied, are or will be given in, or in respect of, this presentation or any other written, oral or other communications transmitted or otherwise made available to any party in the course of its evaluation of an investment in Oklo, and no responsibility or liability whatsoever is accepted for the accuracy or sufficiency thereof or for any errors, omissions or misstatements, negligent or otherwise, relating thereto. To the fullest extent permitted by law, in no circumstances will Oklo or any of its subsidiaries, interest holders, affiliates, representatives, partners, directors, officers, employees, advisers or agents be responsible or liable for any direct, indirect or consequential loss or loss of profit arising from the use of this presentation, its contents, its omissions, reliance on the information contained within it, or on opinions communicated in relation thereto or otherwise arising in connection therewith. The information contained in this presentation is preliminary in nature and is subject to change, and any such changes may be material. Oklo disclaims any duty to update the information contained in this presentation.</a:t>
            </a:r>
            <a:endParaRPr lang="en-US" sz="800" dirty="0">
              <a:solidFill>
                <a:prstClr val="black"/>
              </a:solidFill>
              <a:latin typeface="Avenir Next"/>
            </a:endParaRPr>
          </a:p>
          <a:p>
            <a:pPr defTabSz="609630"/>
            <a:endParaRPr lang="en-US" sz="800" b="1" dirty="0">
              <a:solidFill>
                <a:prstClr val="black"/>
              </a:solidFill>
              <a:latin typeface="Avenir Next"/>
              <a:ea typeface="Calibri"/>
              <a:cs typeface="Calibri"/>
            </a:endParaRPr>
          </a:p>
          <a:p>
            <a:pPr defTabSz="609630"/>
            <a:r>
              <a:rPr lang="en-US" sz="800" b="1" dirty="0">
                <a:solidFill>
                  <a:prstClr val="black"/>
                </a:solidFill>
                <a:latin typeface="Avenir Next"/>
                <a:ea typeface="Calibri"/>
                <a:cs typeface="Calibri"/>
              </a:rPr>
              <a:t>FORWARD-LOOKING STATEMENTS</a:t>
            </a:r>
            <a:endParaRPr lang="en-US" sz="800" dirty="0">
              <a:solidFill>
                <a:prstClr val="black"/>
              </a:solidFill>
              <a:latin typeface="Avenir Next"/>
            </a:endParaRPr>
          </a:p>
          <a:p>
            <a:pPr defTabSz="609630"/>
            <a:r>
              <a:rPr lang="en-US" sz="800" dirty="0">
                <a:solidFill>
                  <a:prstClr val="black"/>
                </a:solidFill>
                <a:latin typeface="Avenir Next"/>
                <a:ea typeface="Calibri"/>
                <a:cs typeface="Calibri"/>
              </a:rPr>
              <a:t>This presentation includes statements that express Oklo’s opinions, expectations, objectives, beliefs, plans, intentions, strategies, assumptions, forecasts or projections regarding future events or future results and therefore are, or may be deemed to be, “forward-looking statements.” The words “anticipate,” “believe,” “continue,” “could,” “estimate,” “expect,” “intends,” “may,” “might,” “plan,” “possible,” “potential,” “predict,” “project,” “should,” “would” or, in each case, their negative or other variations or comparable terminology, and similar expressions may identify forward-looking statements, but the absence of these words does not mean that a statement is not forward-looking. These forward-looking statements include all matters that are not historical facts. They appear in a number of places throughout this presentation and include statements regarding our intentions, beliefs or current expectations concerning, among other things, the timing, goals and benefits of nuclear fuel recycling, environmental benefits and goals of Oklo’s projects, results of operations, financial condition, liquidity, prospects, growth, strategies and the markets in which Oklo operates. Such forward-looking statements are based on information available as of the date of this presentation, and current expectations, forecasts and assumptions, and involve a number of judgments, risks and uncertainties.</a:t>
            </a:r>
            <a:endParaRPr lang="en-US" sz="800" dirty="0">
              <a:solidFill>
                <a:prstClr val="black"/>
              </a:solidFill>
              <a:latin typeface="Avenir Next"/>
            </a:endParaRPr>
          </a:p>
          <a:p>
            <a:pPr defTabSz="609630"/>
            <a:r>
              <a:rPr lang="en-US" sz="800" dirty="0">
                <a:solidFill>
                  <a:prstClr val="black"/>
                </a:solidFill>
                <a:latin typeface="Avenir Next"/>
                <a:ea typeface="Calibri"/>
                <a:cs typeface="Calibri"/>
              </a:rPr>
              <a:t>As a result of a number of known and unknown risks and uncertainties, the actual results or performance of Oklo may be materially different from those expressed or implied by these forward-looking statements. The following important risk factors could affect Oklo’s future results and cause those results or other outcomes to differ materially from those expressed or implied in the forward-looking statements: risks related to the deployment of Oklo’s powerhouses; the risk that Oklo is pursuing an emerging market, with no commercial project operating, regulatory uncertainties; the potential need for financing to construct plants; market, financial, political, environmental and legal conditions; the effects of competition; changes in applicable laws or regulations; the outcome of any government and regulatory proceedings and investigations and inquiries.</a:t>
            </a:r>
            <a:endParaRPr lang="en-US" sz="800" dirty="0">
              <a:solidFill>
                <a:prstClr val="black"/>
              </a:solidFill>
              <a:latin typeface="Avenir Next"/>
            </a:endParaRPr>
          </a:p>
          <a:p>
            <a:pPr defTabSz="609630"/>
            <a:r>
              <a:rPr lang="en-US" sz="800" dirty="0">
                <a:solidFill>
                  <a:prstClr val="black"/>
                </a:solidFill>
                <a:latin typeface="Avenir Next"/>
                <a:ea typeface="Calibri"/>
                <a:cs typeface="Calibri"/>
              </a:rPr>
              <a:t>The foregoing list of factors is not exhaustive. You should carefully consider the foregoing factors and the other risks and uncertainties of the other documents filed by Oklo from time to time with the U.S. Securities and Exchange Commission. The forward-looking statements contained in this presentation and in any document incorporated by reference are based on current expectations and beliefs concerning future developments and their potential effects on Oklo. There can be no assurance that future developments affecting Oklo will be those that Oklo has anticipated. Oklo undertakes no obligation to update or revise any forward-looking statements, whether as a result of new information, future events or otherwise, except as may be required under applicable securities laws.</a:t>
            </a:r>
            <a:endParaRPr lang="en-US" sz="800" dirty="0">
              <a:solidFill>
                <a:prstClr val="black"/>
              </a:solidFill>
              <a:latin typeface="Avenir Next"/>
            </a:endParaRPr>
          </a:p>
          <a:p>
            <a:pPr defTabSz="609630"/>
            <a:endParaRPr lang="en-US" sz="800" b="1" dirty="0">
              <a:solidFill>
                <a:prstClr val="black"/>
              </a:solidFill>
              <a:latin typeface="Avenir Next"/>
              <a:ea typeface="Calibri"/>
              <a:cs typeface="Calibri"/>
            </a:endParaRPr>
          </a:p>
          <a:p>
            <a:pPr defTabSz="609630"/>
            <a:r>
              <a:rPr lang="en-US" sz="800" b="1" dirty="0">
                <a:solidFill>
                  <a:prstClr val="black"/>
                </a:solidFill>
                <a:latin typeface="Avenir Next"/>
                <a:ea typeface="Calibri"/>
                <a:cs typeface="Calibri"/>
              </a:rPr>
              <a:t>INDUSTRY AND MARKET DATA </a:t>
            </a:r>
            <a:endParaRPr lang="en-US" sz="800" dirty="0">
              <a:solidFill>
                <a:prstClr val="black"/>
              </a:solidFill>
              <a:latin typeface="Avenir Next"/>
            </a:endParaRPr>
          </a:p>
          <a:p>
            <a:pPr defTabSz="609630"/>
            <a:r>
              <a:rPr lang="en-US" sz="800" dirty="0">
                <a:solidFill>
                  <a:prstClr val="black"/>
                </a:solidFill>
                <a:latin typeface="Avenir Next"/>
                <a:cs typeface="Times New Roman"/>
              </a:rPr>
              <a:t>In this presentation, Oklo relies on and refers to certain information and statistics regarding the markets and industries in which Oklo competes. Such information and statistics are based on Oklo’s management’s estimates and/or obtained from third party sources, including reports by market research firms and company filings. While Oklo believes such third party information is reliable, there can be no assurance as to the accuracy or completeness of the indicated information. Oklo has not independently verified the accuracy or completeness of the information provided by the third-party sources.</a:t>
            </a:r>
            <a:endParaRPr lang="en-US" sz="800" dirty="0">
              <a:solidFill>
                <a:prstClr val="black"/>
              </a:solidFill>
              <a:latin typeface="Avenir Next"/>
            </a:endParaRPr>
          </a:p>
        </p:txBody>
      </p:sp>
    </p:spTree>
    <p:extLst>
      <p:ext uri="{BB962C8B-B14F-4D97-AF65-F5344CB8AC3E}">
        <p14:creationId xmlns:p14="http://schemas.microsoft.com/office/powerpoint/2010/main" val="8533065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16C45-5FED-3CBC-8906-3BADE0519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CF21B-3906-426C-8340-C666117EEF05}"/>
              </a:ext>
            </a:extLst>
          </p:cNvPr>
          <p:cNvSpPr>
            <a:spLocks noGrp="1"/>
          </p:cNvSpPr>
          <p:nvPr>
            <p:ph type="title"/>
          </p:nvPr>
        </p:nvSpPr>
        <p:spPr>
          <a:xfrm>
            <a:off x="798394" y="318060"/>
            <a:ext cx="11527125" cy="1196658"/>
          </a:xfrm>
        </p:spPr>
        <p:txBody>
          <a:bodyPr>
            <a:normAutofit/>
          </a:bodyPr>
          <a:lstStyle/>
          <a:p>
            <a:r>
              <a:rPr lang="en-US" sz="3600" dirty="0">
                <a:latin typeface="Tw Cen MT" panose="020B0602020104020603" pitchFamily="34" charset="0"/>
              </a:rPr>
              <a:t>Launch Pad Proposed Site</a:t>
            </a:r>
            <a:br>
              <a:rPr lang="en-US" sz="4800" dirty="0">
                <a:latin typeface="Tw Cen MT" panose="020B0602020104020603" pitchFamily="34" charset="0"/>
              </a:rPr>
            </a:br>
            <a:endParaRPr lang="en-US" dirty="0"/>
          </a:p>
        </p:txBody>
      </p:sp>
      <p:sp>
        <p:nvSpPr>
          <p:cNvPr id="3" name="Content Placeholder 2">
            <a:extLst>
              <a:ext uri="{FF2B5EF4-FFF2-40B4-BE49-F238E27FC236}">
                <a16:creationId xmlns:a16="http://schemas.microsoft.com/office/drawing/2014/main" id="{FD1E11B1-4452-1E47-7432-521965484568}"/>
              </a:ext>
            </a:extLst>
          </p:cNvPr>
          <p:cNvSpPr>
            <a:spLocks noGrp="1"/>
          </p:cNvSpPr>
          <p:nvPr>
            <p:ph idx="1"/>
          </p:nvPr>
        </p:nvSpPr>
        <p:spPr>
          <a:xfrm>
            <a:off x="591671" y="1436294"/>
            <a:ext cx="4531657" cy="4682118"/>
          </a:xfrm>
        </p:spPr>
        <p:txBody>
          <a:bodyPr>
            <a:normAutofit/>
          </a:bodyPr>
          <a:lstStyle/>
          <a:p>
            <a:r>
              <a:rPr lang="en-US" dirty="0"/>
              <a:t>Planned Launch Pad is 2100+ acres around INL’s Central Facilities Area</a:t>
            </a:r>
          </a:p>
          <a:p>
            <a:pPr lvl="1"/>
            <a:r>
              <a:rPr lang="en-US" dirty="0"/>
              <a:t>Limits impact to core lab operations</a:t>
            </a:r>
          </a:p>
          <a:p>
            <a:pPr lvl="1"/>
            <a:r>
              <a:rPr lang="en-US" dirty="0"/>
              <a:t>Proximity to utilities</a:t>
            </a:r>
          </a:p>
          <a:p>
            <a:pPr lvl="1"/>
            <a:r>
              <a:rPr lang="en-US" dirty="0"/>
              <a:t>Rail line access</a:t>
            </a:r>
          </a:p>
          <a:p>
            <a:pPr lvl="1"/>
            <a:r>
              <a:rPr lang="en-US" dirty="0"/>
              <a:t>Large footprint</a:t>
            </a:r>
          </a:p>
          <a:p>
            <a:pPr marL="0" indent="0">
              <a:buNone/>
            </a:pPr>
            <a:endParaRPr lang="en-US" dirty="0"/>
          </a:p>
        </p:txBody>
      </p:sp>
      <p:sp>
        <p:nvSpPr>
          <p:cNvPr id="4" name="Slide Number Placeholder 3">
            <a:extLst>
              <a:ext uri="{FF2B5EF4-FFF2-40B4-BE49-F238E27FC236}">
                <a16:creationId xmlns:a16="http://schemas.microsoft.com/office/drawing/2014/main" id="{6527CC17-61C4-3456-AB6C-108757B3073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9F8A8B4-CBB0-5845-8D8A-6B10FD577CA1}" type="slidenum">
              <a:rPr kumimoji="0" lang="en-US" sz="1000" b="1"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80</a:t>
            </a:fld>
            <a:endParaRPr kumimoji="0" lang="en-US" sz="1000" b="1"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endParaRPr>
          </a:p>
        </p:txBody>
      </p:sp>
      <p:pic>
        <p:nvPicPr>
          <p:cNvPr id="7" name="Picture 6" descr="Diagram&#10;&#10;AI-generated content may be incorrect.">
            <a:extLst>
              <a:ext uri="{FF2B5EF4-FFF2-40B4-BE49-F238E27FC236}">
                <a16:creationId xmlns:a16="http://schemas.microsoft.com/office/drawing/2014/main" id="{6568622F-F1E1-639E-6FBA-6B472626B88C}"/>
              </a:ext>
            </a:extLst>
          </p:cNvPr>
          <p:cNvPicPr>
            <a:picLocks noChangeAspect="1"/>
          </p:cNvPicPr>
          <p:nvPr/>
        </p:nvPicPr>
        <p:blipFill>
          <a:blip r:embed="rId2"/>
          <a:stretch>
            <a:fillRect/>
          </a:stretch>
        </p:blipFill>
        <p:spPr>
          <a:xfrm>
            <a:off x="5635465" y="1330325"/>
            <a:ext cx="6177917" cy="4197350"/>
          </a:xfrm>
          <a:prstGeom prst="rect">
            <a:avLst/>
          </a:prstGeom>
        </p:spPr>
      </p:pic>
    </p:spTree>
    <p:extLst>
      <p:ext uri="{BB962C8B-B14F-4D97-AF65-F5344CB8AC3E}">
        <p14:creationId xmlns:p14="http://schemas.microsoft.com/office/powerpoint/2010/main" val="2046517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2AA75-FEA1-8155-951C-DCFEE61290B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EFA8F85-24DB-3036-89E6-FE6D286F857B}"/>
              </a:ext>
            </a:extLst>
          </p:cNvPr>
          <p:cNvSpPr>
            <a:spLocks noGrp="1"/>
          </p:cNvSpPr>
          <p:nvPr>
            <p:ph type="title"/>
          </p:nvPr>
        </p:nvSpPr>
        <p:spPr/>
        <p:txBody>
          <a:bodyPr/>
          <a:lstStyle/>
          <a:p>
            <a:r>
              <a:rPr lang="en-US" dirty="0"/>
              <a:t>Gathering Industry Input to Make Launch Pad Successful</a:t>
            </a:r>
          </a:p>
        </p:txBody>
      </p:sp>
      <p:sp>
        <p:nvSpPr>
          <p:cNvPr id="4" name="Slide Number Placeholder 3">
            <a:extLst>
              <a:ext uri="{FF2B5EF4-FFF2-40B4-BE49-F238E27FC236}">
                <a16:creationId xmlns:a16="http://schemas.microsoft.com/office/drawing/2014/main" id="{F211073C-BDDA-451B-AA63-62701F41CF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9F8A8B4-CBB0-5845-8D8A-6B10FD577CA1}" type="slidenum">
              <a:rPr kumimoji="0" lang="en-US" sz="1000" b="1"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81</a:t>
            </a:fld>
            <a:endParaRPr kumimoji="0" lang="en-US" sz="1000" b="1"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5C52B651-0159-8ABA-CF77-E294C86600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7874" y="1298486"/>
            <a:ext cx="6248454" cy="4814713"/>
          </a:xfrm>
          <a:prstGeom prst="rect">
            <a:avLst/>
          </a:prstGeom>
        </p:spPr>
      </p:pic>
      <p:sp>
        <p:nvSpPr>
          <p:cNvPr id="10" name="Content Placeholder 2">
            <a:extLst>
              <a:ext uri="{FF2B5EF4-FFF2-40B4-BE49-F238E27FC236}">
                <a16:creationId xmlns:a16="http://schemas.microsoft.com/office/drawing/2014/main" id="{A0220B6B-F0C1-FCFE-872D-47837A3B3AAB}"/>
              </a:ext>
            </a:extLst>
          </p:cNvPr>
          <p:cNvSpPr>
            <a:spLocks noGrp="1"/>
          </p:cNvSpPr>
          <p:nvPr>
            <p:ph idx="1"/>
          </p:nvPr>
        </p:nvSpPr>
        <p:spPr>
          <a:xfrm>
            <a:off x="940200" y="1465487"/>
            <a:ext cx="4375230" cy="4939676"/>
          </a:xfrm>
        </p:spPr>
        <p:txBody>
          <a:bodyPr vert="horz" lIns="0" tIns="0" rIns="91440" bIns="45720" rtlCol="0" anchor="t">
            <a:normAutofit/>
          </a:bodyPr>
          <a:lstStyle/>
          <a:p>
            <a:pPr marL="0" indent="0">
              <a:buNone/>
            </a:pPr>
            <a:r>
              <a:rPr lang="en-US" dirty="0">
                <a:latin typeface="Arial"/>
                <a:cs typeface="Arial"/>
              </a:rPr>
              <a:t>Conducted interviews with </a:t>
            </a:r>
            <a:br>
              <a:rPr lang="en-US" dirty="0">
                <a:latin typeface="Arial"/>
                <a:cs typeface="Arial"/>
              </a:rPr>
            </a:br>
            <a:r>
              <a:rPr lang="en-US" b="1" dirty="0">
                <a:latin typeface="Arial"/>
                <a:cs typeface="Arial"/>
              </a:rPr>
              <a:t>10 companies</a:t>
            </a:r>
            <a:r>
              <a:rPr lang="en-US" dirty="0">
                <a:latin typeface="Arial"/>
                <a:cs typeface="Arial"/>
              </a:rPr>
              <a:t> </a:t>
            </a:r>
            <a:r>
              <a:rPr lang="en-US" i="1" dirty="0">
                <a:latin typeface="Arial"/>
                <a:cs typeface="Arial"/>
              </a:rPr>
              <a:t>(9 reactor developers, 2 fuel fabricators, </a:t>
            </a:r>
            <a:r>
              <a:rPr lang="en-US" i="1" dirty="0" err="1">
                <a:latin typeface="Arial"/>
                <a:cs typeface="Arial"/>
              </a:rPr>
              <a:t>Oklo</a:t>
            </a:r>
            <a:r>
              <a:rPr lang="en-US" i="1" dirty="0">
                <a:latin typeface="Arial"/>
                <a:cs typeface="Arial"/>
              </a:rPr>
              <a:t> as both)</a:t>
            </a:r>
            <a:r>
              <a:rPr lang="en-US" dirty="0">
                <a:latin typeface="Arial"/>
                <a:cs typeface="Arial"/>
              </a:rPr>
              <a:t> on what they want from Launch Pad</a:t>
            </a:r>
          </a:p>
          <a:p>
            <a:r>
              <a:rPr lang="en-US" dirty="0" err="1">
                <a:latin typeface="Arial"/>
                <a:cs typeface="Arial"/>
              </a:rPr>
              <a:t>Aalo</a:t>
            </a:r>
            <a:r>
              <a:rPr lang="en-US" dirty="0">
                <a:latin typeface="Arial"/>
                <a:cs typeface="Arial"/>
              </a:rPr>
              <a:t>, Antares, BWXT, Deployable Energy, Nano Nuclear, </a:t>
            </a:r>
            <a:r>
              <a:rPr lang="en-US" dirty="0" err="1">
                <a:latin typeface="Arial"/>
                <a:cs typeface="Arial"/>
              </a:rPr>
              <a:t>Oklo</a:t>
            </a:r>
            <a:r>
              <a:rPr lang="en-US" dirty="0">
                <a:latin typeface="Arial"/>
                <a:cs typeface="Arial"/>
              </a:rPr>
              <a:t>, Radiant, Standard Nuclear, Westinghouse, X-Energy</a:t>
            </a:r>
          </a:p>
          <a:p>
            <a:pPr marL="0" indent="0">
              <a:buNone/>
            </a:pPr>
            <a:r>
              <a:rPr lang="en-US" dirty="0">
                <a:latin typeface="Arial"/>
                <a:cs typeface="Arial"/>
              </a:rPr>
              <a:t>One-month RFI on </a:t>
            </a:r>
            <a:r>
              <a:rPr lang="en-US" dirty="0" err="1">
                <a:latin typeface="Arial"/>
                <a:cs typeface="Arial"/>
              </a:rPr>
              <a:t>SAM.gov</a:t>
            </a:r>
            <a:br>
              <a:rPr lang="en-US" dirty="0">
                <a:latin typeface="Arial"/>
                <a:cs typeface="Arial"/>
              </a:rPr>
            </a:br>
            <a:r>
              <a:rPr lang="en-US" dirty="0">
                <a:latin typeface="Arial"/>
                <a:cs typeface="Arial"/>
              </a:rPr>
              <a:t>for additional input</a:t>
            </a:r>
          </a:p>
        </p:txBody>
      </p:sp>
    </p:spTree>
    <p:extLst>
      <p:ext uri="{BB962C8B-B14F-4D97-AF65-F5344CB8AC3E}">
        <p14:creationId xmlns:p14="http://schemas.microsoft.com/office/powerpoint/2010/main" val="5954081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AB04D-DB58-B41C-4F66-60131B1BF63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2A149D-F5F1-5416-73FB-A600E20AAC5A}"/>
              </a:ext>
            </a:extLst>
          </p:cNvPr>
          <p:cNvSpPr>
            <a:spLocks noGrp="1"/>
          </p:cNvSpPr>
          <p:nvPr>
            <p:ph idx="1"/>
          </p:nvPr>
        </p:nvSpPr>
        <p:spPr>
          <a:xfrm>
            <a:off x="923026" y="1371600"/>
            <a:ext cx="4982018" cy="4638166"/>
          </a:xfrm>
        </p:spPr>
        <p:txBody>
          <a:bodyPr vert="horz" lIns="0" tIns="0" rIns="91440" bIns="45720" rtlCol="0" anchor="t">
            <a:normAutofit/>
          </a:bodyPr>
          <a:lstStyle/>
          <a:p>
            <a:pPr marL="0" indent="0">
              <a:buNone/>
            </a:pPr>
            <a:r>
              <a:rPr lang="en-US" b="1" dirty="0">
                <a:solidFill>
                  <a:schemeClr val="bg2"/>
                </a:solidFill>
                <a:latin typeface="Arial"/>
                <a:cs typeface="Arial"/>
              </a:rPr>
              <a:t>ALL DEVELOPERS ASKED </a:t>
            </a:r>
            <a:br>
              <a:rPr lang="en-US" b="1" dirty="0">
                <a:latin typeface="Arial"/>
                <a:cs typeface="Arial"/>
              </a:rPr>
            </a:br>
            <a:r>
              <a:rPr lang="en-US" b="1" dirty="0">
                <a:solidFill>
                  <a:schemeClr val="bg2"/>
                </a:solidFill>
                <a:latin typeface="Arial"/>
                <a:cs typeface="Arial"/>
              </a:rPr>
              <a:t>FOR A FEW KEY ITEMS</a:t>
            </a:r>
          </a:p>
          <a:p>
            <a:pPr marL="0" indent="0">
              <a:lnSpc>
                <a:spcPct val="100000"/>
              </a:lnSpc>
              <a:spcBef>
                <a:spcPts val="900"/>
              </a:spcBef>
              <a:buNone/>
            </a:pPr>
            <a:r>
              <a:rPr lang="en-US" b="1" dirty="0">
                <a:latin typeface="Arial"/>
                <a:cs typeface="Arial"/>
              </a:rPr>
              <a:t>Access to basic infrastructure</a:t>
            </a:r>
            <a:r>
              <a:rPr lang="en-US" dirty="0">
                <a:latin typeface="Arial"/>
                <a:cs typeface="Arial"/>
              </a:rPr>
              <a:t> </a:t>
            </a:r>
            <a:r>
              <a:rPr lang="en-US" i="1" dirty="0">
                <a:latin typeface="Arial"/>
                <a:cs typeface="Arial"/>
              </a:rPr>
              <a:t>(electricity, water, fiber, roads, etc.)</a:t>
            </a:r>
          </a:p>
          <a:p>
            <a:pPr marL="0" indent="0">
              <a:lnSpc>
                <a:spcPct val="100000"/>
              </a:lnSpc>
              <a:spcBef>
                <a:spcPts val="400"/>
              </a:spcBef>
              <a:buNone/>
            </a:pPr>
            <a:r>
              <a:rPr lang="en-US" sz="2000" dirty="0">
                <a:latin typeface="Arial"/>
                <a:cs typeface="Arial"/>
              </a:rPr>
              <a:t>General access, not run to their site border</a:t>
            </a:r>
          </a:p>
          <a:p>
            <a:pPr marL="0" indent="0">
              <a:lnSpc>
                <a:spcPct val="100000"/>
              </a:lnSpc>
              <a:spcBef>
                <a:spcPts val="900"/>
              </a:spcBef>
              <a:buNone/>
            </a:pPr>
            <a:r>
              <a:rPr lang="en-US" b="1" dirty="0">
                <a:latin typeface="Arial"/>
                <a:cs typeface="Arial"/>
              </a:rPr>
              <a:t>End users for the electricity or heat</a:t>
            </a:r>
            <a:br>
              <a:rPr lang="en-US" b="1" dirty="0">
                <a:latin typeface="Arial"/>
                <a:cs typeface="Arial"/>
              </a:rPr>
            </a:br>
            <a:r>
              <a:rPr lang="en-US" sz="2000" dirty="0">
                <a:latin typeface="Arial"/>
                <a:cs typeface="Arial"/>
              </a:rPr>
              <a:t>Collaboration with Proving Ground</a:t>
            </a:r>
          </a:p>
          <a:p>
            <a:pPr marL="0" indent="0">
              <a:lnSpc>
                <a:spcPct val="100000"/>
              </a:lnSpc>
              <a:spcBef>
                <a:spcPts val="900"/>
              </a:spcBef>
              <a:buNone/>
            </a:pPr>
            <a:r>
              <a:rPr lang="en-US" b="1" dirty="0">
                <a:latin typeface="Arial"/>
                <a:cs typeface="Arial"/>
              </a:rPr>
              <a:t>Back-end management</a:t>
            </a:r>
            <a:br>
              <a:rPr lang="en-US" b="1" dirty="0">
                <a:latin typeface="Arial"/>
                <a:cs typeface="Arial"/>
              </a:rPr>
            </a:br>
            <a:r>
              <a:rPr lang="en-US" sz="2000" dirty="0">
                <a:latin typeface="Arial"/>
                <a:cs typeface="Arial"/>
              </a:rPr>
              <a:t>Storage or another solution</a:t>
            </a:r>
          </a:p>
        </p:txBody>
      </p:sp>
      <p:sp>
        <p:nvSpPr>
          <p:cNvPr id="4" name="Slide Number Placeholder 3">
            <a:extLst>
              <a:ext uri="{FF2B5EF4-FFF2-40B4-BE49-F238E27FC236}">
                <a16:creationId xmlns:a16="http://schemas.microsoft.com/office/drawing/2014/main" id="{4B674798-F950-0531-AEF9-2E195038015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9F8A8B4-CBB0-5845-8D8A-6B10FD577CA1}" type="slidenum">
              <a:rPr kumimoji="0" lang="en-US" sz="1000" b="1" i="0" u="none" strike="noStrike" kern="1200" cap="none" spc="0" normalizeH="0" baseline="0" noProof="0" smtClean="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US" sz="1000" b="1" i="0" u="none" strike="noStrike" kern="1200" cap="none" spc="0" normalizeH="0" baseline="0" noProof="0">
              <a:ln>
                <a:noFill/>
              </a:ln>
              <a:solidFill>
                <a:srgbClr val="59595C">
                  <a:lumMod val="40000"/>
                  <a:lumOff val="60000"/>
                </a:srgbClr>
              </a:solidFill>
              <a:effectLst/>
              <a:uLnTx/>
              <a:uFillTx/>
              <a:latin typeface="Arial" panose="020B0604020202020204" pitchFamily="34" charset="0"/>
              <a:ea typeface="+mn-ea"/>
              <a:cs typeface="Arial" panose="020B0604020202020204" pitchFamily="34" charset="0"/>
            </a:endParaRPr>
          </a:p>
        </p:txBody>
      </p:sp>
      <p:sp>
        <p:nvSpPr>
          <p:cNvPr id="7" name="Title 7">
            <a:extLst>
              <a:ext uri="{FF2B5EF4-FFF2-40B4-BE49-F238E27FC236}">
                <a16:creationId xmlns:a16="http://schemas.microsoft.com/office/drawing/2014/main" id="{25626F59-99B2-A466-E462-D066CF0172D5}"/>
              </a:ext>
            </a:extLst>
          </p:cNvPr>
          <p:cNvSpPr txBox="1">
            <a:spLocks/>
          </p:cNvSpPr>
          <p:nvPr/>
        </p:nvSpPr>
        <p:spPr>
          <a:xfrm>
            <a:off x="927187" y="558602"/>
            <a:ext cx="10146856" cy="566668"/>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6509D"/>
                </a:solidFill>
                <a:effectLst/>
                <a:uLnTx/>
                <a:uFillTx/>
                <a:latin typeface="Arial"/>
                <a:ea typeface="+mj-ea"/>
                <a:cs typeface="Arial"/>
              </a:rPr>
              <a:t>Key Feedback Received</a:t>
            </a:r>
            <a:endParaRPr kumimoji="0" lang="en-US" sz="2800" b="0" i="0" u="none" strike="noStrike" kern="1200" cap="none" spc="0" normalizeH="0" baseline="0" noProof="0">
              <a:ln>
                <a:noFill/>
              </a:ln>
              <a:solidFill>
                <a:srgbClr val="000000"/>
              </a:solidFill>
              <a:effectLst/>
              <a:uLnTx/>
              <a:uFillTx/>
              <a:latin typeface="Arial"/>
              <a:ea typeface="+mj-ea"/>
              <a:cs typeface="Arial"/>
            </a:endParaRPr>
          </a:p>
        </p:txBody>
      </p:sp>
      <p:sp>
        <p:nvSpPr>
          <p:cNvPr id="11" name="Content Placeholder 2">
            <a:extLst>
              <a:ext uri="{FF2B5EF4-FFF2-40B4-BE49-F238E27FC236}">
                <a16:creationId xmlns:a16="http://schemas.microsoft.com/office/drawing/2014/main" id="{D8C5F535-3B6A-C43F-B6BB-B14701CC3CA3}"/>
              </a:ext>
            </a:extLst>
          </p:cNvPr>
          <p:cNvSpPr txBox="1">
            <a:spLocks/>
          </p:cNvSpPr>
          <p:nvPr/>
        </p:nvSpPr>
        <p:spPr>
          <a:xfrm>
            <a:off x="6513584" y="1371600"/>
            <a:ext cx="4949126" cy="4638166"/>
          </a:xfrm>
          <a:prstGeom prst="rect">
            <a:avLst/>
          </a:prstGeom>
        </p:spPr>
        <p:txBody>
          <a:bodyPr vert="horz" lIns="0" tIns="0" rIns="91440" bIns="45720" rtlCol="0" anchor="t">
            <a:norm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CA8E1"/>
              </a:buClr>
              <a:buSzTx/>
              <a:buFont typeface="Arial" panose="020B0604020202020204" pitchFamily="34" charset="0"/>
              <a:buNone/>
              <a:tabLst/>
              <a:defRPr/>
            </a:pPr>
            <a:r>
              <a:rPr kumimoji="0" lang="en-US" sz="2200" b="1" i="0" u="none" strike="noStrike" kern="1200" cap="none" spc="0" normalizeH="0" baseline="0" noProof="0" dirty="0">
                <a:ln>
                  <a:noFill/>
                </a:ln>
                <a:solidFill>
                  <a:srgbClr val="2CA8E1"/>
                </a:solidFill>
                <a:effectLst/>
                <a:uLnTx/>
                <a:uFillTx/>
                <a:latin typeface="Arial"/>
                <a:ea typeface="+mn-ea"/>
                <a:cs typeface="Arial"/>
              </a:rPr>
              <a:t>OTHER ‘NICE TO HAVE’ ITEMS</a:t>
            </a:r>
            <a:endParaRPr kumimoji="0" lang="en-US" sz="2200" b="0" i="0" u="none" strike="noStrike" kern="1200" cap="none" spc="0" normalizeH="0" baseline="0" noProof="0" dirty="0">
              <a:ln>
                <a:noFill/>
              </a:ln>
              <a:solidFill>
                <a:srgbClr val="2CA8E1"/>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
                <a:srgbClr val="2CA8E1"/>
              </a:buClr>
              <a:buSzTx/>
              <a:buFont typeface="Arial" panose="020B0604020202020204" pitchFamily="34" charset="0"/>
              <a:buNone/>
              <a:tabLst/>
              <a:defRPr/>
            </a:pPr>
            <a:r>
              <a:rPr kumimoji="0" lang="en-US" sz="2200" b="1" i="0" u="none" strike="noStrike" kern="1200" cap="none" spc="0" normalizeH="0" baseline="0" noProof="0" dirty="0">
                <a:ln>
                  <a:noFill/>
                </a:ln>
                <a:solidFill>
                  <a:srgbClr val="06509D"/>
                </a:solidFill>
                <a:effectLst/>
                <a:uLnTx/>
                <a:uFillTx/>
                <a:latin typeface="Arial"/>
                <a:ea typeface="+mn-ea"/>
                <a:cs typeface="Arial"/>
              </a:rPr>
              <a:t>NEPA/Environmental permitting</a:t>
            </a:r>
          </a:p>
          <a:p>
            <a:pPr marL="0" marR="0" lvl="0" indent="0" algn="l" defTabSz="914400" rtl="0" eaLnBrk="1" fontAlgn="auto" latinLnBrk="0" hangingPunct="1">
              <a:lnSpc>
                <a:spcPct val="90000"/>
              </a:lnSpc>
              <a:spcBef>
                <a:spcPts val="1000"/>
              </a:spcBef>
              <a:spcAft>
                <a:spcPts val="0"/>
              </a:spcAft>
              <a:buClr>
                <a:srgbClr val="2CA8E1"/>
              </a:buClr>
              <a:buSzTx/>
              <a:buFont typeface="Arial" panose="020B0604020202020204" pitchFamily="34" charset="0"/>
              <a:buNone/>
              <a:tabLst/>
              <a:defRPr/>
            </a:pPr>
            <a:r>
              <a:rPr kumimoji="0" lang="en-US" sz="2200" b="1" i="0" u="none" strike="noStrike" kern="1200" cap="none" spc="0" normalizeH="0" baseline="0" noProof="0" dirty="0">
                <a:ln>
                  <a:noFill/>
                </a:ln>
                <a:solidFill>
                  <a:srgbClr val="06509D"/>
                </a:solidFill>
                <a:effectLst/>
                <a:uLnTx/>
                <a:uFillTx/>
                <a:latin typeface="Arial"/>
                <a:ea typeface="+mn-ea"/>
                <a:cs typeface="Arial"/>
              </a:rPr>
              <a:t>Access to INL facilities, personnel, safety programs, safeguards </a:t>
            </a:r>
            <a:br>
              <a:rPr kumimoji="0" lang="en-US" sz="2200" b="1" i="0" u="none" strike="noStrike" kern="1200" cap="none" spc="0" normalizeH="0" baseline="0" noProof="0" dirty="0">
                <a:ln>
                  <a:noFill/>
                </a:ln>
                <a:solidFill>
                  <a:srgbClr val="06509D"/>
                </a:solidFill>
                <a:effectLst/>
                <a:uLnTx/>
                <a:uFillTx/>
                <a:latin typeface="Arial"/>
                <a:ea typeface="+mn-ea"/>
                <a:cs typeface="Arial"/>
              </a:rPr>
            </a:br>
            <a:r>
              <a:rPr kumimoji="0" lang="en-US" sz="2200" b="1" i="0" u="none" strike="noStrike" kern="1200" cap="none" spc="0" normalizeH="0" baseline="0" noProof="0" dirty="0">
                <a:ln>
                  <a:noFill/>
                </a:ln>
                <a:solidFill>
                  <a:srgbClr val="06509D"/>
                </a:solidFill>
                <a:effectLst/>
                <a:uLnTx/>
                <a:uFillTx/>
                <a:latin typeface="Arial"/>
                <a:ea typeface="+mn-ea"/>
                <a:cs typeface="Arial"/>
              </a:rPr>
              <a:t>and security</a:t>
            </a:r>
            <a:endParaRPr kumimoji="0" lang="en-US" sz="22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
                <a:srgbClr val="2CA8E1"/>
              </a:buClr>
              <a:buSzTx/>
              <a:buFont typeface="Arial" panose="020B0604020202020204" pitchFamily="34" charset="0"/>
              <a:buNone/>
              <a:tabLst/>
              <a:defRPr/>
            </a:pPr>
            <a:r>
              <a:rPr kumimoji="0" lang="en-US" sz="2200" b="1" i="0" u="none" strike="noStrike" kern="1200" cap="none" spc="0" normalizeH="0" baseline="0" noProof="0" dirty="0">
                <a:ln>
                  <a:noFill/>
                </a:ln>
                <a:solidFill>
                  <a:srgbClr val="06509D"/>
                </a:solidFill>
                <a:effectLst/>
                <a:uLnTx/>
                <a:uFillTx/>
                <a:latin typeface="Arial"/>
                <a:ea typeface="+mn-ea"/>
                <a:cs typeface="Arial"/>
              </a:rPr>
              <a:t>DOE/NRC regulatory support</a:t>
            </a:r>
            <a:endParaRPr kumimoji="0" lang="en-US" sz="22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
                <a:srgbClr val="2CA8E1"/>
              </a:buClr>
              <a:buSzTx/>
              <a:buFont typeface="Arial" panose="020B0604020202020204" pitchFamily="34" charset="0"/>
              <a:buNone/>
              <a:tabLst/>
              <a:defRPr/>
            </a:pPr>
            <a:r>
              <a:rPr kumimoji="0" lang="en-US" sz="2200" b="1" i="0" u="none" strike="noStrike" kern="1200" cap="none" spc="0" normalizeH="0" baseline="0" noProof="0" dirty="0">
                <a:ln>
                  <a:noFill/>
                </a:ln>
                <a:solidFill>
                  <a:srgbClr val="06509D"/>
                </a:solidFill>
                <a:effectLst/>
                <a:uLnTx/>
                <a:uFillTx/>
                <a:latin typeface="Arial"/>
                <a:ea typeface="+mn-ea"/>
                <a:cs typeface="Arial"/>
              </a:rPr>
              <a:t>Streamlined contracting</a:t>
            </a:r>
            <a:endParaRPr kumimoji="0" lang="en-US" sz="22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
                <a:srgbClr val="2CA8E1"/>
              </a:buClr>
              <a:buSzTx/>
              <a:buFont typeface="Arial" panose="020B0604020202020204" pitchFamily="34" charset="0"/>
              <a:buNone/>
              <a:tabLst/>
              <a:defRPr/>
            </a:pPr>
            <a:r>
              <a:rPr kumimoji="0" lang="en-US" sz="2200" b="1" i="0" u="none" strike="noStrike" kern="1200" cap="none" spc="0" normalizeH="0" baseline="0" noProof="0" dirty="0">
                <a:ln>
                  <a:noFill/>
                </a:ln>
                <a:solidFill>
                  <a:srgbClr val="06509D"/>
                </a:solidFill>
                <a:effectLst/>
                <a:uLnTx/>
                <a:uFillTx/>
                <a:latin typeface="Arial"/>
                <a:ea typeface="+mn-ea"/>
                <a:cs typeface="Arial"/>
              </a:rPr>
              <a:t>Onsite transportation and handling</a:t>
            </a:r>
            <a:endParaRPr kumimoji="0" lang="en-US" sz="2200" b="1"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
                <a:srgbClr val="2CA8E1"/>
              </a:buClr>
              <a:buSzTx/>
              <a:buFont typeface="Arial" panose="020B0604020202020204" pitchFamily="34" charset="0"/>
              <a:buNone/>
              <a:tabLst/>
              <a:defRPr/>
            </a:pPr>
            <a:endParaRPr kumimoji="0" lang="en-US" sz="2200" b="0" i="0" u="none" strike="noStrike" kern="1200" cap="none" spc="0" normalizeH="0" baseline="0" noProof="0" dirty="0">
              <a:ln>
                <a:noFill/>
              </a:ln>
              <a:solidFill>
                <a:srgbClr val="06509D"/>
              </a:solidFill>
              <a:effectLst/>
              <a:uLnTx/>
              <a:uFillTx/>
              <a:latin typeface="Arial"/>
              <a:ea typeface="+mn-ea"/>
              <a:cs typeface="Arial"/>
            </a:endParaRPr>
          </a:p>
        </p:txBody>
      </p:sp>
      <p:cxnSp>
        <p:nvCxnSpPr>
          <p:cNvPr id="14" name="Straight Arrow Connector 13">
            <a:extLst>
              <a:ext uri="{FF2B5EF4-FFF2-40B4-BE49-F238E27FC236}">
                <a16:creationId xmlns:a16="http://schemas.microsoft.com/office/drawing/2014/main" id="{07FFE525-39A5-B19A-D3D3-22B11A645A1C}"/>
              </a:ext>
            </a:extLst>
          </p:cNvPr>
          <p:cNvCxnSpPr/>
          <p:nvPr/>
        </p:nvCxnSpPr>
        <p:spPr>
          <a:xfrm>
            <a:off x="6040364" y="1371600"/>
            <a:ext cx="0" cy="3485022"/>
          </a:xfrm>
          <a:prstGeom prst="straightConnector1">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4794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utdoor, sign&#10;&#10;AI-generated content may be incorrect.">
            <a:extLst>
              <a:ext uri="{FF2B5EF4-FFF2-40B4-BE49-F238E27FC236}">
                <a16:creationId xmlns:a16="http://schemas.microsoft.com/office/drawing/2014/main" id="{179BBA92-8C22-2EFB-7AFF-03A0A89649D7}"/>
              </a:ext>
            </a:extLst>
          </p:cNvPr>
          <p:cNvPicPr>
            <a:picLocks noChangeAspect="1"/>
          </p:cNvPicPr>
          <p:nvPr/>
        </p:nvPicPr>
        <p:blipFill>
          <a:blip r:embed="rId2"/>
          <a:stretch>
            <a:fillRect/>
          </a:stretch>
        </p:blipFill>
        <p:spPr>
          <a:xfrm>
            <a:off x="844550" y="1733550"/>
            <a:ext cx="3676650" cy="4902200"/>
          </a:xfrm>
          <a:prstGeom prst="rect">
            <a:avLst/>
          </a:prstGeom>
        </p:spPr>
      </p:pic>
      <p:sp>
        <p:nvSpPr>
          <p:cNvPr id="9" name="Content Placeholder 2">
            <a:extLst>
              <a:ext uri="{FF2B5EF4-FFF2-40B4-BE49-F238E27FC236}">
                <a16:creationId xmlns:a16="http://schemas.microsoft.com/office/drawing/2014/main" id="{71A7DC8A-A9E7-33A4-1FFA-AC3A45129E6A}"/>
              </a:ext>
            </a:extLst>
          </p:cNvPr>
          <p:cNvSpPr txBox="1">
            <a:spLocks/>
          </p:cNvSpPr>
          <p:nvPr/>
        </p:nvSpPr>
        <p:spPr>
          <a:xfrm>
            <a:off x="6213444" y="1943100"/>
            <a:ext cx="4835556" cy="39970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rgbClr val="016E97"/>
                </a:solidFill>
                <a:latin typeface="Montserra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016E97"/>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016E97"/>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016E97"/>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016E97"/>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016E97"/>
                </a:solidFill>
                <a:effectLst/>
                <a:uLnTx/>
                <a:uFillTx/>
                <a:latin typeface="Montserrat" pitchFamily="2" charset="77"/>
                <a:ea typeface="+mn-ea"/>
                <a:cs typeface="+mn-cs"/>
              </a:rPr>
              <a:t>Launch Pad will enable NRIC and INL to continue to provide the support advanced nuclear developers need at the speed these start-up companies expect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3000" b="0" i="0" u="none" strike="noStrike" kern="1200" cap="none" spc="0" normalizeH="0" baseline="0" noProof="0" dirty="0">
              <a:ln>
                <a:noFill/>
              </a:ln>
              <a:solidFill>
                <a:srgbClr val="016E97"/>
              </a:solidFill>
              <a:effectLst/>
              <a:uLnTx/>
              <a:uFillTx/>
              <a:latin typeface="Montserrat" pitchFamily="2" charset="77"/>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endParaRPr kumimoji="0" lang="en-US" sz="3000" b="0" i="0" u="none" strike="noStrike" kern="1200" cap="none" spc="0" normalizeH="0" baseline="0" noProof="0" dirty="0">
              <a:ln>
                <a:noFill/>
              </a:ln>
              <a:solidFill>
                <a:srgbClr val="016E97"/>
              </a:solidFill>
              <a:effectLst/>
              <a:uLnTx/>
              <a:uFillTx/>
              <a:latin typeface="Montserrat" pitchFamily="2" charset="77"/>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srgbClr val="016E97"/>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629073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5D53C7-C99C-0AD6-C41B-F815C4AF7769}"/>
              </a:ext>
            </a:extLst>
          </p:cNvPr>
          <p:cNvSpPr>
            <a:spLocks noGrp="1"/>
          </p:cNvSpPr>
          <p:nvPr>
            <p:ph type="ctrTitle"/>
          </p:nvPr>
        </p:nvSpPr>
        <p:spPr/>
        <p:txBody>
          <a:bodyPr/>
          <a:lstStyle/>
          <a:p>
            <a:r>
              <a:rPr lang="en-US" dirty="0"/>
              <a:t>Discussion and Questions</a:t>
            </a:r>
          </a:p>
        </p:txBody>
      </p:sp>
    </p:spTree>
    <p:extLst>
      <p:ext uri="{BB962C8B-B14F-4D97-AF65-F5344CB8AC3E}">
        <p14:creationId xmlns:p14="http://schemas.microsoft.com/office/powerpoint/2010/main" val="13742560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4F8A"/>
        </a:solidFill>
        <a:effectLst/>
      </p:bgPr>
    </p:bg>
    <p:spTree>
      <p:nvGrpSpPr>
        <p:cNvPr id="1" name="">
          <a:extLst>
            <a:ext uri="{FF2B5EF4-FFF2-40B4-BE49-F238E27FC236}">
              <a16:creationId xmlns:a16="http://schemas.microsoft.com/office/drawing/2014/main" id="{D7DF1E45-7DF9-5614-D7C0-85D568ADB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301054-2C05-813B-2EFB-4391E1E1F0A4}"/>
              </a:ext>
            </a:extLst>
          </p:cNvPr>
          <p:cNvSpPr>
            <a:spLocks noGrp="1"/>
          </p:cNvSpPr>
          <p:nvPr>
            <p:ph type="title"/>
          </p:nvPr>
        </p:nvSpPr>
        <p:spPr>
          <a:xfrm>
            <a:off x="839788" y="1820863"/>
            <a:ext cx="3932237" cy="3216274"/>
          </a:xfrm>
        </p:spPr>
        <p:txBody>
          <a:bodyPr>
            <a:noAutofit/>
          </a:bodyPr>
          <a:lstStyle/>
          <a:p>
            <a:r>
              <a:rPr lang="en-US" sz="6000" dirty="0">
                <a:solidFill>
                  <a:schemeClr val="bg1"/>
                </a:solidFill>
              </a:rPr>
              <a:t>State Policies Supporting Nuclear</a:t>
            </a:r>
          </a:p>
        </p:txBody>
      </p:sp>
      <p:sp>
        <p:nvSpPr>
          <p:cNvPr id="3" name="Content Placeholder 2">
            <a:extLst>
              <a:ext uri="{FF2B5EF4-FFF2-40B4-BE49-F238E27FC236}">
                <a16:creationId xmlns:a16="http://schemas.microsoft.com/office/drawing/2014/main" id="{B5F5D932-B292-429F-3CB4-1CDBB0395285}"/>
              </a:ext>
            </a:extLst>
          </p:cNvPr>
          <p:cNvSpPr>
            <a:spLocks noGrp="1"/>
          </p:cNvSpPr>
          <p:nvPr>
            <p:ph idx="1"/>
          </p:nvPr>
        </p:nvSpPr>
        <p:spPr>
          <a:xfrm>
            <a:off x="5534025" y="2427287"/>
            <a:ext cx="6172200" cy="2003425"/>
          </a:xfrm>
        </p:spPr>
        <p:txBody>
          <a:bodyPr/>
          <a:lstStyle/>
          <a:p>
            <a:r>
              <a:rPr lang="en-US" b="1" dirty="0">
                <a:solidFill>
                  <a:schemeClr val="bg1"/>
                </a:solidFill>
              </a:rPr>
              <a:t>Dr. Jess Gehin</a:t>
            </a:r>
            <a:r>
              <a:rPr lang="en-US" dirty="0">
                <a:solidFill>
                  <a:schemeClr val="bg1"/>
                </a:solidFill>
              </a:rPr>
              <a:t>, Associate Laboratory Director for Nuclear Science and Technology, Idaho National Laboratory </a:t>
            </a:r>
          </a:p>
        </p:txBody>
      </p:sp>
    </p:spTree>
    <p:extLst>
      <p:ext uri="{BB962C8B-B14F-4D97-AF65-F5344CB8AC3E}">
        <p14:creationId xmlns:p14="http://schemas.microsoft.com/office/powerpoint/2010/main" val="16277883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36500" y="0"/>
            <a:ext cx="4055497" cy="3047999"/>
          </a:xfrm>
          <a:prstGeom prst="rect">
            <a:avLst/>
          </a:prstGeom>
        </p:spPr>
      </p:pic>
      <p:grpSp>
        <p:nvGrpSpPr>
          <p:cNvPr id="3" name="object 3"/>
          <p:cNvGrpSpPr/>
          <p:nvPr/>
        </p:nvGrpSpPr>
        <p:grpSpPr>
          <a:xfrm>
            <a:off x="0" y="3048000"/>
            <a:ext cx="12192000" cy="3810000"/>
            <a:chOff x="0" y="3048000"/>
            <a:chExt cx="12192000" cy="3810000"/>
          </a:xfrm>
        </p:grpSpPr>
        <p:sp>
          <p:nvSpPr>
            <p:cNvPr id="4" name="object 4"/>
            <p:cNvSpPr/>
            <p:nvPr/>
          </p:nvSpPr>
          <p:spPr>
            <a:xfrm>
              <a:off x="0" y="5444515"/>
              <a:ext cx="12192000" cy="1413510"/>
            </a:xfrm>
            <a:custGeom>
              <a:avLst/>
              <a:gdLst/>
              <a:ahLst/>
              <a:cxnLst/>
              <a:rect l="l" t="t" r="r" b="b"/>
              <a:pathLst>
                <a:path w="12192000" h="1413509">
                  <a:moveTo>
                    <a:pt x="12192000" y="0"/>
                  </a:moveTo>
                  <a:lnTo>
                    <a:pt x="0" y="0"/>
                  </a:lnTo>
                  <a:lnTo>
                    <a:pt x="0" y="1413484"/>
                  </a:lnTo>
                  <a:lnTo>
                    <a:pt x="12192000" y="1413484"/>
                  </a:lnTo>
                  <a:lnTo>
                    <a:pt x="12192000" y="0"/>
                  </a:lnTo>
                  <a:close/>
                </a:path>
              </a:pathLst>
            </a:custGeom>
            <a:solidFill>
              <a:srgbClr val="06519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0" y="5340337"/>
              <a:ext cx="12192000" cy="104775"/>
            </a:xfrm>
            <a:custGeom>
              <a:avLst/>
              <a:gdLst/>
              <a:ahLst/>
              <a:cxnLst/>
              <a:rect l="l" t="t" r="r" b="b"/>
              <a:pathLst>
                <a:path w="12192000" h="104775">
                  <a:moveTo>
                    <a:pt x="12192000" y="0"/>
                  </a:moveTo>
                  <a:lnTo>
                    <a:pt x="0" y="0"/>
                  </a:lnTo>
                  <a:lnTo>
                    <a:pt x="0" y="104178"/>
                  </a:lnTo>
                  <a:lnTo>
                    <a:pt x="12192000" y="104178"/>
                  </a:lnTo>
                  <a:lnTo>
                    <a:pt x="12192000" y="0"/>
                  </a:lnTo>
                  <a:close/>
                </a:path>
              </a:pathLst>
            </a:custGeom>
            <a:solidFill>
              <a:srgbClr val="8EC42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9435262" y="6000521"/>
              <a:ext cx="130175" cy="274320"/>
            </a:xfrm>
            <a:custGeom>
              <a:avLst/>
              <a:gdLst/>
              <a:ahLst/>
              <a:cxnLst/>
              <a:rect l="l" t="t" r="r" b="b"/>
              <a:pathLst>
                <a:path w="130175" h="274320">
                  <a:moveTo>
                    <a:pt x="17170" y="23075"/>
                  </a:moveTo>
                  <a:lnTo>
                    <a:pt x="0" y="23075"/>
                  </a:lnTo>
                  <a:lnTo>
                    <a:pt x="0" y="269176"/>
                  </a:lnTo>
                  <a:lnTo>
                    <a:pt x="17170" y="269176"/>
                  </a:lnTo>
                  <a:lnTo>
                    <a:pt x="17170" y="23075"/>
                  </a:lnTo>
                  <a:close/>
                </a:path>
                <a:path w="130175" h="274320">
                  <a:moveTo>
                    <a:pt x="129743" y="0"/>
                  </a:moveTo>
                  <a:lnTo>
                    <a:pt x="115443" y="0"/>
                  </a:lnTo>
                  <a:lnTo>
                    <a:pt x="115443" y="191312"/>
                  </a:lnTo>
                  <a:lnTo>
                    <a:pt x="113487" y="213296"/>
                  </a:lnTo>
                  <a:lnTo>
                    <a:pt x="107683" y="231686"/>
                  </a:lnTo>
                  <a:lnTo>
                    <a:pt x="98132" y="244309"/>
                  </a:lnTo>
                  <a:lnTo>
                    <a:pt x="84912" y="248996"/>
                  </a:lnTo>
                  <a:lnTo>
                    <a:pt x="71691" y="244170"/>
                  </a:lnTo>
                  <a:lnTo>
                    <a:pt x="62128" y="231330"/>
                  </a:lnTo>
                  <a:lnTo>
                    <a:pt x="56337" y="212890"/>
                  </a:lnTo>
                  <a:lnTo>
                    <a:pt x="54381" y="191312"/>
                  </a:lnTo>
                  <a:lnTo>
                    <a:pt x="56603" y="170434"/>
                  </a:lnTo>
                  <a:lnTo>
                    <a:pt x="62852" y="152615"/>
                  </a:lnTo>
                  <a:lnTo>
                    <a:pt x="72491" y="140208"/>
                  </a:lnTo>
                  <a:lnTo>
                    <a:pt x="84912" y="135547"/>
                  </a:lnTo>
                  <a:lnTo>
                    <a:pt x="97726" y="139941"/>
                  </a:lnTo>
                  <a:lnTo>
                    <a:pt x="107327" y="151892"/>
                  </a:lnTo>
                  <a:lnTo>
                    <a:pt x="113347" y="169621"/>
                  </a:lnTo>
                  <a:lnTo>
                    <a:pt x="113423" y="170434"/>
                  </a:lnTo>
                  <a:lnTo>
                    <a:pt x="115443" y="191312"/>
                  </a:lnTo>
                  <a:lnTo>
                    <a:pt x="115443" y="0"/>
                  </a:lnTo>
                  <a:lnTo>
                    <a:pt x="114477" y="0"/>
                  </a:lnTo>
                  <a:lnTo>
                    <a:pt x="114477" y="137477"/>
                  </a:lnTo>
                  <a:lnTo>
                    <a:pt x="113360" y="135547"/>
                  </a:lnTo>
                  <a:lnTo>
                    <a:pt x="108089" y="126530"/>
                  </a:lnTo>
                  <a:lnTo>
                    <a:pt x="100533" y="118364"/>
                  </a:lnTo>
                  <a:lnTo>
                    <a:pt x="92075" y="113271"/>
                  </a:lnTo>
                  <a:lnTo>
                    <a:pt x="82994" y="111518"/>
                  </a:lnTo>
                  <a:lnTo>
                    <a:pt x="64465" y="118071"/>
                  </a:lnTo>
                  <a:lnTo>
                    <a:pt x="50685" y="135788"/>
                  </a:lnTo>
                  <a:lnTo>
                    <a:pt x="42087" y="161810"/>
                  </a:lnTo>
                  <a:lnTo>
                    <a:pt x="39116" y="193230"/>
                  </a:lnTo>
                  <a:lnTo>
                    <a:pt x="42087" y="223697"/>
                  </a:lnTo>
                  <a:lnTo>
                    <a:pt x="50685" y="249478"/>
                  </a:lnTo>
                  <a:lnTo>
                    <a:pt x="64465" y="267322"/>
                  </a:lnTo>
                  <a:lnTo>
                    <a:pt x="82994" y="273989"/>
                  </a:lnTo>
                  <a:lnTo>
                    <a:pt x="92075" y="272224"/>
                  </a:lnTo>
                  <a:lnTo>
                    <a:pt x="100533" y="267131"/>
                  </a:lnTo>
                  <a:lnTo>
                    <a:pt x="108089" y="258978"/>
                  </a:lnTo>
                  <a:lnTo>
                    <a:pt x="113919" y="248996"/>
                  </a:lnTo>
                  <a:lnTo>
                    <a:pt x="114477" y="248031"/>
                  </a:lnTo>
                  <a:lnTo>
                    <a:pt x="114477" y="269176"/>
                  </a:lnTo>
                  <a:lnTo>
                    <a:pt x="129743" y="269176"/>
                  </a:lnTo>
                  <a:lnTo>
                    <a:pt x="129743" y="248031"/>
                  </a:lnTo>
                  <a:lnTo>
                    <a:pt x="129743" y="137477"/>
                  </a:lnTo>
                  <a:lnTo>
                    <a:pt x="12974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3" cstate="print"/>
            <a:stretch>
              <a:fillRect/>
            </a:stretch>
          </p:blipFill>
          <p:spPr>
            <a:xfrm>
              <a:off x="9586003" y="6112034"/>
              <a:ext cx="91584" cy="162466"/>
            </a:xfrm>
            <a:prstGeom prst="rect">
              <a:avLst/>
            </a:prstGeom>
          </p:spPr>
        </p:pic>
        <p:sp>
          <p:nvSpPr>
            <p:cNvPr id="8" name="object 8"/>
            <p:cNvSpPr/>
            <p:nvPr/>
          </p:nvSpPr>
          <p:spPr>
            <a:xfrm>
              <a:off x="9706209" y="6000519"/>
              <a:ext cx="73660" cy="269240"/>
            </a:xfrm>
            <a:custGeom>
              <a:avLst/>
              <a:gdLst/>
              <a:ahLst/>
              <a:cxnLst/>
              <a:rect l="l" t="t" r="r" b="b"/>
              <a:pathLst>
                <a:path w="73659" h="269239">
                  <a:moveTo>
                    <a:pt x="73458" y="269176"/>
                  </a:moveTo>
                  <a:lnTo>
                    <a:pt x="58194" y="269176"/>
                  </a:lnTo>
                  <a:lnTo>
                    <a:pt x="58194" y="182655"/>
                  </a:lnTo>
                  <a:lnTo>
                    <a:pt x="57612" y="164750"/>
                  </a:lnTo>
                  <a:lnTo>
                    <a:pt x="54974" y="149729"/>
                  </a:lnTo>
                  <a:lnTo>
                    <a:pt x="48937" y="139394"/>
                  </a:lnTo>
                  <a:lnTo>
                    <a:pt x="38159" y="135549"/>
                  </a:lnTo>
                  <a:lnTo>
                    <a:pt x="25727" y="141227"/>
                  </a:lnTo>
                  <a:lnTo>
                    <a:pt x="18840" y="155737"/>
                  </a:lnTo>
                  <a:lnTo>
                    <a:pt x="15889" y="175294"/>
                  </a:lnTo>
                  <a:lnTo>
                    <a:pt x="15263" y="196113"/>
                  </a:lnTo>
                  <a:lnTo>
                    <a:pt x="15263" y="269176"/>
                  </a:lnTo>
                  <a:lnTo>
                    <a:pt x="0" y="269176"/>
                  </a:lnTo>
                  <a:lnTo>
                    <a:pt x="0" y="0"/>
                  </a:lnTo>
                  <a:lnTo>
                    <a:pt x="15263" y="0"/>
                  </a:lnTo>
                  <a:lnTo>
                    <a:pt x="15263" y="133626"/>
                  </a:lnTo>
                  <a:lnTo>
                    <a:pt x="16217" y="134588"/>
                  </a:lnTo>
                  <a:lnTo>
                    <a:pt x="21449" y="124493"/>
                  </a:lnTo>
                  <a:lnTo>
                    <a:pt x="27307" y="117283"/>
                  </a:lnTo>
                  <a:lnTo>
                    <a:pt x="34060" y="112957"/>
                  </a:lnTo>
                  <a:lnTo>
                    <a:pt x="41975" y="111515"/>
                  </a:lnTo>
                  <a:lnTo>
                    <a:pt x="57761" y="116878"/>
                  </a:lnTo>
                  <a:lnTo>
                    <a:pt x="67376" y="131343"/>
                  </a:lnTo>
                  <a:lnTo>
                    <a:pt x="72161" y="152478"/>
                  </a:lnTo>
                  <a:lnTo>
                    <a:pt x="73458" y="177848"/>
                  </a:lnTo>
                  <a:lnTo>
                    <a:pt x="73458" y="26917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4" cstate="print"/>
            <a:stretch>
              <a:fillRect/>
            </a:stretch>
          </p:blipFill>
          <p:spPr>
            <a:xfrm>
              <a:off x="9800656" y="6112034"/>
              <a:ext cx="96355" cy="162466"/>
            </a:xfrm>
            <a:prstGeom prst="rect">
              <a:avLst/>
            </a:prstGeom>
          </p:spPr>
        </p:pic>
        <p:sp>
          <p:nvSpPr>
            <p:cNvPr id="10" name="object 10"/>
            <p:cNvSpPr/>
            <p:nvPr/>
          </p:nvSpPr>
          <p:spPr>
            <a:xfrm>
              <a:off x="9979056" y="6013016"/>
              <a:ext cx="130810" cy="268605"/>
            </a:xfrm>
            <a:custGeom>
              <a:avLst/>
              <a:gdLst/>
              <a:ahLst/>
              <a:cxnLst/>
              <a:rect l="l" t="t" r="r" b="b"/>
              <a:pathLst>
                <a:path w="130809" h="268604">
                  <a:moveTo>
                    <a:pt x="130700" y="268214"/>
                  </a:moveTo>
                  <a:lnTo>
                    <a:pt x="16218" y="67294"/>
                  </a:lnTo>
                  <a:lnTo>
                    <a:pt x="16218" y="256678"/>
                  </a:lnTo>
                  <a:lnTo>
                    <a:pt x="0" y="256678"/>
                  </a:lnTo>
                  <a:lnTo>
                    <a:pt x="0" y="0"/>
                  </a:lnTo>
                  <a:lnTo>
                    <a:pt x="114482" y="200920"/>
                  </a:lnTo>
                  <a:lnTo>
                    <a:pt x="114482" y="10574"/>
                  </a:lnTo>
                  <a:lnTo>
                    <a:pt x="130700" y="10574"/>
                  </a:lnTo>
                  <a:lnTo>
                    <a:pt x="130700" y="26821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object 11"/>
            <p:cNvPicPr/>
            <p:nvPr/>
          </p:nvPicPr>
          <p:blipFill>
            <a:blip r:embed="rId5" cstate="print"/>
            <a:stretch>
              <a:fillRect/>
            </a:stretch>
          </p:blipFill>
          <p:spPr>
            <a:xfrm>
              <a:off x="10128836" y="6112034"/>
              <a:ext cx="91585" cy="162466"/>
            </a:xfrm>
            <a:prstGeom prst="rect">
              <a:avLst/>
            </a:prstGeom>
          </p:spPr>
        </p:pic>
        <p:pic>
          <p:nvPicPr>
            <p:cNvPr id="12" name="object 12"/>
            <p:cNvPicPr/>
            <p:nvPr/>
          </p:nvPicPr>
          <p:blipFill>
            <a:blip r:embed="rId6" cstate="print"/>
            <a:stretch>
              <a:fillRect/>
            </a:stretch>
          </p:blipFill>
          <p:spPr>
            <a:xfrm>
              <a:off x="10240456" y="6039934"/>
              <a:ext cx="390191" cy="234567"/>
            </a:xfrm>
            <a:prstGeom prst="rect">
              <a:avLst/>
            </a:prstGeom>
          </p:spPr>
        </p:pic>
        <p:sp>
          <p:nvSpPr>
            <p:cNvPr id="13" name="object 13"/>
            <p:cNvSpPr/>
            <p:nvPr/>
          </p:nvSpPr>
          <p:spPr>
            <a:xfrm>
              <a:off x="10659268" y="6000519"/>
              <a:ext cx="15875" cy="269240"/>
            </a:xfrm>
            <a:custGeom>
              <a:avLst/>
              <a:gdLst/>
              <a:ahLst/>
              <a:cxnLst/>
              <a:rect l="l" t="t" r="r" b="b"/>
              <a:pathLst>
                <a:path w="15875" h="269239">
                  <a:moveTo>
                    <a:pt x="15264" y="269176"/>
                  </a:moveTo>
                  <a:lnTo>
                    <a:pt x="0" y="269176"/>
                  </a:lnTo>
                  <a:lnTo>
                    <a:pt x="0" y="0"/>
                  </a:lnTo>
                  <a:lnTo>
                    <a:pt x="15264" y="0"/>
                  </a:lnTo>
                  <a:lnTo>
                    <a:pt x="15264" y="26917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4" name="object 14"/>
            <p:cNvPicPr/>
            <p:nvPr/>
          </p:nvPicPr>
          <p:blipFill>
            <a:blip r:embed="rId7" cstate="print"/>
            <a:stretch>
              <a:fillRect/>
            </a:stretch>
          </p:blipFill>
          <p:spPr>
            <a:xfrm>
              <a:off x="10763256" y="6024149"/>
              <a:ext cx="156458" cy="250351"/>
            </a:xfrm>
            <a:prstGeom prst="rect">
              <a:avLst/>
            </a:prstGeom>
          </p:spPr>
        </p:pic>
        <p:sp>
          <p:nvSpPr>
            <p:cNvPr id="15" name="object 15"/>
            <p:cNvSpPr/>
            <p:nvPr/>
          </p:nvSpPr>
          <p:spPr>
            <a:xfrm>
              <a:off x="10947380" y="6000519"/>
              <a:ext cx="92075" cy="274320"/>
            </a:xfrm>
            <a:custGeom>
              <a:avLst/>
              <a:gdLst/>
              <a:ahLst/>
              <a:cxnLst/>
              <a:rect l="l" t="t" r="r" b="b"/>
              <a:pathLst>
                <a:path w="92075" h="274320">
                  <a:moveTo>
                    <a:pt x="16218" y="269176"/>
                  </a:moveTo>
                  <a:lnTo>
                    <a:pt x="0" y="269176"/>
                  </a:lnTo>
                  <a:lnTo>
                    <a:pt x="0" y="0"/>
                  </a:lnTo>
                  <a:lnTo>
                    <a:pt x="16218" y="0"/>
                  </a:lnTo>
                  <a:lnTo>
                    <a:pt x="16218" y="137472"/>
                  </a:lnTo>
                  <a:lnTo>
                    <a:pt x="39773" y="137472"/>
                  </a:lnTo>
                  <a:lnTo>
                    <a:pt x="32570" y="140205"/>
                  </a:lnTo>
                  <a:lnTo>
                    <a:pt x="23254" y="152613"/>
                  </a:lnTo>
                  <a:lnTo>
                    <a:pt x="17336" y="170428"/>
                  </a:lnTo>
                  <a:lnTo>
                    <a:pt x="15264" y="191307"/>
                  </a:lnTo>
                  <a:lnTo>
                    <a:pt x="17202" y="212892"/>
                  </a:lnTo>
                  <a:lnTo>
                    <a:pt x="22896" y="231323"/>
                  </a:lnTo>
                  <a:lnTo>
                    <a:pt x="32168" y="244166"/>
                  </a:lnTo>
                  <a:lnTo>
                    <a:pt x="42312" y="248026"/>
                  </a:lnTo>
                  <a:lnTo>
                    <a:pt x="16218" y="248026"/>
                  </a:lnTo>
                  <a:lnTo>
                    <a:pt x="16218" y="269176"/>
                  </a:lnTo>
                  <a:close/>
                </a:path>
                <a:path w="92075" h="274320">
                  <a:moveTo>
                    <a:pt x="39773" y="137472"/>
                  </a:moveTo>
                  <a:lnTo>
                    <a:pt x="16218" y="137472"/>
                  </a:lnTo>
                  <a:lnTo>
                    <a:pt x="22613" y="126521"/>
                  </a:lnTo>
                  <a:lnTo>
                    <a:pt x="30170" y="118365"/>
                  </a:lnTo>
                  <a:lnTo>
                    <a:pt x="38622" y="113273"/>
                  </a:lnTo>
                  <a:lnTo>
                    <a:pt x="47700" y="111515"/>
                  </a:lnTo>
                  <a:lnTo>
                    <a:pt x="66229" y="118049"/>
                  </a:lnTo>
                  <a:lnTo>
                    <a:pt x="79924" y="135549"/>
                  </a:lnTo>
                  <a:lnTo>
                    <a:pt x="44838" y="135549"/>
                  </a:lnTo>
                  <a:lnTo>
                    <a:pt x="39773" y="137472"/>
                  </a:lnTo>
                  <a:close/>
                </a:path>
                <a:path w="92075" h="274320">
                  <a:moveTo>
                    <a:pt x="79782" y="248987"/>
                  </a:moveTo>
                  <a:lnTo>
                    <a:pt x="44838" y="248987"/>
                  </a:lnTo>
                  <a:lnTo>
                    <a:pt x="58060" y="244301"/>
                  </a:lnTo>
                  <a:lnTo>
                    <a:pt x="67616" y="231683"/>
                  </a:lnTo>
                  <a:lnTo>
                    <a:pt x="73414" y="213297"/>
                  </a:lnTo>
                  <a:lnTo>
                    <a:pt x="75282" y="192268"/>
                  </a:lnTo>
                  <a:lnTo>
                    <a:pt x="75367" y="191307"/>
                  </a:lnTo>
                  <a:lnTo>
                    <a:pt x="73358" y="170428"/>
                  </a:lnTo>
                  <a:lnTo>
                    <a:pt x="73280" y="169616"/>
                  </a:lnTo>
                  <a:lnTo>
                    <a:pt x="67258" y="151892"/>
                  </a:lnTo>
                  <a:lnTo>
                    <a:pt x="57658" y="139935"/>
                  </a:lnTo>
                  <a:lnTo>
                    <a:pt x="44838" y="135549"/>
                  </a:lnTo>
                  <a:lnTo>
                    <a:pt x="79978" y="135549"/>
                  </a:lnTo>
                  <a:lnTo>
                    <a:pt x="88619" y="161400"/>
                  </a:lnTo>
                  <a:lnTo>
                    <a:pt x="91493" y="191307"/>
                  </a:lnTo>
                  <a:lnTo>
                    <a:pt x="91585" y="192268"/>
                  </a:lnTo>
                  <a:lnTo>
                    <a:pt x="88485" y="223286"/>
                  </a:lnTo>
                  <a:lnTo>
                    <a:pt x="79782" y="248987"/>
                  </a:lnTo>
                  <a:close/>
                </a:path>
                <a:path w="92075" h="274320">
                  <a:moveTo>
                    <a:pt x="47700" y="273982"/>
                  </a:moveTo>
                  <a:lnTo>
                    <a:pt x="38622" y="272225"/>
                  </a:lnTo>
                  <a:lnTo>
                    <a:pt x="30170" y="267133"/>
                  </a:lnTo>
                  <a:lnTo>
                    <a:pt x="22613" y="258976"/>
                  </a:lnTo>
                  <a:lnTo>
                    <a:pt x="16218" y="248026"/>
                  </a:lnTo>
                  <a:lnTo>
                    <a:pt x="42312" y="248026"/>
                  </a:lnTo>
                  <a:lnTo>
                    <a:pt x="44838" y="248987"/>
                  </a:lnTo>
                  <a:lnTo>
                    <a:pt x="79782" y="248987"/>
                  </a:lnTo>
                  <a:lnTo>
                    <a:pt x="79660" y="249348"/>
                  </a:lnTo>
                  <a:lnTo>
                    <a:pt x="65827" y="267298"/>
                  </a:lnTo>
                  <a:lnTo>
                    <a:pt x="47700" y="273982"/>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6" name="object 16"/>
            <p:cNvPicPr/>
            <p:nvPr/>
          </p:nvPicPr>
          <p:blipFill>
            <a:blip r:embed="rId8" cstate="print"/>
            <a:stretch>
              <a:fillRect/>
            </a:stretch>
          </p:blipFill>
          <p:spPr>
            <a:xfrm>
              <a:off x="11052322" y="6112034"/>
              <a:ext cx="258538" cy="162466"/>
            </a:xfrm>
            <a:prstGeom prst="rect">
              <a:avLst/>
            </a:prstGeom>
          </p:spPr>
        </p:pic>
        <p:pic>
          <p:nvPicPr>
            <p:cNvPr id="17" name="object 17"/>
            <p:cNvPicPr/>
            <p:nvPr/>
          </p:nvPicPr>
          <p:blipFill>
            <a:blip r:embed="rId9" cstate="print"/>
            <a:stretch>
              <a:fillRect/>
            </a:stretch>
          </p:blipFill>
          <p:spPr>
            <a:xfrm>
              <a:off x="11330894" y="6060618"/>
              <a:ext cx="144056" cy="213883"/>
            </a:xfrm>
            <a:prstGeom prst="rect">
              <a:avLst/>
            </a:prstGeom>
          </p:spPr>
        </p:pic>
        <p:pic>
          <p:nvPicPr>
            <p:cNvPr id="18" name="object 18"/>
            <p:cNvPicPr/>
            <p:nvPr/>
          </p:nvPicPr>
          <p:blipFill>
            <a:blip r:embed="rId10" cstate="print"/>
            <a:stretch>
              <a:fillRect/>
            </a:stretch>
          </p:blipFill>
          <p:spPr>
            <a:xfrm>
              <a:off x="11494984" y="6112034"/>
              <a:ext cx="151296" cy="244181"/>
            </a:xfrm>
            <a:prstGeom prst="rect">
              <a:avLst/>
            </a:prstGeom>
          </p:spPr>
        </p:pic>
        <p:sp>
          <p:nvSpPr>
            <p:cNvPr id="19" name="object 19"/>
            <p:cNvSpPr/>
            <p:nvPr/>
          </p:nvSpPr>
          <p:spPr>
            <a:xfrm>
              <a:off x="8482837" y="5913996"/>
              <a:ext cx="258445" cy="83185"/>
            </a:xfrm>
            <a:custGeom>
              <a:avLst/>
              <a:gdLst/>
              <a:ahLst/>
              <a:cxnLst/>
              <a:rect l="l" t="t" r="r" b="b"/>
              <a:pathLst>
                <a:path w="258445" h="83185">
                  <a:moveTo>
                    <a:pt x="213059" y="82677"/>
                  </a:moveTo>
                  <a:lnTo>
                    <a:pt x="197347" y="79643"/>
                  </a:lnTo>
                  <a:lnTo>
                    <a:pt x="183961" y="71381"/>
                  </a:lnTo>
                  <a:lnTo>
                    <a:pt x="174152" y="59154"/>
                  </a:lnTo>
                  <a:lnTo>
                    <a:pt x="169174" y="44223"/>
                  </a:lnTo>
                  <a:lnTo>
                    <a:pt x="107685" y="39221"/>
                  </a:lnTo>
                  <a:lnTo>
                    <a:pt x="57911" y="41700"/>
                  </a:lnTo>
                  <a:lnTo>
                    <a:pt x="22269" y="51929"/>
                  </a:lnTo>
                  <a:lnTo>
                    <a:pt x="3174" y="70179"/>
                  </a:lnTo>
                  <a:lnTo>
                    <a:pt x="2221" y="72102"/>
                  </a:lnTo>
                  <a:lnTo>
                    <a:pt x="2221" y="75947"/>
                  </a:lnTo>
                  <a:lnTo>
                    <a:pt x="0" y="56766"/>
                  </a:lnTo>
                  <a:lnTo>
                    <a:pt x="40382" y="16344"/>
                  </a:lnTo>
                  <a:lnTo>
                    <a:pt x="85220" y="9615"/>
                  </a:lnTo>
                  <a:lnTo>
                    <a:pt x="88083" y="9615"/>
                  </a:lnTo>
                  <a:lnTo>
                    <a:pt x="108087" y="8864"/>
                  </a:lnTo>
                  <a:lnTo>
                    <a:pt x="129344" y="9374"/>
                  </a:lnTo>
                  <a:lnTo>
                    <a:pt x="151674" y="10967"/>
                  </a:lnTo>
                  <a:lnTo>
                    <a:pt x="174898" y="13460"/>
                  </a:lnTo>
                  <a:lnTo>
                    <a:pt x="182202" y="5033"/>
                  </a:lnTo>
                  <a:lnTo>
                    <a:pt x="189265" y="0"/>
                  </a:lnTo>
                  <a:lnTo>
                    <a:pt x="235612" y="0"/>
                  </a:lnTo>
                  <a:lnTo>
                    <a:pt x="244779" y="6010"/>
                  </a:lnTo>
                  <a:lnTo>
                    <a:pt x="254379" y="20039"/>
                  </a:lnTo>
                  <a:lnTo>
                    <a:pt x="257897" y="37494"/>
                  </a:lnTo>
                  <a:lnTo>
                    <a:pt x="254379" y="55098"/>
                  </a:lnTo>
                  <a:lnTo>
                    <a:pt x="244779" y="69458"/>
                  </a:lnTo>
                  <a:lnTo>
                    <a:pt x="230529" y="79132"/>
                  </a:lnTo>
                  <a:lnTo>
                    <a:pt x="213059" y="82677"/>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11" cstate="print"/>
            <a:stretch>
              <a:fillRect/>
            </a:stretch>
          </p:blipFill>
          <p:spPr>
            <a:xfrm>
              <a:off x="8647240" y="6011093"/>
              <a:ext cx="98263" cy="202843"/>
            </a:xfrm>
            <a:prstGeom prst="rect">
              <a:avLst/>
            </a:prstGeom>
          </p:spPr>
        </p:pic>
        <p:sp>
          <p:nvSpPr>
            <p:cNvPr id="21" name="object 21"/>
            <p:cNvSpPr/>
            <p:nvPr/>
          </p:nvSpPr>
          <p:spPr>
            <a:xfrm>
              <a:off x="8457755" y="5959182"/>
              <a:ext cx="889000" cy="424180"/>
            </a:xfrm>
            <a:custGeom>
              <a:avLst/>
              <a:gdLst/>
              <a:ahLst/>
              <a:cxnLst/>
              <a:rect l="l" t="t" r="r" b="b"/>
              <a:pathLst>
                <a:path w="889000" h="424179">
                  <a:moveTo>
                    <a:pt x="889000" y="352844"/>
                  </a:moveTo>
                  <a:lnTo>
                    <a:pt x="851801" y="287324"/>
                  </a:lnTo>
                  <a:lnTo>
                    <a:pt x="814184" y="250024"/>
                  </a:lnTo>
                  <a:lnTo>
                    <a:pt x="765644" y="211226"/>
                  </a:lnTo>
                  <a:lnTo>
                    <a:pt x="707504" y="172085"/>
                  </a:lnTo>
                  <a:lnTo>
                    <a:pt x="707504" y="51917"/>
                  </a:lnTo>
                  <a:lnTo>
                    <a:pt x="609244" y="51917"/>
                  </a:lnTo>
                  <a:lnTo>
                    <a:pt x="609244" y="117284"/>
                  </a:lnTo>
                  <a:lnTo>
                    <a:pt x="601218" y="112979"/>
                  </a:lnTo>
                  <a:lnTo>
                    <a:pt x="592912" y="108762"/>
                  </a:lnTo>
                  <a:lnTo>
                    <a:pt x="584428" y="104711"/>
                  </a:lnTo>
                  <a:lnTo>
                    <a:pt x="575856" y="100939"/>
                  </a:lnTo>
                  <a:lnTo>
                    <a:pt x="575856" y="51917"/>
                  </a:lnTo>
                  <a:lnTo>
                    <a:pt x="482358" y="51917"/>
                  </a:lnTo>
                  <a:lnTo>
                    <a:pt x="482358" y="60566"/>
                  </a:lnTo>
                  <a:lnTo>
                    <a:pt x="454863" y="49720"/>
                  </a:lnTo>
                  <a:lnTo>
                    <a:pt x="428345" y="40144"/>
                  </a:lnTo>
                  <a:lnTo>
                    <a:pt x="403072" y="31635"/>
                  </a:lnTo>
                  <a:lnTo>
                    <a:pt x="379323" y="24041"/>
                  </a:lnTo>
                  <a:lnTo>
                    <a:pt x="378371" y="26924"/>
                  </a:lnTo>
                  <a:lnTo>
                    <a:pt x="402132" y="34671"/>
                  </a:lnTo>
                  <a:lnTo>
                    <a:pt x="427507" y="43510"/>
                  </a:lnTo>
                  <a:lnTo>
                    <a:pt x="454304" y="53416"/>
                  </a:lnTo>
                  <a:lnTo>
                    <a:pt x="482358" y="64414"/>
                  </a:lnTo>
                  <a:lnTo>
                    <a:pt x="482358" y="222072"/>
                  </a:lnTo>
                  <a:lnTo>
                    <a:pt x="421309" y="51917"/>
                  </a:lnTo>
                  <a:lnTo>
                    <a:pt x="321132" y="51917"/>
                  </a:lnTo>
                  <a:lnTo>
                    <a:pt x="321132" y="271106"/>
                  </a:lnTo>
                  <a:lnTo>
                    <a:pt x="341820" y="281533"/>
                  </a:lnTo>
                  <a:lnTo>
                    <a:pt x="362153" y="291045"/>
                  </a:lnTo>
                  <a:lnTo>
                    <a:pt x="381774" y="299491"/>
                  </a:lnTo>
                  <a:lnTo>
                    <a:pt x="400316" y="306666"/>
                  </a:lnTo>
                  <a:lnTo>
                    <a:pt x="409854" y="310515"/>
                  </a:lnTo>
                  <a:lnTo>
                    <a:pt x="414629" y="313397"/>
                  </a:lnTo>
                  <a:lnTo>
                    <a:pt x="414629" y="266293"/>
                  </a:lnTo>
                  <a:lnTo>
                    <a:pt x="433705" y="320128"/>
                  </a:lnTo>
                  <a:lnTo>
                    <a:pt x="470001" y="333997"/>
                  </a:lnTo>
                  <a:lnTo>
                    <a:pt x="505853" y="346684"/>
                  </a:lnTo>
                  <a:lnTo>
                    <a:pt x="541172" y="358114"/>
                  </a:lnTo>
                  <a:lnTo>
                    <a:pt x="575856" y="368198"/>
                  </a:lnTo>
                  <a:lnTo>
                    <a:pt x="575856" y="104787"/>
                  </a:lnTo>
                  <a:lnTo>
                    <a:pt x="584428" y="108966"/>
                  </a:lnTo>
                  <a:lnTo>
                    <a:pt x="592912" y="112966"/>
                  </a:lnTo>
                  <a:lnTo>
                    <a:pt x="601218" y="116954"/>
                  </a:lnTo>
                  <a:lnTo>
                    <a:pt x="609244" y="121132"/>
                  </a:lnTo>
                  <a:lnTo>
                    <a:pt x="609244" y="377812"/>
                  </a:lnTo>
                  <a:lnTo>
                    <a:pt x="657263" y="388747"/>
                  </a:lnTo>
                  <a:lnTo>
                    <a:pt x="702144" y="396798"/>
                  </a:lnTo>
                  <a:lnTo>
                    <a:pt x="743267" y="401612"/>
                  </a:lnTo>
                  <a:lnTo>
                    <a:pt x="780021" y="402805"/>
                  </a:lnTo>
                  <a:lnTo>
                    <a:pt x="780021" y="330708"/>
                  </a:lnTo>
                  <a:lnTo>
                    <a:pt x="707504" y="330708"/>
                  </a:lnTo>
                  <a:lnTo>
                    <a:pt x="707504" y="176885"/>
                  </a:lnTo>
                  <a:lnTo>
                    <a:pt x="762698" y="214134"/>
                  </a:lnTo>
                  <a:lnTo>
                    <a:pt x="809066" y="251129"/>
                  </a:lnTo>
                  <a:lnTo>
                    <a:pt x="845248" y="286842"/>
                  </a:lnTo>
                  <a:lnTo>
                    <a:pt x="869911" y="320243"/>
                  </a:lnTo>
                  <a:lnTo>
                    <a:pt x="881684" y="350266"/>
                  </a:lnTo>
                  <a:lnTo>
                    <a:pt x="879233" y="375894"/>
                  </a:lnTo>
                  <a:lnTo>
                    <a:pt x="865632" y="392468"/>
                  </a:lnTo>
                  <a:lnTo>
                    <a:pt x="843572" y="404063"/>
                  </a:lnTo>
                  <a:lnTo>
                    <a:pt x="813879" y="410895"/>
                  </a:lnTo>
                  <a:lnTo>
                    <a:pt x="777392" y="413194"/>
                  </a:lnTo>
                  <a:lnTo>
                    <a:pt x="734910" y="411149"/>
                  </a:lnTo>
                  <a:lnTo>
                    <a:pt x="687273" y="405003"/>
                  </a:lnTo>
                  <a:lnTo>
                    <a:pt x="635279" y="394944"/>
                  </a:lnTo>
                  <a:lnTo>
                    <a:pt x="579767" y="381228"/>
                  </a:lnTo>
                  <a:lnTo>
                    <a:pt x="521550" y="364032"/>
                  </a:lnTo>
                  <a:lnTo>
                    <a:pt x="461467" y="343598"/>
                  </a:lnTo>
                  <a:lnTo>
                    <a:pt x="400316" y="320128"/>
                  </a:lnTo>
                  <a:lnTo>
                    <a:pt x="362864" y="304990"/>
                  </a:lnTo>
                  <a:lnTo>
                    <a:pt x="322351" y="286435"/>
                  </a:lnTo>
                  <a:lnTo>
                    <a:pt x="280047" y="264960"/>
                  </a:lnTo>
                  <a:lnTo>
                    <a:pt x="237236" y="241096"/>
                  </a:lnTo>
                  <a:lnTo>
                    <a:pt x="195199" y="215341"/>
                  </a:lnTo>
                  <a:lnTo>
                    <a:pt x="132689" y="173024"/>
                  </a:lnTo>
                  <a:lnTo>
                    <a:pt x="82067" y="131533"/>
                  </a:lnTo>
                  <a:lnTo>
                    <a:pt x="44107" y="92176"/>
                  </a:lnTo>
                  <a:lnTo>
                    <a:pt x="19596" y="56261"/>
                  </a:lnTo>
                  <a:lnTo>
                    <a:pt x="9283" y="25107"/>
                  </a:lnTo>
                  <a:lnTo>
                    <a:pt x="13944" y="0"/>
                  </a:lnTo>
                  <a:lnTo>
                    <a:pt x="6311" y="9613"/>
                  </a:lnTo>
                  <a:lnTo>
                    <a:pt x="3441" y="15392"/>
                  </a:lnTo>
                  <a:lnTo>
                    <a:pt x="0" y="42418"/>
                  </a:lnTo>
                  <a:lnTo>
                    <a:pt x="10553" y="74028"/>
                  </a:lnTo>
                  <a:lnTo>
                    <a:pt x="34925" y="109474"/>
                  </a:lnTo>
                  <a:lnTo>
                    <a:pt x="72986" y="148056"/>
                  </a:lnTo>
                  <a:lnTo>
                    <a:pt x="124548" y="189026"/>
                  </a:lnTo>
                  <a:lnTo>
                    <a:pt x="189484" y="231686"/>
                  </a:lnTo>
                  <a:lnTo>
                    <a:pt x="238252" y="259689"/>
                  </a:lnTo>
                  <a:lnTo>
                    <a:pt x="287743" y="285521"/>
                  </a:lnTo>
                  <a:lnTo>
                    <a:pt x="295783" y="289699"/>
                  </a:lnTo>
                  <a:lnTo>
                    <a:pt x="304076" y="293700"/>
                  </a:lnTo>
                  <a:lnTo>
                    <a:pt x="312559" y="297688"/>
                  </a:lnTo>
                  <a:lnTo>
                    <a:pt x="321132" y="301866"/>
                  </a:lnTo>
                  <a:lnTo>
                    <a:pt x="340398" y="311175"/>
                  </a:lnTo>
                  <a:lnTo>
                    <a:pt x="359295" y="320128"/>
                  </a:lnTo>
                  <a:lnTo>
                    <a:pt x="377482" y="328358"/>
                  </a:lnTo>
                  <a:lnTo>
                    <a:pt x="394589" y="335508"/>
                  </a:lnTo>
                  <a:lnTo>
                    <a:pt x="401269" y="338391"/>
                  </a:lnTo>
                  <a:lnTo>
                    <a:pt x="407949" y="340321"/>
                  </a:lnTo>
                  <a:lnTo>
                    <a:pt x="414629" y="343204"/>
                  </a:lnTo>
                  <a:lnTo>
                    <a:pt x="422478" y="346087"/>
                  </a:lnTo>
                  <a:lnTo>
                    <a:pt x="430250" y="348970"/>
                  </a:lnTo>
                  <a:lnTo>
                    <a:pt x="437832" y="351853"/>
                  </a:lnTo>
                  <a:lnTo>
                    <a:pt x="445160" y="354736"/>
                  </a:lnTo>
                  <a:lnTo>
                    <a:pt x="467093" y="416267"/>
                  </a:lnTo>
                  <a:lnTo>
                    <a:pt x="575856" y="416267"/>
                  </a:lnTo>
                  <a:lnTo>
                    <a:pt x="575856" y="396074"/>
                  </a:lnTo>
                  <a:lnTo>
                    <a:pt x="584428" y="398221"/>
                  </a:lnTo>
                  <a:lnTo>
                    <a:pt x="592912" y="400278"/>
                  </a:lnTo>
                  <a:lnTo>
                    <a:pt x="601218" y="402158"/>
                  </a:lnTo>
                  <a:lnTo>
                    <a:pt x="609244" y="403771"/>
                  </a:lnTo>
                  <a:lnTo>
                    <a:pt x="609244" y="416267"/>
                  </a:lnTo>
                  <a:lnTo>
                    <a:pt x="672211" y="416267"/>
                  </a:lnTo>
                  <a:lnTo>
                    <a:pt x="734923" y="423354"/>
                  </a:lnTo>
                  <a:lnTo>
                    <a:pt x="789203" y="423557"/>
                  </a:lnTo>
                  <a:lnTo>
                    <a:pt x="833488" y="416471"/>
                  </a:lnTo>
                  <a:lnTo>
                    <a:pt x="866254" y="401688"/>
                  </a:lnTo>
                  <a:lnTo>
                    <a:pt x="885913" y="378777"/>
                  </a:lnTo>
                  <a:lnTo>
                    <a:pt x="889000" y="35284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2" name="object 22"/>
            <p:cNvPicPr/>
            <p:nvPr/>
          </p:nvPicPr>
          <p:blipFill>
            <a:blip r:embed="rId12" cstate="print"/>
            <a:stretch>
              <a:fillRect/>
            </a:stretch>
          </p:blipFill>
          <p:spPr>
            <a:xfrm>
              <a:off x="8778894" y="6261043"/>
              <a:ext cx="93493" cy="114399"/>
            </a:xfrm>
            <a:prstGeom prst="rect">
              <a:avLst/>
            </a:prstGeom>
          </p:spPr>
        </p:pic>
        <p:pic>
          <p:nvPicPr>
            <p:cNvPr id="23" name="object 23"/>
            <p:cNvPicPr/>
            <p:nvPr/>
          </p:nvPicPr>
          <p:blipFill>
            <a:blip r:embed="rId13" cstate="print"/>
            <a:stretch>
              <a:fillRect/>
            </a:stretch>
          </p:blipFill>
          <p:spPr>
            <a:xfrm>
              <a:off x="8647238" y="6190864"/>
              <a:ext cx="98263" cy="184577"/>
            </a:xfrm>
            <a:prstGeom prst="rect">
              <a:avLst/>
            </a:prstGeom>
          </p:spPr>
        </p:pic>
        <p:sp>
          <p:nvSpPr>
            <p:cNvPr id="24" name="object 24"/>
            <p:cNvSpPr/>
            <p:nvPr/>
          </p:nvSpPr>
          <p:spPr>
            <a:xfrm>
              <a:off x="8349585" y="6005325"/>
              <a:ext cx="6985" cy="362585"/>
            </a:xfrm>
            <a:custGeom>
              <a:avLst/>
              <a:gdLst/>
              <a:ahLst/>
              <a:cxnLst/>
              <a:rect l="l" t="t" r="r" b="b"/>
              <a:pathLst>
                <a:path w="6984" h="362585">
                  <a:moveTo>
                    <a:pt x="6677" y="362426"/>
                  </a:moveTo>
                  <a:lnTo>
                    <a:pt x="0" y="362426"/>
                  </a:lnTo>
                  <a:lnTo>
                    <a:pt x="0" y="0"/>
                  </a:lnTo>
                  <a:lnTo>
                    <a:pt x="6677" y="0"/>
                  </a:lnTo>
                  <a:lnTo>
                    <a:pt x="6677" y="362426"/>
                  </a:lnTo>
                  <a:close/>
                </a:path>
              </a:pathLst>
            </a:custGeom>
            <a:solidFill>
              <a:srgbClr val="82A7C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5" name="object 25"/>
            <p:cNvPicPr/>
            <p:nvPr/>
          </p:nvPicPr>
          <p:blipFill>
            <a:blip r:embed="rId14" cstate="print"/>
            <a:stretch>
              <a:fillRect/>
            </a:stretch>
          </p:blipFill>
          <p:spPr>
            <a:xfrm>
              <a:off x="6169654" y="6025513"/>
              <a:ext cx="351075" cy="107670"/>
            </a:xfrm>
            <a:prstGeom prst="rect">
              <a:avLst/>
            </a:prstGeom>
          </p:spPr>
        </p:pic>
        <p:sp>
          <p:nvSpPr>
            <p:cNvPr id="26" name="object 26"/>
            <p:cNvSpPr/>
            <p:nvPr/>
          </p:nvSpPr>
          <p:spPr>
            <a:xfrm>
              <a:off x="7748542" y="6028397"/>
              <a:ext cx="12065" cy="104139"/>
            </a:xfrm>
            <a:custGeom>
              <a:avLst/>
              <a:gdLst/>
              <a:ahLst/>
              <a:cxnLst/>
              <a:rect l="l" t="t" r="r" b="b"/>
              <a:pathLst>
                <a:path w="12065" h="104139">
                  <a:moveTo>
                    <a:pt x="11448" y="103825"/>
                  </a:moveTo>
                  <a:lnTo>
                    <a:pt x="0" y="103825"/>
                  </a:lnTo>
                  <a:lnTo>
                    <a:pt x="0" y="0"/>
                  </a:lnTo>
                  <a:lnTo>
                    <a:pt x="11448" y="0"/>
                  </a:lnTo>
                  <a:lnTo>
                    <a:pt x="11448" y="103825"/>
                  </a:lnTo>
                  <a:close/>
                </a:path>
              </a:pathLst>
            </a:custGeom>
            <a:solidFill>
              <a:srgbClr val="82A7C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7" name="object 27"/>
            <p:cNvPicPr/>
            <p:nvPr/>
          </p:nvPicPr>
          <p:blipFill>
            <a:blip r:embed="rId15" cstate="print"/>
            <a:stretch>
              <a:fillRect/>
            </a:stretch>
          </p:blipFill>
          <p:spPr>
            <a:xfrm>
              <a:off x="7779070" y="6028397"/>
              <a:ext cx="111619" cy="103825"/>
            </a:xfrm>
            <a:prstGeom prst="rect">
              <a:avLst/>
            </a:prstGeom>
          </p:spPr>
        </p:pic>
        <p:pic>
          <p:nvPicPr>
            <p:cNvPr id="28" name="object 28"/>
            <p:cNvPicPr/>
            <p:nvPr/>
          </p:nvPicPr>
          <p:blipFill>
            <a:blip r:embed="rId16" cstate="print"/>
            <a:stretch>
              <a:fillRect/>
            </a:stretch>
          </p:blipFill>
          <p:spPr>
            <a:xfrm>
              <a:off x="7918356" y="6024552"/>
              <a:ext cx="127837" cy="108631"/>
            </a:xfrm>
            <a:prstGeom prst="rect">
              <a:avLst/>
            </a:prstGeom>
          </p:spPr>
        </p:pic>
        <p:pic>
          <p:nvPicPr>
            <p:cNvPr id="29" name="object 29"/>
            <p:cNvPicPr/>
            <p:nvPr/>
          </p:nvPicPr>
          <p:blipFill>
            <a:blip r:embed="rId17" cstate="print"/>
            <a:stretch>
              <a:fillRect/>
            </a:stretch>
          </p:blipFill>
          <p:spPr>
            <a:xfrm>
              <a:off x="8072906" y="6025513"/>
              <a:ext cx="150733" cy="107670"/>
            </a:xfrm>
            <a:prstGeom prst="rect">
              <a:avLst/>
            </a:prstGeom>
          </p:spPr>
        </p:pic>
        <p:pic>
          <p:nvPicPr>
            <p:cNvPr id="30" name="object 30"/>
            <p:cNvPicPr/>
            <p:nvPr/>
          </p:nvPicPr>
          <p:blipFill>
            <a:blip r:embed="rId18" cstate="print"/>
            <a:stretch>
              <a:fillRect/>
            </a:stretch>
          </p:blipFill>
          <p:spPr>
            <a:xfrm>
              <a:off x="5804251" y="6025513"/>
              <a:ext cx="2078790" cy="323972"/>
            </a:xfrm>
            <a:prstGeom prst="rect">
              <a:avLst/>
            </a:prstGeom>
          </p:spPr>
        </p:pic>
        <p:pic>
          <p:nvPicPr>
            <p:cNvPr id="31" name="object 31"/>
            <p:cNvPicPr/>
            <p:nvPr/>
          </p:nvPicPr>
          <p:blipFill>
            <a:blip r:embed="rId19" cstate="print"/>
            <a:stretch>
              <a:fillRect/>
            </a:stretch>
          </p:blipFill>
          <p:spPr>
            <a:xfrm>
              <a:off x="7916432" y="6212953"/>
              <a:ext cx="309099" cy="136533"/>
            </a:xfrm>
            <a:prstGeom prst="rect">
              <a:avLst/>
            </a:prstGeom>
          </p:spPr>
        </p:pic>
        <p:pic>
          <p:nvPicPr>
            <p:cNvPr id="32" name="object 32" descr="A picture containing person, close  Description automatically generated"/>
            <p:cNvPicPr/>
            <p:nvPr/>
          </p:nvPicPr>
          <p:blipFill>
            <a:blip r:embed="rId20" cstate="print"/>
            <a:stretch>
              <a:fillRect/>
            </a:stretch>
          </p:blipFill>
          <p:spPr>
            <a:xfrm>
              <a:off x="0" y="3048000"/>
              <a:ext cx="4062869" cy="2292348"/>
            </a:xfrm>
            <a:prstGeom prst="rect">
              <a:avLst/>
            </a:prstGeom>
          </p:spPr>
        </p:pic>
      </p:grpSp>
      <p:sp>
        <p:nvSpPr>
          <p:cNvPr id="33" name="object 33"/>
          <p:cNvSpPr txBox="1"/>
          <p:nvPr/>
        </p:nvSpPr>
        <p:spPr>
          <a:xfrm>
            <a:off x="4062869" y="3048000"/>
            <a:ext cx="8129270" cy="2292350"/>
          </a:xfrm>
          <a:prstGeom prst="rect">
            <a:avLst/>
          </a:prstGeom>
          <a:solidFill>
            <a:srgbClr val="2CA9E0">
              <a:alpha val="89019"/>
            </a:srgbClr>
          </a:solidFill>
        </p:spPr>
        <p:txBody>
          <a:bodyPr vert="horz" wrap="square" lIns="0" tIns="173990" rIns="0" bIns="0" rtlCol="0">
            <a:spAutoFit/>
          </a:bodyPr>
          <a:lstStyle/>
          <a:p>
            <a:pPr marL="365760" marR="0" lvl="0" indent="0" defTabSz="914400" eaLnBrk="1" fontAlgn="auto" latinLnBrk="0" hangingPunct="1">
              <a:lnSpc>
                <a:spcPct val="100000"/>
              </a:lnSpc>
              <a:spcBef>
                <a:spcPts val="1370"/>
              </a:spcBef>
              <a:spcAft>
                <a:spcPts val="0"/>
              </a:spcAft>
              <a:buClrTx/>
              <a:buSzTx/>
              <a:buFontTx/>
              <a:buNone/>
              <a:tabLst/>
              <a:defRPr/>
            </a:pPr>
            <a:r>
              <a:rPr kumimoji="0" sz="3600" b="1" i="0" u="none" strike="noStrike" kern="0" cap="none" spc="0" normalizeH="0" baseline="0" noProof="0" dirty="0">
                <a:ln>
                  <a:noFill/>
                </a:ln>
                <a:solidFill>
                  <a:srgbClr val="FFFFFF"/>
                </a:solidFill>
                <a:effectLst/>
                <a:uLnTx/>
                <a:uFillTx/>
                <a:latin typeface="Arial"/>
                <a:cs typeface="Arial"/>
              </a:rPr>
              <a:t>State</a:t>
            </a:r>
            <a:r>
              <a:rPr kumimoji="0" sz="3600" b="1" i="0" u="none" strike="noStrike" kern="0" cap="none" spc="-90" normalizeH="0" baseline="0" noProof="0" dirty="0">
                <a:ln>
                  <a:noFill/>
                </a:ln>
                <a:solidFill>
                  <a:srgbClr val="FFFFFF"/>
                </a:solidFill>
                <a:effectLst/>
                <a:uLnTx/>
                <a:uFillTx/>
                <a:latin typeface="Arial"/>
                <a:cs typeface="Arial"/>
              </a:rPr>
              <a:t> </a:t>
            </a:r>
            <a:r>
              <a:rPr kumimoji="0" sz="3600" b="1" i="0" u="none" strike="noStrike" kern="0" cap="none" spc="0" normalizeH="0" baseline="0" noProof="0" dirty="0">
                <a:ln>
                  <a:noFill/>
                </a:ln>
                <a:solidFill>
                  <a:srgbClr val="FFFFFF"/>
                </a:solidFill>
                <a:effectLst/>
                <a:uLnTx/>
                <a:uFillTx/>
                <a:latin typeface="Arial"/>
                <a:cs typeface="Arial"/>
              </a:rPr>
              <a:t>Policies</a:t>
            </a:r>
            <a:r>
              <a:rPr kumimoji="0" sz="3600" b="1" i="0" u="none" strike="noStrike" kern="0" cap="none" spc="-90" normalizeH="0" baseline="0" noProof="0" dirty="0">
                <a:ln>
                  <a:noFill/>
                </a:ln>
                <a:solidFill>
                  <a:srgbClr val="FFFFFF"/>
                </a:solidFill>
                <a:effectLst/>
                <a:uLnTx/>
                <a:uFillTx/>
                <a:latin typeface="Arial"/>
                <a:cs typeface="Arial"/>
              </a:rPr>
              <a:t> </a:t>
            </a:r>
            <a:r>
              <a:rPr kumimoji="0" sz="3600" b="1" i="0" u="none" strike="noStrike" kern="0" cap="none" spc="0" normalizeH="0" baseline="0" noProof="0" dirty="0">
                <a:ln>
                  <a:noFill/>
                </a:ln>
                <a:solidFill>
                  <a:srgbClr val="FFFFFF"/>
                </a:solidFill>
                <a:effectLst/>
                <a:uLnTx/>
                <a:uFillTx/>
                <a:latin typeface="Arial"/>
                <a:cs typeface="Arial"/>
              </a:rPr>
              <a:t>Supporting</a:t>
            </a:r>
            <a:r>
              <a:rPr kumimoji="0" sz="3600" b="1" i="0" u="none" strike="noStrike" kern="0" cap="none" spc="-65" normalizeH="0" baseline="0" noProof="0" dirty="0">
                <a:ln>
                  <a:noFill/>
                </a:ln>
                <a:solidFill>
                  <a:srgbClr val="FFFFFF"/>
                </a:solidFill>
                <a:effectLst/>
                <a:uLnTx/>
                <a:uFillTx/>
                <a:latin typeface="Arial"/>
                <a:cs typeface="Arial"/>
              </a:rPr>
              <a:t> </a:t>
            </a:r>
            <a:r>
              <a:rPr kumimoji="0" sz="3600" b="1" i="0" u="none" strike="noStrike" kern="0" cap="none" spc="-10" normalizeH="0" baseline="0" noProof="0" dirty="0">
                <a:ln>
                  <a:noFill/>
                </a:ln>
                <a:solidFill>
                  <a:srgbClr val="FFFFFF"/>
                </a:solidFill>
                <a:effectLst/>
                <a:uLnTx/>
                <a:uFillTx/>
                <a:latin typeface="Arial"/>
                <a:cs typeface="Arial"/>
              </a:rPr>
              <a:t>Nuclear</a:t>
            </a:r>
            <a:endParaRPr kumimoji="0" sz="3600" b="0" i="0" u="none" strike="noStrike" kern="0" cap="none" spc="0" normalizeH="0" baseline="0" noProof="0">
              <a:ln>
                <a:noFill/>
              </a:ln>
              <a:solidFill>
                <a:sysClr val="windowText" lastClr="000000"/>
              </a:solidFill>
              <a:effectLst/>
              <a:uLnTx/>
              <a:uFillTx/>
              <a:latin typeface="Arial"/>
              <a:cs typeface="Arial"/>
            </a:endParaRPr>
          </a:p>
          <a:p>
            <a:pPr marL="365760" marR="0" lvl="0" indent="0" defTabSz="914400" eaLnBrk="1" fontAlgn="auto" latinLnBrk="0" hangingPunct="1">
              <a:lnSpc>
                <a:spcPts val="2735"/>
              </a:lnSpc>
              <a:spcBef>
                <a:spcPts val="2335"/>
              </a:spcBef>
              <a:spcAft>
                <a:spcPts val="0"/>
              </a:spcAft>
              <a:buClrTx/>
              <a:buSzTx/>
              <a:buFontTx/>
              <a:buNone/>
              <a:tabLst/>
              <a:defRPr/>
            </a:pPr>
            <a:r>
              <a:rPr kumimoji="0" sz="2400" b="0" i="1" u="none" strike="noStrike" kern="0" cap="none" spc="0" normalizeH="0" baseline="0" noProof="0" dirty="0">
                <a:ln>
                  <a:noFill/>
                </a:ln>
                <a:solidFill>
                  <a:srgbClr val="FFFFFF"/>
                </a:solidFill>
                <a:effectLst/>
                <a:uLnTx/>
                <a:uFillTx/>
                <a:latin typeface="Arial"/>
                <a:cs typeface="Arial"/>
              </a:rPr>
              <a:t>Presented</a:t>
            </a:r>
            <a:r>
              <a:rPr kumimoji="0" sz="2400" b="0" i="1" u="none" strike="noStrike" kern="0" cap="none" spc="-105" normalizeH="0" baseline="0" noProof="0" dirty="0">
                <a:ln>
                  <a:noFill/>
                </a:ln>
                <a:solidFill>
                  <a:srgbClr val="FFFFFF"/>
                </a:solidFill>
                <a:effectLst/>
                <a:uLnTx/>
                <a:uFillTx/>
                <a:latin typeface="Arial"/>
                <a:cs typeface="Arial"/>
              </a:rPr>
              <a:t> </a:t>
            </a:r>
            <a:r>
              <a:rPr kumimoji="0" sz="2400" b="0" i="1" u="none" strike="noStrike" kern="0" cap="none" spc="-25" normalizeH="0" baseline="0" noProof="0" dirty="0">
                <a:ln>
                  <a:noFill/>
                </a:ln>
                <a:solidFill>
                  <a:srgbClr val="FFFFFF"/>
                </a:solidFill>
                <a:effectLst/>
                <a:uLnTx/>
                <a:uFillTx/>
                <a:latin typeface="Arial"/>
                <a:cs typeface="Arial"/>
              </a:rPr>
              <a:t>to:</a:t>
            </a:r>
            <a:endParaRPr kumimoji="0" sz="2400" b="0" i="0" u="none" strike="noStrike" kern="0" cap="none" spc="0" normalizeH="0" baseline="0" noProof="0">
              <a:ln>
                <a:noFill/>
              </a:ln>
              <a:solidFill>
                <a:sysClr val="windowText" lastClr="000000"/>
              </a:solidFill>
              <a:effectLst/>
              <a:uLnTx/>
              <a:uFillTx/>
              <a:latin typeface="Arial"/>
              <a:cs typeface="Arial"/>
            </a:endParaRPr>
          </a:p>
          <a:p>
            <a:pPr marL="365760" marR="1794510" lvl="0" indent="0" defTabSz="914400" eaLnBrk="1" fontAlgn="auto" latinLnBrk="0" hangingPunct="1">
              <a:lnSpc>
                <a:spcPts val="2590"/>
              </a:lnSpc>
              <a:spcBef>
                <a:spcPts val="185"/>
              </a:spcBef>
              <a:spcAft>
                <a:spcPts val="0"/>
              </a:spcAft>
              <a:buClrTx/>
              <a:buSzTx/>
              <a:buFontTx/>
              <a:buNone/>
              <a:tabLst/>
              <a:defRPr/>
            </a:pPr>
            <a:r>
              <a:rPr kumimoji="0" sz="2400" b="0" i="1" u="none" strike="noStrike" kern="0" cap="none" spc="0" normalizeH="0" baseline="0" noProof="0" dirty="0">
                <a:ln>
                  <a:noFill/>
                </a:ln>
                <a:solidFill>
                  <a:srgbClr val="FFFFFF"/>
                </a:solidFill>
                <a:effectLst/>
                <a:uLnTx/>
                <a:uFillTx/>
                <a:latin typeface="Arial"/>
                <a:cs typeface="Arial"/>
              </a:rPr>
              <a:t>Idaho</a:t>
            </a:r>
            <a:r>
              <a:rPr kumimoji="0" sz="2400" b="0" i="1" u="none" strike="noStrike" kern="0" cap="none" spc="-170" normalizeH="0" baseline="0" noProof="0" dirty="0">
                <a:ln>
                  <a:noFill/>
                </a:ln>
                <a:solidFill>
                  <a:srgbClr val="FFFFFF"/>
                </a:solidFill>
                <a:effectLst/>
                <a:uLnTx/>
                <a:uFillTx/>
                <a:latin typeface="Arial"/>
                <a:cs typeface="Arial"/>
              </a:rPr>
              <a:t> </a:t>
            </a:r>
            <a:r>
              <a:rPr kumimoji="0" sz="2400" b="0" i="1" u="none" strike="noStrike" kern="0" cap="none" spc="0" normalizeH="0" baseline="0" noProof="0" dirty="0">
                <a:ln>
                  <a:noFill/>
                </a:ln>
                <a:solidFill>
                  <a:srgbClr val="FFFFFF"/>
                </a:solidFill>
                <a:effectLst/>
                <a:uLnTx/>
                <a:uFillTx/>
                <a:latin typeface="Arial"/>
                <a:cs typeface="Arial"/>
              </a:rPr>
              <a:t>Advanced</a:t>
            </a:r>
            <a:r>
              <a:rPr kumimoji="0" sz="2400" b="0" i="1" u="none" strike="noStrike" kern="0" cap="none" spc="-85" normalizeH="0" baseline="0" noProof="0" dirty="0">
                <a:ln>
                  <a:noFill/>
                </a:ln>
                <a:solidFill>
                  <a:srgbClr val="FFFFFF"/>
                </a:solidFill>
                <a:effectLst/>
                <a:uLnTx/>
                <a:uFillTx/>
                <a:latin typeface="Arial"/>
                <a:cs typeface="Arial"/>
              </a:rPr>
              <a:t> </a:t>
            </a:r>
            <a:r>
              <a:rPr kumimoji="0" sz="2400" b="0" i="1" u="none" strike="noStrike" kern="0" cap="none" spc="0" normalizeH="0" baseline="0" noProof="0" dirty="0">
                <a:ln>
                  <a:noFill/>
                </a:ln>
                <a:solidFill>
                  <a:srgbClr val="FFFFFF"/>
                </a:solidFill>
                <a:effectLst/>
                <a:uLnTx/>
                <a:uFillTx/>
                <a:latin typeface="Arial"/>
                <a:cs typeface="Arial"/>
              </a:rPr>
              <a:t>Nuclear</a:t>
            </a:r>
            <a:r>
              <a:rPr kumimoji="0" sz="2400" b="0" i="1" u="none" strike="noStrike" kern="0" cap="none" spc="-75" normalizeH="0" baseline="0" noProof="0" dirty="0">
                <a:ln>
                  <a:noFill/>
                </a:ln>
                <a:solidFill>
                  <a:srgbClr val="FFFFFF"/>
                </a:solidFill>
                <a:effectLst/>
                <a:uLnTx/>
                <a:uFillTx/>
                <a:latin typeface="Arial"/>
                <a:cs typeface="Arial"/>
              </a:rPr>
              <a:t> </a:t>
            </a:r>
            <a:r>
              <a:rPr kumimoji="0" sz="2400" b="0" i="1" u="none" strike="noStrike" kern="0" cap="none" spc="0" normalizeH="0" baseline="0" noProof="0" dirty="0">
                <a:ln>
                  <a:noFill/>
                </a:ln>
                <a:solidFill>
                  <a:srgbClr val="FFFFFF"/>
                </a:solidFill>
                <a:effectLst/>
                <a:uLnTx/>
                <a:uFillTx/>
                <a:latin typeface="Arial"/>
                <a:cs typeface="Arial"/>
              </a:rPr>
              <a:t>Energy</a:t>
            </a:r>
            <a:r>
              <a:rPr kumimoji="0" sz="2400" b="0" i="1" u="none" strike="noStrike" kern="0" cap="none" spc="-95" normalizeH="0" baseline="0" noProof="0" dirty="0">
                <a:ln>
                  <a:noFill/>
                </a:ln>
                <a:solidFill>
                  <a:srgbClr val="FFFFFF"/>
                </a:solidFill>
                <a:effectLst/>
                <a:uLnTx/>
                <a:uFillTx/>
                <a:latin typeface="Arial"/>
                <a:cs typeface="Arial"/>
              </a:rPr>
              <a:t> </a:t>
            </a:r>
            <a:r>
              <a:rPr kumimoji="0" sz="2400" b="0" i="1" u="none" strike="noStrike" kern="0" cap="none" spc="-30" normalizeH="0" baseline="0" noProof="0" dirty="0">
                <a:ln>
                  <a:noFill/>
                </a:ln>
                <a:solidFill>
                  <a:srgbClr val="FFFFFF"/>
                </a:solidFill>
                <a:effectLst/>
                <a:uLnTx/>
                <a:uFillTx/>
                <a:latin typeface="Arial"/>
                <a:cs typeface="Arial"/>
              </a:rPr>
              <a:t>Task</a:t>
            </a:r>
            <a:r>
              <a:rPr kumimoji="0" sz="2400" b="0" i="1" u="none" strike="noStrike" kern="0" cap="none" spc="-110" normalizeH="0" baseline="0" noProof="0" dirty="0">
                <a:ln>
                  <a:noFill/>
                </a:ln>
                <a:solidFill>
                  <a:srgbClr val="FFFFFF"/>
                </a:solidFill>
                <a:effectLst/>
                <a:uLnTx/>
                <a:uFillTx/>
                <a:latin typeface="Arial"/>
                <a:cs typeface="Arial"/>
              </a:rPr>
              <a:t> </a:t>
            </a:r>
            <a:r>
              <a:rPr kumimoji="0" sz="2400" b="0" i="1" u="none" strike="noStrike" kern="0" cap="none" spc="-10" normalizeH="0" baseline="0" noProof="0" dirty="0">
                <a:ln>
                  <a:noFill/>
                </a:ln>
                <a:solidFill>
                  <a:srgbClr val="FFFFFF"/>
                </a:solidFill>
                <a:effectLst/>
                <a:uLnTx/>
                <a:uFillTx/>
                <a:latin typeface="Arial"/>
                <a:cs typeface="Arial"/>
              </a:rPr>
              <a:t>Force </a:t>
            </a:r>
            <a:r>
              <a:rPr kumimoji="0" sz="2400" b="0" i="1" u="none" strike="noStrike" kern="0" cap="none" spc="0" normalizeH="0" baseline="0" noProof="0" dirty="0">
                <a:ln>
                  <a:noFill/>
                </a:ln>
                <a:solidFill>
                  <a:srgbClr val="FFFFFF"/>
                </a:solidFill>
                <a:effectLst/>
                <a:uLnTx/>
                <a:uFillTx/>
                <a:latin typeface="Arial"/>
                <a:cs typeface="Arial"/>
              </a:rPr>
              <a:t>Boise,</a:t>
            </a:r>
            <a:r>
              <a:rPr kumimoji="0" sz="2400" b="0" i="1" u="none" strike="noStrike" kern="0" cap="none" spc="-35" normalizeH="0" baseline="0" noProof="0" dirty="0">
                <a:ln>
                  <a:noFill/>
                </a:ln>
                <a:solidFill>
                  <a:srgbClr val="FFFFFF"/>
                </a:solidFill>
                <a:effectLst/>
                <a:uLnTx/>
                <a:uFillTx/>
                <a:latin typeface="Arial"/>
                <a:cs typeface="Arial"/>
              </a:rPr>
              <a:t> </a:t>
            </a:r>
            <a:r>
              <a:rPr kumimoji="0" sz="2400" b="0" i="1" u="none" strike="noStrike" kern="0" cap="none" spc="-20" normalizeH="0" baseline="0" noProof="0" dirty="0">
                <a:ln>
                  <a:noFill/>
                </a:ln>
                <a:solidFill>
                  <a:srgbClr val="FFFFFF"/>
                </a:solidFill>
                <a:effectLst/>
                <a:uLnTx/>
                <a:uFillTx/>
                <a:latin typeface="Arial"/>
                <a:cs typeface="Arial"/>
              </a:rPr>
              <a:t>Idaho</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pic>
        <p:nvPicPr>
          <p:cNvPr id="34" name="object 34"/>
          <p:cNvPicPr/>
          <p:nvPr/>
        </p:nvPicPr>
        <p:blipFill>
          <a:blip r:embed="rId21" cstate="print"/>
          <a:stretch>
            <a:fillRect/>
          </a:stretch>
        </p:blipFill>
        <p:spPr>
          <a:xfrm>
            <a:off x="8488680" y="947928"/>
            <a:ext cx="3096766" cy="1856231"/>
          </a:xfrm>
          <a:prstGeom prst="rect">
            <a:avLst/>
          </a:prstGeom>
        </p:spPr>
      </p:pic>
      <p:sp>
        <p:nvSpPr>
          <p:cNvPr id="35" name="object 35"/>
          <p:cNvSpPr txBox="1"/>
          <p:nvPr/>
        </p:nvSpPr>
        <p:spPr>
          <a:xfrm>
            <a:off x="8625037" y="1017878"/>
            <a:ext cx="2773680" cy="1591945"/>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February</a:t>
            </a:r>
            <a:r>
              <a:rPr kumimoji="0" sz="1600" b="1" i="0" u="none" strike="noStrike" kern="0" cap="none" spc="-3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2,</a:t>
            </a:r>
            <a:r>
              <a:rPr kumimoji="0" sz="1600" b="1" i="0" u="none" strike="noStrike" kern="0" cap="none" spc="-25" normalizeH="0" baseline="0" noProof="0" dirty="0">
                <a:ln>
                  <a:noFill/>
                </a:ln>
                <a:solidFill>
                  <a:srgbClr val="FFFFFF"/>
                </a:solidFill>
                <a:effectLst/>
                <a:uLnTx/>
                <a:uFillTx/>
                <a:latin typeface="Arial"/>
                <a:cs typeface="Arial"/>
              </a:rPr>
              <a:t> </a:t>
            </a:r>
            <a:r>
              <a:rPr kumimoji="0" sz="1600" b="1" i="0" u="none" strike="noStrike" kern="0" cap="none" spc="-20" normalizeH="0" baseline="0" noProof="0" dirty="0">
                <a:ln>
                  <a:noFill/>
                </a:ln>
                <a:solidFill>
                  <a:srgbClr val="FFFFFF"/>
                </a:solidFill>
                <a:effectLst/>
                <a:uLnTx/>
                <a:uFillTx/>
                <a:latin typeface="Arial"/>
                <a:cs typeface="Arial"/>
              </a:rPr>
              <a:t>2026</a:t>
            </a:r>
            <a:endParaRPr kumimoji="0" sz="1600" b="0" i="0" u="none" strike="noStrike" kern="0" cap="none" spc="0" normalizeH="0" baseline="0" noProof="0">
              <a:ln>
                <a:noFill/>
              </a:ln>
              <a:solidFill>
                <a:sysClr val="windowText" lastClr="000000"/>
              </a:solidFill>
              <a:effectLst/>
              <a:uLnTx/>
              <a:uFillTx/>
              <a:latin typeface="Arial"/>
              <a:cs typeface="Arial"/>
            </a:endParaRPr>
          </a:p>
          <a:p>
            <a:pPr marL="12700" marR="5080" lvl="0" indent="0" defTabSz="914400" eaLnBrk="1" fontAlgn="auto" latinLnBrk="0" hangingPunct="1">
              <a:lnSpc>
                <a:spcPct val="116100"/>
              </a:lnSpc>
              <a:spcBef>
                <a:spcPts val="150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Jess</a:t>
            </a:r>
            <a:r>
              <a:rPr kumimoji="0" sz="1600" b="1" i="0" u="none" strike="noStrike" kern="0" cap="none" spc="-3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C.</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Gehin,</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25" normalizeH="0" baseline="0" noProof="0" dirty="0">
                <a:ln>
                  <a:noFill/>
                </a:ln>
                <a:solidFill>
                  <a:srgbClr val="FFFFFF"/>
                </a:solidFill>
                <a:effectLst/>
                <a:uLnTx/>
                <a:uFillTx/>
                <a:latin typeface="Arial"/>
                <a:cs typeface="Arial"/>
              </a:rPr>
              <a:t>PhD </a:t>
            </a:r>
            <a:r>
              <a:rPr kumimoji="0" sz="1600" b="0" i="0" u="none" strike="noStrike" kern="0" cap="none" spc="0" normalizeH="0" baseline="0" noProof="0" dirty="0">
                <a:ln>
                  <a:noFill/>
                </a:ln>
                <a:solidFill>
                  <a:srgbClr val="FFFFFF"/>
                </a:solidFill>
                <a:effectLst/>
                <a:uLnTx/>
                <a:uFillTx/>
                <a:latin typeface="Arial"/>
                <a:cs typeface="Arial"/>
              </a:rPr>
              <a:t>Associate</a:t>
            </a:r>
            <a:r>
              <a:rPr kumimoji="0" sz="1600" b="0" i="0" u="none" strike="noStrike" kern="0" cap="none" spc="-80" normalizeH="0" baseline="0" noProof="0" dirty="0">
                <a:ln>
                  <a:noFill/>
                </a:ln>
                <a:solidFill>
                  <a:srgbClr val="FFFFFF"/>
                </a:solidFill>
                <a:effectLst/>
                <a:uLnTx/>
                <a:uFillTx/>
                <a:latin typeface="Arial"/>
                <a:cs typeface="Arial"/>
              </a:rPr>
              <a:t> </a:t>
            </a:r>
            <a:r>
              <a:rPr kumimoji="0" sz="1600" b="0" i="0" u="none" strike="noStrike" kern="0" cap="none" spc="0" normalizeH="0" baseline="0" noProof="0" dirty="0">
                <a:ln>
                  <a:noFill/>
                </a:ln>
                <a:solidFill>
                  <a:srgbClr val="FFFFFF"/>
                </a:solidFill>
                <a:effectLst/>
                <a:uLnTx/>
                <a:uFillTx/>
                <a:latin typeface="Arial"/>
                <a:cs typeface="Arial"/>
              </a:rPr>
              <a:t>Laboratory</a:t>
            </a:r>
            <a:r>
              <a:rPr kumimoji="0" sz="1600" b="0" i="0" u="none" strike="noStrike" kern="0" cap="none" spc="-40" normalizeH="0" baseline="0" noProof="0" dirty="0">
                <a:ln>
                  <a:noFill/>
                </a:ln>
                <a:solidFill>
                  <a:srgbClr val="FFFFFF"/>
                </a:solidFill>
                <a:effectLst/>
                <a:uLnTx/>
                <a:uFillTx/>
                <a:latin typeface="Arial"/>
                <a:cs typeface="Arial"/>
              </a:rPr>
              <a:t> </a:t>
            </a:r>
            <a:r>
              <a:rPr kumimoji="0" sz="1600" b="0" i="0" u="none" strike="noStrike" kern="0" cap="none" spc="-10" normalizeH="0" baseline="0" noProof="0" dirty="0">
                <a:ln>
                  <a:noFill/>
                </a:ln>
                <a:solidFill>
                  <a:srgbClr val="FFFFFF"/>
                </a:solidFill>
                <a:effectLst/>
                <a:uLnTx/>
                <a:uFillTx/>
                <a:latin typeface="Arial"/>
                <a:cs typeface="Arial"/>
              </a:rPr>
              <a:t>Director </a:t>
            </a:r>
            <a:r>
              <a:rPr kumimoji="0" sz="1600" b="0" i="0" u="none" strike="noStrike" kern="0" cap="none" spc="0" normalizeH="0" baseline="0" noProof="0" dirty="0">
                <a:ln>
                  <a:noFill/>
                </a:ln>
                <a:solidFill>
                  <a:srgbClr val="FFFFFF"/>
                </a:solidFill>
                <a:effectLst/>
                <a:uLnTx/>
                <a:uFillTx/>
                <a:latin typeface="Arial"/>
                <a:cs typeface="Arial"/>
              </a:rPr>
              <a:t>Nuclear</a:t>
            </a:r>
            <a:r>
              <a:rPr kumimoji="0" sz="1600" b="0" i="0" u="none" strike="noStrike" kern="0" cap="none" spc="-15" normalizeH="0" baseline="0" noProof="0" dirty="0">
                <a:ln>
                  <a:noFill/>
                </a:ln>
                <a:solidFill>
                  <a:srgbClr val="FFFFFF"/>
                </a:solidFill>
                <a:effectLst/>
                <a:uLnTx/>
                <a:uFillTx/>
                <a:latin typeface="Arial"/>
                <a:cs typeface="Arial"/>
              </a:rPr>
              <a:t> </a:t>
            </a:r>
            <a:r>
              <a:rPr kumimoji="0" sz="1600" b="0" i="0" u="none" strike="noStrike" kern="0" cap="none" spc="0" normalizeH="0" baseline="0" noProof="0" dirty="0">
                <a:ln>
                  <a:noFill/>
                </a:ln>
                <a:solidFill>
                  <a:srgbClr val="FFFFFF"/>
                </a:solidFill>
                <a:effectLst/>
                <a:uLnTx/>
                <a:uFillTx/>
                <a:latin typeface="Arial"/>
                <a:cs typeface="Arial"/>
              </a:rPr>
              <a:t>Science</a:t>
            </a:r>
            <a:r>
              <a:rPr kumimoji="0" sz="1600" b="0" i="0" u="none" strike="noStrike" kern="0" cap="none" spc="-35" normalizeH="0" baseline="0" noProof="0" dirty="0">
                <a:ln>
                  <a:noFill/>
                </a:ln>
                <a:solidFill>
                  <a:srgbClr val="FFFFFF"/>
                </a:solidFill>
                <a:effectLst/>
                <a:uLnTx/>
                <a:uFillTx/>
                <a:latin typeface="Arial"/>
                <a:cs typeface="Arial"/>
              </a:rPr>
              <a:t> </a:t>
            </a:r>
            <a:r>
              <a:rPr kumimoji="0" sz="1600" b="0" i="0" u="none" strike="noStrike" kern="0" cap="none" spc="0" normalizeH="0" baseline="0" noProof="0" dirty="0">
                <a:ln>
                  <a:noFill/>
                </a:ln>
                <a:solidFill>
                  <a:srgbClr val="FFFFFF"/>
                </a:solidFill>
                <a:effectLst/>
                <a:uLnTx/>
                <a:uFillTx/>
                <a:latin typeface="Arial"/>
                <a:cs typeface="Arial"/>
              </a:rPr>
              <a:t>&amp;</a:t>
            </a:r>
            <a:r>
              <a:rPr kumimoji="0" sz="1600" b="0" i="0" u="none" strike="noStrike" kern="0" cap="none" spc="-30" normalizeH="0" baseline="0" noProof="0" dirty="0">
                <a:ln>
                  <a:noFill/>
                </a:ln>
                <a:solidFill>
                  <a:srgbClr val="FFFFFF"/>
                </a:solidFill>
                <a:effectLst/>
                <a:uLnTx/>
                <a:uFillTx/>
                <a:latin typeface="Arial"/>
                <a:cs typeface="Arial"/>
              </a:rPr>
              <a:t> </a:t>
            </a:r>
            <a:r>
              <a:rPr kumimoji="0" sz="1600" b="0" i="0" u="none" strike="noStrike" kern="0" cap="none" spc="-25" normalizeH="0" baseline="0" noProof="0" dirty="0">
                <a:ln>
                  <a:noFill/>
                </a:ln>
                <a:solidFill>
                  <a:srgbClr val="FFFFFF"/>
                </a:solidFill>
                <a:effectLst/>
                <a:uLnTx/>
                <a:uFillTx/>
                <a:latin typeface="Arial"/>
                <a:cs typeface="Arial"/>
              </a:rPr>
              <a:t>Technology </a:t>
            </a:r>
            <a:r>
              <a:rPr kumimoji="0" sz="1600" b="0" i="0" u="none" strike="noStrike" kern="0" cap="none" spc="-10" normalizeH="0" baseline="0" noProof="0" dirty="0">
                <a:ln>
                  <a:noFill/>
                </a:ln>
                <a:solidFill>
                  <a:srgbClr val="FFFFFF"/>
                </a:solidFill>
                <a:effectLst/>
                <a:uLnTx/>
                <a:uFillTx/>
                <a:latin typeface="Arial"/>
                <a:cs typeface="Arial"/>
                <a:hlinkClick r:id="rId22"/>
              </a:rPr>
              <a:t>Jess.Gehin@inl.gov</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grpSp>
        <p:nvGrpSpPr>
          <p:cNvPr id="36" name="object 36"/>
          <p:cNvGrpSpPr/>
          <p:nvPr/>
        </p:nvGrpSpPr>
        <p:grpSpPr>
          <a:xfrm>
            <a:off x="0" y="0"/>
            <a:ext cx="8148955" cy="3048635"/>
            <a:chOff x="0" y="0"/>
            <a:chExt cx="8148955" cy="3048635"/>
          </a:xfrm>
        </p:grpSpPr>
        <p:pic>
          <p:nvPicPr>
            <p:cNvPr id="37" name="object 37"/>
            <p:cNvPicPr/>
            <p:nvPr/>
          </p:nvPicPr>
          <p:blipFill>
            <a:blip r:embed="rId23" cstate="print"/>
            <a:stretch>
              <a:fillRect/>
            </a:stretch>
          </p:blipFill>
          <p:spPr>
            <a:xfrm>
              <a:off x="0" y="308919"/>
              <a:ext cx="2522575" cy="2729973"/>
            </a:xfrm>
            <a:prstGeom prst="rect">
              <a:avLst/>
            </a:prstGeom>
          </p:spPr>
        </p:pic>
        <p:pic>
          <p:nvPicPr>
            <p:cNvPr id="38" name="object 38" descr="A person working in a factory  Description automatically generated with low confidence"/>
            <p:cNvPicPr/>
            <p:nvPr/>
          </p:nvPicPr>
          <p:blipFill>
            <a:blip r:embed="rId24" cstate="print"/>
            <a:stretch>
              <a:fillRect/>
            </a:stretch>
          </p:blipFill>
          <p:spPr>
            <a:xfrm>
              <a:off x="5560948" y="0"/>
              <a:ext cx="2587548" cy="3047999"/>
            </a:xfrm>
            <a:prstGeom prst="rect">
              <a:avLst/>
            </a:prstGeom>
          </p:spPr>
        </p:pic>
        <p:pic>
          <p:nvPicPr>
            <p:cNvPr id="39" name="object 39"/>
            <p:cNvPicPr/>
            <p:nvPr/>
          </p:nvPicPr>
          <p:blipFill>
            <a:blip r:embed="rId25" cstate="print"/>
            <a:stretch>
              <a:fillRect/>
            </a:stretch>
          </p:blipFill>
          <p:spPr>
            <a:xfrm>
              <a:off x="0" y="0"/>
              <a:ext cx="5586665" cy="3048520"/>
            </a:xfrm>
            <a:prstGeom prst="rect">
              <a:avLst/>
            </a:prstGeom>
          </p:spPr>
        </p:pic>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522274"/>
            <a:ext cx="744855" cy="547370"/>
            <a:chOff x="0" y="522274"/>
            <a:chExt cx="744855" cy="547370"/>
          </a:xfrm>
        </p:grpSpPr>
        <p:sp>
          <p:nvSpPr>
            <p:cNvPr id="3" name="object 3"/>
            <p:cNvSpPr/>
            <p:nvPr/>
          </p:nvSpPr>
          <p:spPr>
            <a:xfrm>
              <a:off x="0" y="522274"/>
              <a:ext cx="744855" cy="461009"/>
            </a:xfrm>
            <a:custGeom>
              <a:avLst/>
              <a:gdLst/>
              <a:ahLst/>
              <a:cxnLst/>
              <a:rect l="l" t="t" r="r" b="b"/>
              <a:pathLst>
                <a:path w="744855" h="461009">
                  <a:moveTo>
                    <a:pt x="744474" y="0"/>
                  </a:moveTo>
                  <a:lnTo>
                    <a:pt x="0" y="0"/>
                  </a:lnTo>
                  <a:lnTo>
                    <a:pt x="0" y="460806"/>
                  </a:lnTo>
                  <a:lnTo>
                    <a:pt x="744474" y="460806"/>
                  </a:lnTo>
                  <a:lnTo>
                    <a:pt x="744474" y="0"/>
                  </a:lnTo>
                  <a:close/>
                </a:path>
              </a:pathLst>
            </a:custGeom>
            <a:solidFill>
              <a:srgbClr val="06509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0" y="983081"/>
              <a:ext cx="744855" cy="86995"/>
            </a:xfrm>
            <a:custGeom>
              <a:avLst/>
              <a:gdLst/>
              <a:ahLst/>
              <a:cxnLst/>
              <a:rect l="l" t="t" r="r" b="b"/>
              <a:pathLst>
                <a:path w="744855" h="86994">
                  <a:moveTo>
                    <a:pt x="744474" y="0"/>
                  </a:moveTo>
                  <a:lnTo>
                    <a:pt x="0" y="0"/>
                  </a:lnTo>
                  <a:lnTo>
                    <a:pt x="0" y="86398"/>
                  </a:lnTo>
                  <a:lnTo>
                    <a:pt x="744474" y="86398"/>
                  </a:lnTo>
                  <a:lnTo>
                    <a:pt x="744474" y="0"/>
                  </a:lnTo>
                  <a:close/>
                </a:path>
              </a:pathLst>
            </a:custGeom>
            <a:solidFill>
              <a:srgbClr val="8EC42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 name="object 5"/>
          <p:cNvGrpSpPr/>
          <p:nvPr/>
        </p:nvGrpSpPr>
        <p:grpSpPr>
          <a:xfrm>
            <a:off x="0" y="6237795"/>
            <a:ext cx="12192000" cy="620395"/>
            <a:chOff x="0" y="6237795"/>
            <a:chExt cx="12192000" cy="620395"/>
          </a:xfrm>
        </p:grpSpPr>
        <p:sp>
          <p:nvSpPr>
            <p:cNvPr id="6" name="object 6"/>
            <p:cNvSpPr/>
            <p:nvPr/>
          </p:nvSpPr>
          <p:spPr>
            <a:xfrm>
              <a:off x="0" y="6335712"/>
              <a:ext cx="12192000" cy="522605"/>
            </a:xfrm>
            <a:custGeom>
              <a:avLst/>
              <a:gdLst/>
              <a:ahLst/>
              <a:cxnLst/>
              <a:rect l="l" t="t" r="r" b="b"/>
              <a:pathLst>
                <a:path w="12192000" h="522604">
                  <a:moveTo>
                    <a:pt x="12192000" y="0"/>
                  </a:moveTo>
                  <a:lnTo>
                    <a:pt x="0" y="0"/>
                  </a:lnTo>
                  <a:lnTo>
                    <a:pt x="0" y="522287"/>
                  </a:lnTo>
                  <a:lnTo>
                    <a:pt x="12192000" y="522287"/>
                  </a:lnTo>
                  <a:lnTo>
                    <a:pt x="12192000" y="0"/>
                  </a:lnTo>
                  <a:close/>
                </a:path>
              </a:pathLst>
            </a:custGeom>
            <a:solidFill>
              <a:srgbClr val="06509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0" y="6237795"/>
              <a:ext cx="12192000" cy="98425"/>
            </a:xfrm>
            <a:custGeom>
              <a:avLst/>
              <a:gdLst/>
              <a:ahLst/>
              <a:cxnLst/>
              <a:rect l="l" t="t" r="r" b="b"/>
              <a:pathLst>
                <a:path w="12192000" h="98425">
                  <a:moveTo>
                    <a:pt x="12192000" y="0"/>
                  </a:moveTo>
                  <a:lnTo>
                    <a:pt x="0" y="0"/>
                  </a:lnTo>
                  <a:lnTo>
                    <a:pt x="0" y="97904"/>
                  </a:lnTo>
                  <a:lnTo>
                    <a:pt x="12192000" y="97904"/>
                  </a:lnTo>
                  <a:lnTo>
                    <a:pt x="12192000" y="0"/>
                  </a:lnTo>
                  <a:close/>
                </a:path>
              </a:pathLst>
            </a:custGeom>
            <a:solidFill>
              <a:srgbClr val="8EC42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8944584" y="6543674"/>
              <a:ext cx="15240" cy="124460"/>
            </a:xfrm>
            <a:custGeom>
              <a:avLst/>
              <a:gdLst/>
              <a:ahLst/>
              <a:cxnLst/>
              <a:rect l="l" t="t" r="r" b="b"/>
              <a:pathLst>
                <a:path w="15240" h="124459">
                  <a:moveTo>
                    <a:pt x="15235" y="124103"/>
                  </a:moveTo>
                  <a:lnTo>
                    <a:pt x="0" y="124103"/>
                  </a:lnTo>
                  <a:lnTo>
                    <a:pt x="0" y="0"/>
                  </a:lnTo>
                  <a:lnTo>
                    <a:pt x="15235" y="0"/>
                  </a:lnTo>
                  <a:lnTo>
                    <a:pt x="15235" y="124103"/>
                  </a:lnTo>
                  <a:close/>
                </a:path>
              </a:pathLst>
            </a:custGeom>
            <a:solidFill>
              <a:srgbClr val="FDFDF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2" cstate="print"/>
            <a:stretch>
              <a:fillRect/>
            </a:stretch>
          </p:blipFill>
          <p:spPr>
            <a:xfrm>
              <a:off x="9004581" y="6543675"/>
              <a:ext cx="98090" cy="126153"/>
            </a:xfrm>
            <a:prstGeom prst="rect">
              <a:avLst/>
            </a:prstGeom>
          </p:spPr>
        </p:pic>
        <p:pic>
          <p:nvPicPr>
            <p:cNvPr id="10" name="object 10"/>
            <p:cNvPicPr/>
            <p:nvPr/>
          </p:nvPicPr>
          <p:blipFill>
            <a:blip r:embed="rId3" cstate="print"/>
            <a:stretch>
              <a:fillRect/>
            </a:stretch>
          </p:blipFill>
          <p:spPr>
            <a:xfrm>
              <a:off x="9129336" y="6543675"/>
              <a:ext cx="99995" cy="124102"/>
            </a:xfrm>
            <a:prstGeom prst="rect">
              <a:avLst/>
            </a:prstGeom>
          </p:spPr>
        </p:pic>
        <p:sp>
          <p:nvSpPr>
            <p:cNvPr id="11" name="object 11"/>
            <p:cNvSpPr/>
            <p:nvPr/>
          </p:nvSpPr>
          <p:spPr>
            <a:xfrm>
              <a:off x="9264561" y="6543243"/>
              <a:ext cx="89535" cy="125730"/>
            </a:xfrm>
            <a:custGeom>
              <a:avLst/>
              <a:gdLst/>
              <a:ahLst/>
              <a:cxnLst/>
              <a:rect l="l" t="t" r="r" b="b"/>
              <a:pathLst>
                <a:path w="89534" h="125729">
                  <a:moveTo>
                    <a:pt x="89522" y="50038"/>
                  </a:moveTo>
                  <a:lnTo>
                    <a:pt x="15240" y="50038"/>
                  </a:lnTo>
                  <a:lnTo>
                    <a:pt x="15240" y="0"/>
                  </a:lnTo>
                  <a:lnTo>
                    <a:pt x="0" y="0"/>
                  </a:lnTo>
                  <a:lnTo>
                    <a:pt x="0" y="50038"/>
                  </a:lnTo>
                  <a:lnTo>
                    <a:pt x="0" y="64528"/>
                  </a:lnTo>
                  <a:lnTo>
                    <a:pt x="0" y="125120"/>
                  </a:lnTo>
                  <a:lnTo>
                    <a:pt x="15240" y="125120"/>
                  </a:lnTo>
                  <a:lnTo>
                    <a:pt x="15240" y="64528"/>
                  </a:lnTo>
                  <a:lnTo>
                    <a:pt x="73329" y="64528"/>
                  </a:lnTo>
                  <a:lnTo>
                    <a:pt x="73329" y="124536"/>
                  </a:lnTo>
                  <a:lnTo>
                    <a:pt x="89522" y="124536"/>
                  </a:lnTo>
                  <a:lnTo>
                    <a:pt x="89522" y="64528"/>
                  </a:lnTo>
                  <a:lnTo>
                    <a:pt x="89522" y="64033"/>
                  </a:lnTo>
                  <a:lnTo>
                    <a:pt x="89522" y="50038"/>
                  </a:lnTo>
                  <a:close/>
                </a:path>
                <a:path w="89534" h="125729">
                  <a:moveTo>
                    <a:pt x="89522" y="444"/>
                  </a:moveTo>
                  <a:lnTo>
                    <a:pt x="73329" y="444"/>
                  </a:lnTo>
                  <a:lnTo>
                    <a:pt x="73329" y="49669"/>
                  </a:lnTo>
                  <a:lnTo>
                    <a:pt x="89522" y="49669"/>
                  </a:lnTo>
                  <a:lnTo>
                    <a:pt x="89522" y="444"/>
                  </a:lnTo>
                  <a:close/>
                </a:path>
              </a:pathLst>
            </a:custGeom>
            <a:solidFill>
              <a:srgbClr val="FDFDF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4" cstate="print"/>
            <a:stretch>
              <a:fillRect/>
            </a:stretch>
          </p:blipFill>
          <p:spPr>
            <a:xfrm>
              <a:off x="9391229" y="6543675"/>
              <a:ext cx="109518" cy="126153"/>
            </a:xfrm>
            <a:prstGeom prst="rect">
              <a:avLst/>
            </a:prstGeom>
          </p:spPr>
        </p:pic>
        <p:pic>
          <p:nvPicPr>
            <p:cNvPr id="13" name="object 13"/>
            <p:cNvPicPr/>
            <p:nvPr/>
          </p:nvPicPr>
          <p:blipFill>
            <a:blip r:embed="rId5" cstate="print"/>
            <a:stretch>
              <a:fillRect/>
            </a:stretch>
          </p:blipFill>
          <p:spPr>
            <a:xfrm>
              <a:off x="9594077" y="6543675"/>
              <a:ext cx="89519" cy="124102"/>
            </a:xfrm>
            <a:prstGeom prst="rect">
              <a:avLst/>
            </a:prstGeom>
          </p:spPr>
        </p:pic>
        <p:pic>
          <p:nvPicPr>
            <p:cNvPr id="14" name="object 14"/>
            <p:cNvPicPr/>
            <p:nvPr/>
          </p:nvPicPr>
          <p:blipFill>
            <a:blip r:embed="rId6" cstate="print"/>
            <a:stretch>
              <a:fillRect/>
            </a:stretch>
          </p:blipFill>
          <p:spPr>
            <a:xfrm>
              <a:off x="9719785" y="6543675"/>
              <a:ext cx="197133" cy="124102"/>
            </a:xfrm>
            <a:prstGeom prst="rect">
              <a:avLst/>
            </a:prstGeom>
          </p:spPr>
        </p:pic>
        <p:sp>
          <p:nvSpPr>
            <p:cNvPr id="15" name="object 15"/>
            <p:cNvSpPr/>
            <p:nvPr/>
          </p:nvSpPr>
          <p:spPr>
            <a:xfrm>
              <a:off x="9947393" y="6543675"/>
              <a:ext cx="16510" cy="124460"/>
            </a:xfrm>
            <a:custGeom>
              <a:avLst/>
              <a:gdLst/>
              <a:ahLst/>
              <a:cxnLst/>
              <a:rect l="l" t="t" r="r" b="b"/>
              <a:pathLst>
                <a:path w="16509" h="124459">
                  <a:moveTo>
                    <a:pt x="16189" y="124102"/>
                  </a:moveTo>
                  <a:lnTo>
                    <a:pt x="0" y="124102"/>
                  </a:lnTo>
                  <a:lnTo>
                    <a:pt x="0" y="0"/>
                  </a:lnTo>
                  <a:lnTo>
                    <a:pt x="16189" y="0"/>
                  </a:lnTo>
                  <a:lnTo>
                    <a:pt x="16189" y="124102"/>
                  </a:lnTo>
                  <a:close/>
                </a:path>
              </a:pathLst>
            </a:custGeom>
            <a:solidFill>
              <a:srgbClr val="FDFDF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6" name="object 16"/>
            <p:cNvPicPr/>
            <p:nvPr/>
          </p:nvPicPr>
          <p:blipFill>
            <a:blip r:embed="rId7" cstate="print"/>
            <a:stretch>
              <a:fillRect/>
            </a:stretch>
          </p:blipFill>
          <p:spPr>
            <a:xfrm>
              <a:off x="10000724" y="6543675"/>
              <a:ext cx="109518" cy="126153"/>
            </a:xfrm>
            <a:prstGeom prst="rect">
              <a:avLst/>
            </a:prstGeom>
          </p:spPr>
        </p:pic>
        <p:pic>
          <p:nvPicPr>
            <p:cNvPr id="17" name="object 17"/>
            <p:cNvPicPr/>
            <p:nvPr/>
          </p:nvPicPr>
          <p:blipFill>
            <a:blip r:embed="rId8" cstate="print"/>
            <a:stretch>
              <a:fillRect/>
            </a:stretch>
          </p:blipFill>
          <p:spPr>
            <a:xfrm>
              <a:off x="10148336" y="6543675"/>
              <a:ext cx="89519" cy="124102"/>
            </a:xfrm>
            <a:prstGeom prst="rect">
              <a:avLst/>
            </a:prstGeom>
          </p:spPr>
        </p:pic>
        <p:pic>
          <p:nvPicPr>
            <p:cNvPr id="18" name="object 18"/>
            <p:cNvPicPr/>
            <p:nvPr/>
          </p:nvPicPr>
          <p:blipFill>
            <a:blip r:embed="rId9" cstate="print"/>
            <a:stretch>
              <a:fillRect/>
            </a:stretch>
          </p:blipFill>
          <p:spPr>
            <a:xfrm>
              <a:off x="10274045" y="6543675"/>
              <a:ext cx="99995" cy="124102"/>
            </a:xfrm>
            <a:prstGeom prst="rect">
              <a:avLst/>
            </a:prstGeom>
          </p:spPr>
        </p:pic>
        <p:sp>
          <p:nvSpPr>
            <p:cNvPr id="19" name="object 19"/>
            <p:cNvSpPr/>
            <p:nvPr/>
          </p:nvSpPr>
          <p:spPr>
            <a:xfrm>
              <a:off x="10409276" y="6543243"/>
              <a:ext cx="224154" cy="125730"/>
            </a:xfrm>
            <a:custGeom>
              <a:avLst/>
              <a:gdLst/>
              <a:ahLst/>
              <a:cxnLst/>
              <a:rect l="l" t="t" r="r" b="b"/>
              <a:pathLst>
                <a:path w="224154" h="125729">
                  <a:moveTo>
                    <a:pt x="66662" y="110629"/>
                  </a:moveTo>
                  <a:lnTo>
                    <a:pt x="16179" y="110629"/>
                  </a:lnTo>
                  <a:lnTo>
                    <a:pt x="16179" y="0"/>
                  </a:lnTo>
                  <a:lnTo>
                    <a:pt x="0" y="0"/>
                  </a:lnTo>
                  <a:lnTo>
                    <a:pt x="0" y="110629"/>
                  </a:lnTo>
                  <a:lnTo>
                    <a:pt x="0" y="125120"/>
                  </a:lnTo>
                  <a:lnTo>
                    <a:pt x="66662" y="125120"/>
                  </a:lnTo>
                  <a:lnTo>
                    <a:pt x="66662" y="110629"/>
                  </a:lnTo>
                  <a:close/>
                </a:path>
                <a:path w="224154" h="125729">
                  <a:moveTo>
                    <a:pt x="223799" y="110629"/>
                  </a:moveTo>
                  <a:lnTo>
                    <a:pt x="173316" y="110629"/>
                  </a:lnTo>
                  <a:lnTo>
                    <a:pt x="173316" y="0"/>
                  </a:lnTo>
                  <a:lnTo>
                    <a:pt x="157124" y="0"/>
                  </a:lnTo>
                  <a:lnTo>
                    <a:pt x="157124" y="110629"/>
                  </a:lnTo>
                  <a:lnTo>
                    <a:pt x="157124" y="125120"/>
                  </a:lnTo>
                  <a:lnTo>
                    <a:pt x="223799" y="125120"/>
                  </a:lnTo>
                  <a:lnTo>
                    <a:pt x="223799" y="110629"/>
                  </a:lnTo>
                  <a:close/>
                </a:path>
              </a:pathLst>
            </a:custGeom>
            <a:solidFill>
              <a:srgbClr val="FDFDF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10" cstate="print"/>
            <a:stretch>
              <a:fillRect/>
            </a:stretch>
          </p:blipFill>
          <p:spPr>
            <a:xfrm>
              <a:off x="10659740" y="6543675"/>
              <a:ext cx="99995" cy="124102"/>
            </a:xfrm>
            <a:prstGeom prst="rect">
              <a:avLst/>
            </a:prstGeom>
          </p:spPr>
        </p:pic>
        <p:pic>
          <p:nvPicPr>
            <p:cNvPr id="21" name="object 21"/>
            <p:cNvPicPr/>
            <p:nvPr/>
          </p:nvPicPr>
          <p:blipFill>
            <a:blip r:embed="rId11" cstate="print"/>
            <a:stretch>
              <a:fillRect/>
            </a:stretch>
          </p:blipFill>
          <p:spPr>
            <a:xfrm>
              <a:off x="10794972" y="6543675"/>
              <a:ext cx="75234" cy="126153"/>
            </a:xfrm>
            <a:prstGeom prst="rect">
              <a:avLst/>
            </a:prstGeom>
          </p:spPr>
        </p:pic>
        <p:pic>
          <p:nvPicPr>
            <p:cNvPr id="22" name="object 22"/>
            <p:cNvPicPr/>
            <p:nvPr/>
          </p:nvPicPr>
          <p:blipFill>
            <a:blip r:embed="rId7" cstate="print"/>
            <a:stretch>
              <a:fillRect/>
            </a:stretch>
          </p:blipFill>
          <p:spPr>
            <a:xfrm>
              <a:off x="10901634" y="6543675"/>
              <a:ext cx="109518" cy="126153"/>
            </a:xfrm>
            <a:prstGeom prst="rect">
              <a:avLst/>
            </a:prstGeom>
          </p:spPr>
        </p:pic>
        <p:pic>
          <p:nvPicPr>
            <p:cNvPr id="23" name="object 23"/>
            <p:cNvPicPr/>
            <p:nvPr/>
          </p:nvPicPr>
          <p:blipFill>
            <a:blip r:embed="rId12" cstate="print"/>
            <a:stretch>
              <a:fillRect/>
            </a:stretch>
          </p:blipFill>
          <p:spPr>
            <a:xfrm>
              <a:off x="11049247" y="6543675"/>
              <a:ext cx="78091" cy="124102"/>
            </a:xfrm>
            <a:prstGeom prst="rect">
              <a:avLst/>
            </a:prstGeom>
          </p:spPr>
        </p:pic>
        <p:pic>
          <p:nvPicPr>
            <p:cNvPr id="24" name="object 24"/>
            <p:cNvPicPr/>
            <p:nvPr/>
          </p:nvPicPr>
          <p:blipFill>
            <a:blip r:embed="rId13" cstate="print"/>
            <a:stretch>
              <a:fillRect/>
            </a:stretch>
          </p:blipFill>
          <p:spPr>
            <a:xfrm>
              <a:off x="11154956" y="6543675"/>
              <a:ext cx="325698" cy="126153"/>
            </a:xfrm>
            <a:prstGeom prst="rect">
              <a:avLst/>
            </a:prstGeom>
          </p:spPr>
        </p:pic>
        <p:pic>
          <p:nvPicPr>
            <p:cNvPr id="25" name="object 25"/>
            <p:cNvPicPr/>
            <p:nvPr/>
          </p:nvPicPr>
          <p:blipFill>
            <a:blip r:embed="rId14" cstate="print"/>
            <a:stretch>
              <a:fillRect/>
            </a:stretch>
          </p:blipFill>
          <p:spPr>
            <a:xfrm>
              <a:off x="11517796" y="6543675"/>
              <a:ext cx="78091" cy="124102"/>
            </a:xfrm>
            <a:prstGeom prst="rect">
              <a:avLst/>
            </a:prstGeom>
          </p:spPr>
        </p:pic>
        <p:pic>
          <p:nvPicPr>
            <p:cNvPr id="26" name="object 26"/>
            <p:cNvPicPr/>
            <p:nvPr/>
          </p:nvPicPr>
          <p:blipFill>
            <a:blip r:embed="rId15" cstate="print"/>
            <a:stretch>
              <a:fillRect/>
            </a:stretch>
          </p:blipFill>
          <p:spPr>
            <a:xfrm>
              <a:off x="11620312" y="6543675"/>
              <a:ext cx="90069" cy="124102"/>
            </a:xfrm>
            <a:prstGeom prst="rect">
              <a:avLst/>
            </a:prstGeom>
          </p:spPr>
        </p:pic>
      </p:grpSp>
      <p:sp>
        <p:nvSpPr>
          <p:cNvPr id="27" name="object 27" descr="$PPTXTitle"/>
          <p:cNvSpPr txBox="1">
            <a:spLocks noGrp="1"/>
          </p:cNvSpPr>
          <p:nvPr>
            <p:ph type="title"/>
          </p:nvPr>
        </p:nvSpPr>
        <p:spPr>
          <a:prstGeom prst="rect">
            <a:avLst/>
          </a:prstGeom>
        </p:spPr>
        <p:txBody>
          <a:bodyPr vert="horz" wrap="square" lIns="0" tIns="95178" rIns="0" bIns="0" rtlCol="0">
            <a:spAutoFit/>
          </a:bodyPr>
          <a:lstStyle/>
          <a:p>
            <a:pPr marL="70485">
              <a:lnSpc>
                <a:spcPct val="100000"/>
              </a:lnSpc>
              <a:spcBef>
                <a:spcPts val="95"/>
              </a:spcBef>
            </a:pPr>
            <a:r>
              <a:rPr spc="-40" dirty="0"/>
              <a:t>Topics</a:t>
            </a:r>
          </a:p>
        </p:txBody>
      </p:sp>
      <p:sp>
        <p:nvSpPr>
          <p:cNvPr id="28" name="object 28"/>
          <p:cNvSpPr txBox="1"/>
          <p:nvPr/>
        </p:nvSpPr>
        <p:spPr>
          <a:xfrm>
            <a:off x="925450" y="1590955"/>
            <a:ext cx="6375400" cy="2171700"/>
          </a:xfrm>
          <a:prstGeom prst="rect">
            <a:avLst/>
          </a:prstGeom>
        </p:spPr>
        <p:txBody>
          <a:bodyPr vert="horz" wrap="square" lIns="0" tIns="107315" rIns="0" bIns="0" rtlCol="0">
            <a:spAutoFit/>
          </a:bodyPr>
          <a:lstStyle/>
          <a:p>
            <a:pPr marL="240665" marR="0" lvl="0" indent="-227965" defTabSz="914400" eaLnBrk="1" fontAlgn="auto" latinLnBrk="0" hangingPunct="1">
              <a:lnSpc>
                <a:spcPct val="100000"/>
              </a:lnSpc>
              <a:spcBef>
                <a:spcPts val="845"/>
              </a:spcBef>
              <a:spcAft>
                <a:spcPts val="0"/>
              </a:spcAft>
              <a:buClr>
                <a:srgbClr val="2CA8E0"/>
              </a:buClr>
              <a:buSzTx/>
              <a:buFontTx/>
              <a:buChar char="•"/>
              <a:tabLst>
                <a:tab pos="240665" algn="l"/>
              </a:tabLst>
              <a:defRPr/>
            </a:pPr>
            <a:r>
              <a:rPr kumimoji="0" sz="2200" b="0" i="0" u="none" strike="noStrike" kern="0" cap="none" spc="0" normalizeH="0" baseline="0" noProof="0" dirty="0">
                <a:ln>
                  <a:noFill/>
                </a:ln>
                <a:solidFill>
                  <a:srgbClr val="06509D"/>
                </a:solidFill>
                <a:effectLst/>
                <a:uLnTx/>
                <a:uFillTx/>
                <a:latin typeface="Arial"/>
                <a:cs typeface="Arial"/>
              </a:rPr>
              <a:t>Overview</a:t>
            </a:r>
            <a:r>
              <a:rPr kumimoji="0" sz="2200" b="0" i="0" u="none" strike="noStrike" kern="0" cap="none" spc="-40"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of</a:t>
            </a:r>
            <a:r>
              <a:rPr kumimoji="0" sz="2200" b="0" i="0" u="none" strike="noStrike" kern="0" cap="none" spc="-60" normalizeH="0" baseline="0" noProof="0" dirty="0">
                <a:ln>
                  <a:noFill/>
                </a:ln>
                <a:solidFill>
                  <a:srgbClr val="06509D"/>
                </a:solidFill>
                <a:effectLst/>
                <a:uLnTx/>
                <a:uFillTx/>
                <a:latin typeface="Arial"/>
                <a:cs typeface="Arial"/>
              </a:rPr>
              <a:t> </a:t>
            </a:r>
            <a:r>
              <a:rPr kumimoji="0" sz="2200" b="0" i="0" u="none" strike="noStrike" kern="0" cap="none" spc="-10" normalizeH="0" baseline="0" noProof="0" dirty="0">
                <a:ln>
                  <a:noFill/>
                </a:ln>
                <a:solidFill>
                  <a:srgbClr val="06509D"/>
                </a:solidFill>
                <a:effectLst/>
                <a:uLnTx/>
                <a:uFillTx/>
                <a:latin typeface="Arial"/>
                <a:cs typeface="Arial"/>
              </a:rPr>
              <a:t>State-</a:t>
            </a:r>
            <a:r>
              <a:rPr kumimoji="0" sz="2200" b="0" i="0" u="none" strike="noStrike" kern="0" cap="none" spc="0" normalizeH="0" baseline="0" noProof="0" dirty="0">
                <a:ln>
                  <a:noFill/>
                </a:ln>
                <a:solidFill>
                  <a:srgbClr val="06509D"/>
                </a:solidFill>
                <a:effectLst/>
                <a:uLnTx/>
                <a:uFillTx/>
                <a:latin typeface="Arial"/>
                <a:cs typeface="Arial"/>
              </a:rPr>
              <a:t>Level</a:t>
            </a:r>
            <a:r>
              <a:rPr kumimoji="0" sz="2200" b="0" i="0" u="none" strike="noStrike" kern="0" cap="none" spc="-50"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Nuclear</a:t>
            </a:r>
            <a:r>
              <a:rPr kumimoji="0" sz="2200" b="0" i="0" u="none" strike="noStrike" kern="0" cap="none" spc="-6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Support</a:t>
            </a:r>
            <a:r>
              <a:rPr kumimoji="0" sz="2200" b="0" i="0" u="none" strike="noStrike" kern="0" cap="none" spc="-50" normalizeH="0" baseline="0" noProof="0" dirty="0">
                <a:ln>
                  <a:noFill/>
                </a:ln>
                <a:solidFill>
                  <a:srgbClr val="06509D"/>
                </a:solidFill>
                <a:effectLst/>
                <a:uLnTx/>
                <a:uFillTx/>
                <a:latin typeface="Arial"/>
                <a:cs typeface="Arial"/>
              </a:rPr>
              <a:t> </a:t>
            </a:r>
            <a:r>
              <a:rPr kumimoji="0" sz="2200" b="0" i="0" u="none" strike="noStrike" kern="0" cap="none" spc="-10" normalizeH="0" baseline="0" noProof="0" dirty="0">
                <a:ln>
                  <a:noFill/>
                </a:ln>
                <a:solidFill>
                  <a:srgbClr val="06509D"/>
                </a:solidFill>
                <a:effectLst/>
                <a:uLnTx/>
                <a:uFillTx/>
                <a:latin typeface="Arial"/>
                <a:cs typeface="Arial"/>
              </a:rPr>
              <a:t>Policies</a:t>
            </a:r>
            <a:endParaRPr kumimoji="0" sz="2200" b="0" i="0" u="none" strike="noStrike" kern="0" cap="none" spc="0" normalizeH="0" baseline="0" noProof="0">
              <a:ln>
                <a:noFill/>
              </a:ln>
              <a:solidFill>
                <a:sysClr val="windowText" lastClr="000000"/>
              </a:solidFill>
              <a:effectLst/>
              <a:uLnTx/>
              <a:uFillTx/>
              <a:latin typeface="Arial"/>
              <a:cs typeface="Arial"/>
            </a:endParaRPr>
          </a:p>
          <a:p>
            <a:pPr marL="240665" marR="0" lvl="0" indent="-227965" defTabSz="914400" eaLnBrk="1" fontAlgn="auto" latinLnBrk="0" hangingPunct="1">
              <a:lnSpc>
                <a:spcPct val="100000"/>
              </a:lnSpc>
              <a:spcBef>
                <a:spcPts val="740"/>
              </a:spcBef>
              <a:spcAft>
                <a:spcPts val="0"/>
              </a:spcAft>
              <a:buClr>
                <a:srgbClr val="2CA8E0"/>
              </a:buClr>
              <a:buSzTx/>
              <a:buFontTx/>
              <a:buChar char="•"/>
              <a:tabLst>
                <a:tab pos="240665" algn="l"/>
              </a:tabLst>
              <a:defRPr/>
            </a:pPr>
            <a:r>
              <a:rPr kumimoji="0" sz="2200" b="0" i="0" u="none" strike="noStrike" kern="0" cap="none" spc="0" normalizeH="0" baseline="0" noProof="0" dirty="0">
                <a:ln>
                  <a:noFill/>
                </a:ln>
                <a:solidFill>
                  <a:srgbClr val="06509D"/>
                </a:solidFill>
                <a:effectLst/>
                <a:uLnTx/>
                <a:uFillTx/>
                <a:latin typeface="Arial"/>
                <a:cs typeface="Arial"/>
              </a:rPr>
              <a:t>Best</a:t>
            </a:r>
            <a:r>
              <a:rPr kumimoji="0" sz="2200" b="0" i="0" u="none" strike="noStrike" kern="0" cap="none" spc="-60"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Practices</a:t>
            </a:r>
            <a:r>
              <a:rPr kumimoji="0" sz="2200" b="0" i="0" u="none" strike="noStrike" kern="0" cap="none" spc="-70"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from</a:t>
            </a:r>
            <a:r>
              <a:rPr kumimoji="0" sz="2200" b="0" i="0" u="none" strike="noStrike" kern="0" cap="none" spc="-4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Leading</a:t>
            </a:r>
            <a:r>
              <a:rPr kumimoji="0" sz="2200" b="0" i="0" u="none" strike="noStrike" kern="0" cap="none" spc="-60"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Nuclear</a:t>
            </a:r>
            <a:r>
              <a:rPr kumimoji="0" sz="2200" b="0" i="0" u="none" strike="noStrike" kern="0" cap="none" spc="-55" normalizeH="0" baseline="0" noProof="0" dirty="0">
                <a:ln>
                  <a:noFill/>
                </a:ln>
                <a:solidFill>
                  <a:srgbClr val="06509D"/>
                </a:solidFill>
                <a:effectLst/>
                <a:uLnTx/>
                <a:uFillTx/>
                <a:latin typeface="Arial"/>
                <a:cs typeface="Arial"/>
              </a:rPr>
              <a:t> </a:t>
            </a:r>
            <a:r>
              <a:rPr kumimoji="0" sz="2200" b="0" i="0" u="none" strike="noStrike" kern="0" cap="none" spc="-10" normalizeH="0" baseline="0" noProof="0" dirty="0">
                <a:ln>
                  <a:noFill/>
                </a:ln>
                <a:solidFill>
                  <a:srgbClr val="06509D"/>
                </a:solidFill>
                <a:effectLst/>
                <a:uLnTx/>
                <a:uFillTx/>
                <a:latin typeface="Arial"/>
                <a:cs typeface="Arial"/>
              </a:rPr>
              <a:t>States</a:t>
            </a:r>
            <a:endParaRPr kumimoji="0" sz="2200" b="0" i="0" u="none" strike="noStrike" kern="0" cap="none" spc="0" normalizeH="0" baseline="0" noProof="0">
              <a:ln>
                <a:noFill/>
              </a:ln>
              <a:solidFill>
                <a:sysClr val="windowText" lastClr="000000"/>
              </a:solidFill>
              <a:effectLst/>
              <a:uLnTx/>
              <a:uFillTx/>
              <a:latin typeface="Arial"/>
              <a:cs typeface="Arial"/>
            </a:endParaRPr>
          </a:p>
          <a:p>
            <a:pPr marL="240665" marR="0" lvl="0" indent="-227965" defTabSz="914400" eaLnBrk="1" fontAlgn="auto" latinLnBrk="0" hangingPunct="1">
              <a:lnSpc>
                <a:spcPct val="100000"/>
              </a:lnSpc>
              <a:spcBef>
                <a:spcPts val="735"/>
              </a:spcBef>
              <a:spcAft>
                <a:spcPts val="0"/>
              </a:spcAft>
              <a:buClr>
                <a:srgbClr val="2CA8E0"/>
              </a:buClr>
              <a:buSzTx/>
              <a:buFontTx/>
              <a:buChar char="•"/>
              <a:tabLst>
                <a:tab pos="240665" algn="l"/>
              </a:tabLst>
              <a:defRPr/>
            </a:pPr>
            <a:r>
              <a:rPr kumimoji="0" sz="2200" b="0" i="0" u="none" strike="noStrike" kern="0" cap="none" spc="-30" normalizeH="0" baseline="0" noProof="0" dirty="0">
                <a:ln>
                  <a:noFill/>
                </a:ln>
                <a:solidFill>
                  <a:srgbClr val="06509D"/>
                </a:solidFill>
                <a:effectLst/>
                <a:uLnTx/>
                <a:uFillTx/>
                <a:latin typeface="Arial"/>
                <a:cs typeface="Arial"/>
              </a:rPr>
              <a:t>Tools,</a:t>
            </a:r>
            <a:r>
              <a:rPr kumimoji="0" sz="2200" b="0" i="0" u="none" strike="noStrike" kern="0" cap="none" spc="-110"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Regulatory</a:t>
            </a:r>
            <a:r>
              <a:rPr kumimoji="0" sz="2200" b="0" i="0" u="none" strike="noStrike" kern="0" cap="none" spc="-10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Streamlining</a:t>
            </a:r>
            <a:r>
              <a:rPr kumimoji="0" sz="2200" b="0" i="0" u="none" strike="noStrike" kern="0" cap="none" spc="-9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Permitting</a:t>
            </a:r>
            <a:r>
              <a:rPr kumimoji="0" sz="2200" b="0" i="0" u="none" strike="noStrike" kern="0" cap="none" spc="-100" normalizeH="0" baseline="0" noProof="0" dirty="0">
                <a:ln>
                  <a:noFill/>
                </a:ln>
                <a:solidFill>
                  <a:srgbClr val="06509D"/>
                </a:solidFill>
                <a:effectLst/>
                <a:uLnTx/>
                <a:uFillTx/>
                <a:latin typeface="Arial"/>
                <a:cs typeface="Arial"/>
              </a:rPr>
              <a:t> </a:t>
            </a:r>
            <a:r>
              <a:rPr kumimoji="0" sz="2200" b="0" i="0" u="none" strike="noStrike" kern="0" cap="none" spc="-10" normalizeH="0" baseline="0" noProof="0" dirty="0">
                <a:ln>
                  <a:noFill/>
                </a:ln>
                <a:solidFill>
                  <a:srgbClr val="06509D"/>
                </a:solidFill>
                <a:effectLst/>
                <a:uLnTx/>
                <a:uFillTx/>
                <a:latin typeface="Arial"/>
                <a:cs typeface="Arial"/>
              </a:rPr>
              <a:t>Reform</a:t>
            </a:r>
            <a:endParaRPr kumimoji="0" sz="2200" b="0" i="0" u="none" strike="noStrike" kern="0" cap="none" spc="0" normalizeH="0" baseline="0" noProof="0">
              <a:ln>
                <a:noFill/>
              </a:ln>
              <a:solidFill>
                <a:sysClr val="windowText" lastClr="000000"/>
              </a:solidFill>
              <a:effectLst/>
              <a:uLnTx/>
              <a:uFillTx/>
              <a:latin typeface="Arial"/>
              <a:cs typeface="Arial"/>
            </a:endParaRPr>
          </a:p>
          <a:p>
            <a:pPr marL="240665" marR="0" lvl="0" indent="-227965" defTabSz="914400" eaLnBrk="1" fontAlgn="auto" latinLnBrk="0" hangingPunct="1">
              <a:lnSpc>
                <a:spcPct val="100000"/>
              </a:lnSpc>
              <a:spcBef>
                <a:spcPts val="730"/>
              </a:spcBef>
              <a:spcAft>
                <a:spcPts val="0"/>
              </a:spcAft>
              <a:buClr>
                <a:srgbClr val="2CA8E0"/>
              </a:buClr>
              <a:buSzTx/>
              <a:buFontTx/>
              <a:buChar char="•"/>
              <a:tabLst>
                <a:tab pos="240665" algn="l"/>
              </a:tabLst>
              <a:defRPr/>
            </a:pPr>
            <a:r>
              <a:rPr kumimoji="0" sz="2200" b="0" i="0" u="none" strike="noStrike" kern="0" cap="none" spc="0" normalizeH="0" baseline="0" noProof="0" dirty="0">
                <a:ln>
                  <a:noFill/>
                </a:ln>
                <a:solidFill>
                  <a:srgbClr val="06509D"/>
                </a:solidFill>
                <a:effectLst/>
                <a:uLnTx/>
                <a:uFillTx/>
                <a:latin typeface="Arial"/>
                <a:cs typeface="Arial"/>
              </a:rPr>
              <a:t>Workforce</a:t>
            </a:r>
            <a:r>
              <a:rPr kumimoji="0" sz="2200" b="0" i="0" u="none" strike="noStrike" kern="0" cap="none" spc="-125" normalizeH="0" baseline="0" noProof="0" dirty="0">
                <a:ln>
                  <a:noFill/>
                </a:ln>
                <a:solidFill>
                  <a:srgbClr val="06509D"/>
                </a:solidFill>
                <a:effectLst/>
                <a:uLnTx/>
                <a:uFillTx/>
                <a:latin typeface="Arial"/>
                <a:cs typeface="Arial"/>
              </a:rPr>
              <a:t> </a:t>
            </a:r>
            <a:r>
              <a:rPr kumimoji="0" sz="2200" b="0" i="0" u="none" strike="noStrike" kern="0" cap="none" spc="-10" normalizeH="0" baseline="0" noProof="0" dirty="0">
                <a:ln>
                  <a:noFill/>
                </a:ln>
                <a:solidFill>
                  <a:srgbClr val="06509D"/>
                </a:solidFill>
                <a:effectLst/>
                <a:uLnTx/>
                <a:uFillTx/>
                <a:latin typeface="Arial"/>
                <a:cs typeface="Arial"/>
              </a:rPr>
              <a:t>Development</a:t>
            </a:r>
            <a:r>
              <a:rPr kumimoji="0" sz="2200" b="0" i="0" u="none" strike="noStrike" kern="0" cap="none" spc="-145" normalizeH="0" baseline="0" noProof="0" dirty="0">
                <a:ln>
                  <a:noFill/>
                </a:ln>
                <a:solidFill>
                  <a:srgbClr val="06509D"/>
                </a:solidFill>
                <a:effectLst/>
                <a:uLnTx/>
                <a:uFillTx/>
                <a:latin typeface="Arial"/>
                <a:cs typeface="Arial"/>
              </a:rPr>
              <a:t> </a:t>
            </a:r>
            <a:r>
              <a:rPr kumimoji="0" sz="2200" b="0" i="0" u="none" strike="noStrike" kern="0" cap="none" spc="-10" normalizeH="0" baseline="0" noProof="0" dirty="0">
                <a:ln>
                  <a:noFill/>
                </a:ln>
                <a:solidFill>
                  <a:srgbClr val="06509D"/>
                </a:solidFill>
                <a:effectLst/>
                <a:uLnTx/>
                <a:uFillTx/>
                <a:latin typeface="Arial"/>
                <a:cs typeface="Arial"/>
              </a:rPr>
              <a:t>Activities</a:t>
            </a:r>
            <a:endParaRPr kumimoji="0" sz="2200" b="0" i="0" u="none" strike="noStrike" kern="0" cap="none" spc="0" normalizeH="0" baseline="0" noProof="0">
              <a:ln>
                <a:noFill/>
              </a:ln>
              <a:solidFill>
                <a:sysClr val="windowText" lastClr="000000"/>
              </a:solidFill>
              <a:effectLst/>
              <a:uLnTx/>
              <a:uFillTx/>
              <a:latin typeface="Arial"/>
              <a:cs typeface="Arial"/>
            </a:endParaRPr>
          </a:p>
          <a:p>
            <a:pPr marL="240665" marR="0" lvl="0" indent="-227965" defTabSz="914400" eaLnBrk="1" fontAlgn="auto" latinLnBrk="0" hangingPunct="1">
              <a:lnSpc>
                <a:spcPct val="100000"/>
              </a:lnSpc>
              <a:spcBef>
                <a:spcPts val="745"/>
              </a:spcBef>
              <a:spcAft>
                <a:spcPts val="0"/>
              </a:spcAft>
              <a:buClr>
                <a:srgbClr val="2CA8E0"/>
              </a:buClr>
              <a:buSzTx/>
              <a:buFontTx/>
              <a:buChar char="•"/>
              <a:tabLst>
                <a:tab pos="240665" algn="l"/>
              </a:tabLst>
              <a:defRPr/>
            </a:pPr>
            <a:r>
              <a:rPr kumimoji="0" sz="2200" b="0" i="0" u="none" strike="noStrike" kern="0" cap="none" spc="-25" normalizeH="0" baseline="0" noProof="0" dirty="0">
                <a:ln>
                  <a:noFill/>
                </a:ln>
                <a:solidFill>
                  <a:srgbClr val="06509D"/>
                </a:solidFill>
                <a:effectLst/>
                <a:uLnTx/>
                <a:uFillTx/>
                <a:latin typeface="Arial"/>
                <a:cs typeface="Arial"/>
              </a:rPr>
              <a:t>Q&amp;A</a:t>
            </a:r>
            <a:endParaRPr kumimoji="0" sz="22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txBox="1"/>
          <p:nvPr/>
        </p:nvSpPr>
        <p:spPr>
          <a:xfrm>
            <a:off x="324036" y="6528625"/>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50" normalizeH="0" baseline="0" noProof="0" dirty="0">
                <a:ln>
                  <a:noFill/>
                </a:ln>
                <a:solidFill>
                  <a:srgbClr val="BBBBBD"/>
                </a:solidFill>
                <a:effectLst/>
                <a:uLnTx/>
                <a:uFillTx/>
                <a:latin typeface="Arial"/>
                <a:cs typeface="Arial"/>
              </a:rPr>
              <a:t>2</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sp>
        <p:nvSpPr>
          <p:cNvPr id="30" name="object 30"/>
          <p:cNvSpPr txBox="1"/>
          <p:nvPr/>
        </p:nvSpPr>
        <p:spPr>
          <a:xfrm>
            <a:off x="1216182" y="5104023"/>
            <a:ext cx="7099300" cy="9398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dirty="0">
                <a:ln>
                  <a:noFill/>
                </a:ln>
                <a:solidFill>
                  <a:srgbClr val="06509D"/>
                </a:solidFill>
                <a:effectLst/>
                <a:uLnTx/>
                <a:uFillTx/>
                <a:latin typeface="Arial"/>
                <a:cs typeface="Arial"/>
              </a:rPr>
              <a:t>Inputs</a:t>
            </a:r>
            <a:r>
              <a:rPr kumimoji="0" sz="1200" b="0" i="0" u="none" strike="noStrike" kern="0" cap="none" spc="-20" normalizeH="0" baseline="0" noProof="0" dirty="0">
                <a:ln>
                  <a:noFill/>
                </a:ln>
                <a:solidFill>
                  <a:srgbClr val="06509D"/>
                </a:solidFill>
                <a:effectLst/>
                <a:uLnTx/>
                <a:uFillTx/>
                <a:latin typeface="Arial"/>
                <a:cs typeface="Arial"/>
              </a:rPr>
              <a:t> </a:t>
            </a:r>
            <a:r>
              <a:rPr kumimoji="0" sz="1200" b="0" i="0" u="none" strike="noStrike" kern="0" cap="none" spc="-10" normalizeH="0" baseline="0" noProof="0" dirty="0">
                <a:ln>
                  <a:noFill/>
                </a:ln>
                <a:solidFill>
                  <a:srgbClr val="06509D"/>
                </a:solidFill>
                <a:effectLst/>
                <a:uLnTx/>
                <a:uFillTx/>
                <a:latin typeface="Arial"/>
                <a:cs typeface="Arial"/>
              </a:rPr>
              <a:t>from:</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06509D"/>
                </a:solidFill>
                <a:effectLst/>
                <a:uLnTx/>
                <a:uFillTx/>
                <a:latin typeface="Arial"/>
                <a:cs typeface="Arial"/>
              </a:rPr>
              <a:t>Idaho</a:t>
            </a:r>
            <a:r>
              <a:rPr kumimoji="0" sz="1200" b="0" i="0" u="none" strike="noStrike" kern="0" cap="none" spc="-50"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National</a:t>
            </a:r>
            <a:r>
              <a:rPr kumimoji="0" sz="1200" b="0" i="0" u="none" strike="noStrike" kern="0" cap="none" spc="-60"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Laboratory:</a:t>
            </a:r>
            <a:r>
              <a:rPr kumimoji="0" sz="1200" b="0" i="0" u="none" strike="noStrike" kern="0" cap="none" spc="-40" normalizeH="0" baseline="0" noProof="0" dirty="0">
                <a:ln>
                  <a:noFill/>
                </a:ln>
                <a:solidFill>
                  <a:srgbClr val="06509D"/>
                </a:solidFill>
                <a:effectLst/>
                <a:uLnTx/>
                <a:uFillTx/>
                <a:latin typeface="Arial"/>
                <a:cs typeface="Arial"/>
              </a:rPr>
              <a:t> </a:t>
            </a:r>
            <a:r>
              <a:rPr kumimoji="0" sz="1200" b="0" i="0" u="none" strike="noStrike" kern="0" cap="none" spc="-10" normalizeH="0" baseline="0" noProof="0" dirty="0">
                <a:ln>
                  <a:noFill/>
                </a:ln>
                <a:solidFill>
                  <a:srgbClr val="06509D"/>
                </a:solidFill>
                <a:effectLst/>
                <a:uLnTx/>
                <a:uFillTx/>
                <a:latin typeface="Arial"/>
                <a:cs typeface="Arial"/>
                <a:hlinkClick r:id="rId16"/>
              </a:rPr>
              <a:t>https://www.inl.gov</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263779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06509D"/>
                </a:solidFill>
                <a:effectLst/>
                <a:uLnTx/>
                <a:uFillTx/>
                <a:latin typeface="Arial"/>
                <a:cs typeface="Arial"/>
              </a:rPr>
              <a:t>Gateway</a:t>
            </a:r>
            <a:r>
              <a:rPr kumimoji="0" sz="1200" b="0" i="0" u="none" strike="noStrike" kern="0" cap="none" spc="-30"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for</a:t>
            </a:r>
            <a:r>
              <a:rPr kumimoji="0" sz="1200" b="0" i="0" u="none" strike="noStrike" kern="0" cap="none" spc="-85"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Accelerated</a:t>
            </a:r>
            <a:r>
              <a:rPr kumimoji="0" sz="1200" b="0" i="0" u="none" strike="noStrike" kern="0" cap="none" spc="-55"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Innovation</a:t>
            </a:r>
            <a:r>
              <a:rPr kumimoji="0" sz="1200" b="0" i="0" u="none" strike="noStrike" kern="0" cap="none" spc="-40"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in</a:t>
            </a:r>
            <a:r>
              <a:rPr kumimoji="0" sz="1200" b="0" i="0" u="none" strike="noStrike" kern="0" cap="none" spc="-20"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Nuclear:</a:t>
            </a:r>
            <a:r>
              <a:rPr kumimoji="0" sz="1200" b="0" i="0" u="none" strike="noStrike" kern="0" cap="none" spc="-35" normalizeH="0" baseline="0" noProof="0" dirty="0">
                <a:ln>
                  <a:noFill/>
                </a:ln>
                <a:solidFill>
                  <a:srgbClr val="06509D"/>
                </a:solidFill>
                <a:effectLst/>
                <a:uLnTx/>
                <a:uFillTx/>
                <a:latin typeface="Arial"/>
                <a:cs typeface="Arial"/>
              </a:rPr>
              <a:t> </a:t>
            </a:r>
            <a:r>
              <a:rPr kumimoji="0" sz="1200" b="0" i="0" u="sng" strike="noStrike" kern="0" cap="none" spc="-10" normalizeH="0" baseline="0" noProof="0" dirty="0">
                <a:ln>
                  <a:noFill/>
                </a:ln>
                <a:solidFill>
                  <a:srgbClr val="06509D"/>
                </a:solidFill>
                <a:effectLst/>
                <a:uLnTx/>
                <a:uFill>
                  <a:solidFill>
                    <a:srgbClr val="06509D"/>
                  </a:solidFill>
                </a:uFill>
                <a:latin typeface="Arial"/>
                <a:cs typeface="Arial"/>
                <a:hlinkClick r:id="rId17"/>
              </a:rPr>
              <a:t>https://gain.inl.gov</a:t>
            </a:r>
            <a:r>
              <a:rPr kumimoji="0" sz="1200" b="0" i="0" u="none" strike="noStrike" kern="0" cap="none" spc="-10"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Nuclear</a:t>
            </a:r>
            <a:r>
              <a:rPr kumimoji="0" sz="1200" b="0" i="0" u="none" strike="noStrike" kern="0" cap="none" spc="-40"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Energy</a:t>
            </a:r>
            <a:r>
              <a:rPr kumimoji="0" sz="1200" b="0" i="0" u="none" strike="noStrike" kern="0" cap="none" spc="-20"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Institute:</a:t>
            </a:r>
            <a:r>
              <a:rPr kumimoji="0" sz="1200" b="0" i="0" u="none" strike="noStrike" kern="0" cap="none" spc="-30" normalizeH="0" baseline="0" noProof="0" dirty="0">
                <a:ln>
                  <a:noFill/>
                </a:ln>
                <a:solidFill>
                  <a:srgbClr val="06509D"/>
                </a:solidFill>
                <a:effectLst/>
                <a:uLnTx/>
                <a:uFillTx/>
                <a:latin typeface="Arial"/>
                <a:cs typeface="Arial"/>
              </a:rPr>
              <a:t> </a:t>
            </a:r>
            <a:r>
              <a:rPr kumimoji="0" sz="1200" b="0" i="0" u="sng" strike="noStrike" kern="0" cap="none" spc="-10" normalizeH="0" baseline="0" noProof="0" dirty="0">
                <a:ln>
                  <a:noFill/>
                </a:ln>
                <a:solidFill>
                  <a:srgbClr val="06509D"/>
                </a:solidFill>
                <a:effectLst/>
                <a:uLnTx/>
                <a:uFill>
                  <a:solidFill>
                    <a:srgbClr val="06509D"/>
                  </a:solidFill>
                </a:uFill>
                <a:latin typeface="Arial"/>
                <a:cs typeface="Arial"/>
                <a:hlinkClick r:id="rId18"/>
              </a:rPr>
              <a:t>https://www.nei.org</a:t>
            </a:r>
            <a:endParaRPr kumimoji="0" sz="12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06509D"/>
                </a:solidFill>
                <a:effectLst/>
                <a:uLnTx/>
                <a:uFillTx/>
                <a:latin typeface="Arial"/>
                <a:cs typeface="Arial"/>
              </a:rPr>
              <a:t>NEI</a:t>
            </a:r>
            <a:r>
              <a:rPr kumimoji="0" sz="1200" b="0" i="0" u="none" strike="noStrike" kern="0" cap="none" spc="55"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Resources</a:t>
            </a:r>
            <a:r>
              <a:rPr kumimoji="0" sz="1200" b="0" i="0" u="none" strike="noStrike" kern="0" cap="none" spc="10"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and</a:t>
            </a:r>
            <a:r>
              <a:rPr kumimoji="0" sz="1200" b="0" i="0" u="none" strike="noStrike" kern="0" cap="none" spc="25"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Report</a:t>
            </a:r>
            <a:r>
              <a:rPr kumimoji="0" sz="1200" b="0" i="0" u="none" strike="noStrike" kern="0" cap="none" spc="30" normalizeH="0" baseline="0" noProof="0" dirty="0">
                <a:ln>
                  <a:noFill/>
                </a:ln>
                <a:solidFill>
                  <a:srgbClr val="06509D"/>
                </a:solidFill>
                <a:effectLst/>
                <a:uLnTx/>
                <a:uFillTx/>
                <a:latin typeface="Arial"/>
                <a:cs typeface="Arial"/>
              </a:rPr>
              <a:t> </a:t>
            </a:r>
            <a:r>
              <a:rPr kumimoji="0" sz="1200" b="0" i="0" u="none" strike="noStrike" kern="0" cap="none" spc="0" normalizeH="0" baseline="0" noProof="0" dirty="0">
                <a:ln>
                  <a:noFill/>
                </a:ln>
                <a:solidFill>
                  <a:srgbClr val="06509D"/>
                </a:solidFill>
                <a:effectLst/>
                <a:uLnTx/>
                <a:uFillTx/>
                <a:latin typeface="Arial"/>
                <a:cs typeface="Arial"/>
              </a:rPr>
              <a:t>:</a:t>
            </a:r>
            <a:r>
              <a:rPr kumimoji="0" sz="1200" b="0" i="0" u="none" strike="noStrike" kern="0" cap="none" spc="55" normalizeH="0" baseline="0" noProof="0" dirty="0">
                <a:ln>
                  <a:noFill/>
                </a:ln>
                <a:solidFill>
                  <a:srgbClr val="06509D"/>
                </a:solidFill>
                <a:effectLst/>
                <a:uLnTx/>
                <a:uFillTx/>
                <a:latin typeface="Arial"/>
                <a:cs typeface="Arial"/>
              </a:rPr>
              <a:t> </a:t>
            </a:r>
            <a:r>
              <a:rPr kumimoji="0" sz="1200" b="0" i="0" u="none" strike="noStrike" kern="0" cap="none" spc="-10" normalizeH="0" baseline="0" noProof="0" dirty="0">
                <a:ln>
                  <a:noFill/>
                </a:ln>
                <a:solidFill>
                  <a:srgbClr val="06509D"/>
                </a:solidFill>
                <a:effectLst/>
                <a:uLnTx/>
                <a:uFillTx/>
                <a:latin typeface="Arial"/>
                <a:cs typeface="Arial"/>
                <a:hlinkClick r:id="rId19"/>
              </a:rPr>
              <a:t>https://www.nei.org/resources/reports-briefs/state-legislation-and-regulations</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522274"/>
            <a:ext cx="744855" cy="547370"/>
            <a:chOff x="0" y="522274"/>
            <a:chExt cx="744855" cy="547370"/>
          </a:xfrm>
        </p:grpSpPr>
        <p:sp>
          <p:nvSpPr>
            <p:cNvPr id="3" name="object 3"/>
            <p:cNvSpPr/>
            <p:nvPr/>
          </p:nvSpPr>
          <p:spPr>
            <a:xfrm>
              <a:off x="0" y="522274"/>
              <a:ext cx="744855" cy="461009"/>
            </a:xfrm>
            <a:custGeom>
              <a:avLst/>
              <a:gdLst/>
              <a:ahLst/>
              <a:cxnLst/>
              <a:rect l="l" t="t" r="r" b="b"/>
              <a:pathLst>
                <a:path w="744855" h="461009">
                  <a:moveTo>
                    <a:pt x="744474" y="0"/>
                  </a:moveTo>
                  <a:lnTo>
                    <a:pt x="0" y="0"/>
                  </a:lnTo>
                  <a:lnTo>
                    <a:pt x="0" y="460806"/>
                  </a:lnTo>
                  <a:lnTo>
                    <a:pt x="744474" y="460806"/>
                  </a:lnTo>
                  <a:lnTo>
                    <a:pt x="744474" y="0"/>
                  </a:lnTo>
                  <a:close/>
                </a:path>
              </a:pathLst>
            </a:custGeom>
            <a:solidFill>
              <a:srgbClr val="06509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0" y="983081"/>
              <a:ext cx="744855" cy="86995"/>
            </a:xfrm>
            <a:custGeom>
              <a:avLst/>
              <a:gdLst/>
              <a:ahLst/>
              <a:cxnLst/>
              <a:rect l="l" t="t" r="r" b="b"/>
              <a:pathLst>
                <a:path w="744855" h="86994">
                  <a:moveTo>
                    <a:pt x="744474" y="0"/>
                  </a:moveTo>
                  <a:lnTo>
                    <a:pt x="0" y="0"/>
                  </a:lnTo>
                  <a:lnTo>
                    <a:pt x="0" y="86398"/>
                  </a:lnTo>
                  <a:lnTo>
                    <a:pt x="744474" y="86398"/>
                  </a:lnTo>
                  <a:lnTo>
                    <a:pt x="744474" y="0"/>
                  </a:lnTo>
                  <a:close/>
                </a:path>
              </a:pathLst>
            </a:custGeom>
            <a:solidFill>
              <a:srgbClr val="8EC42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 name="object 5"/>
          <p:cNvGrpSpPr/>
          <p:nvPr/>
        </p:nvGrpSpPr>
        <p:grpSpPr>
          <a:xfrm>
            <a:off x="0" y="6237795"/>
            <a:ext cx="12192000" cy="620395"/>
            <a:chOff x="0" y="6237795"/>
            <a:chExt cx="12192000" cy="620395"/>
          </a:xfrm>
        </p:grpSpPr>
        <p:sp>
          <p:nvSpPr>
            <p:cNvPr id="6" name="object 6"/>
            <p:cNvSpPr/>
            <p:nvPr/>
          </p:nvSpPr>
          <p:spPr>
            <a:xfrm>
              <a:off x="0" y="6335712"/>
              <a:ext cx="12192000" cy="522605"/>
            </a:xfrm>
            <a:custGeom>
              <a:avLst/>
              <a:gdLst/>
              <a:ahLst/>
              <a:cxnLst/>
              <a:rect l="l" t="t" r="r" b="b"/>
              <a:pathLst>
                <a:path w="12192000" h="522604">
                  <a:moveTo>
                    <a:pt x="12192000" y="0"/>
                  </a:moveTo>
                  <a:lnTo>
                    <a:pt x="0" y="0"/>
                  </a:lnTo>
                  <a:lnTo>
                    <a:pt x="0" y="522287"/>
                  </a:lnTo>
                  <a:lnTo>
                    <a:pt x="12192000" y="522287"/>
                  </a:lnTo>
                  <a:lnTo>
                    <a:pt x="12192000" y="0"/>
                  </a:lnTo>
                  <a:close/>
                </a:path>
              </a:pathLst>
            </a:custGeom>
            <a:solidFill>
              <a:srgbClr val="06509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0" y="6237795"/>
              <a:ext cx="12192000" cy="98425"/>
            </a:xfrm>
            <a:custGeom>
              <a:avLst/>
              <a:gdLst/>
              <a:ahLst/>
              <a:cxnLst/>
              <a:rect l="l" t="t" r="r" b="b"/>
              <a:pathLst>
                <a:path w="12192000" h="98425">
                  <a:moveTo>
                    <a:pt x="12192000" y="0"/>
                  </a:moveTo>
                  <a:lnTo>
                    <a:pt x="0" y="0"/>
                  </a:lnTo>
                  <a:lnTo>
                    <a:pt x="0" y="97904"/>
                  </a:lnTo>
                  <a:lnTo>
                    <a:pt x="12192000" y="97904"/>
                  </a:lnTo>
                  <a:lnTo>
                    <a:pt x="12192000" y="0"/>
                  </a:lnTo>
                  <a:close/>
                </a:path>
              </a:pathLst>
            </a:custGeom>
            <a:solidFill>
              <a:srgbClr val="8EC42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8944584" y="6543674"/>
              <a:ext cx="15240" cy="124460"/>
            </a:xfrm>
            <a:custGeom>
              <a:avLst/>
              <a:gdLst/>
              <a:ahLst/>
              <a:cxnLst/>
              <a:rect l="l" t="t" r="r" b="b"/>
              <a:pathLst>
                <a:path w="15240" h="124459">
                  <a:moveTo>
                    <a:pt x="15235" y="124103"/>
                  </a:moveTo>
                  <a:lnTo>
                    <a:pt x="0" y="124103"/>
                  </a:lnTo>
                  <a:lnTo>
                    <a:pt x="0" y="0"/>
                  </a:lnTo>
                  <a:lnTo>
                    <a:pt x="15235" y="0"/>
                  </a:lnTo>
                  <a:lnTo>
                    <a:pt x="15235" y="124103"/>
                  </a:lnTo>
                  <a:close/>
                </a:path>
              </a:pathLst>
            </a:custGeom>
            <a:solidFill>
              <a:srgbClr val="FDFDF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2" cstate="print"/>
            <a:stretch>
              <a:fillRect/>
            </a:stretch>
          </p:blipFill>
          <p:spPr>
            <a:xfrm>
              <a:off x="9004581" y="6543675"/>
              <a:ext cx="98090" cy="126153"/>
            </a:xfrm>
            <a:prstGeom prst="rect">
              <a:avLst/>
            </a:prstGeom>
          </p:spPr>
        </p:pic>
        <p:pic>
          <p:nvPicPr>
            <p:cNvPr id="10" name="object 10"/>
            <p:cNvPicPr/>
            <p:nvPr/>
          </p:nvPicPr>
          <p:blipFill>
            <a:blip r:embed="rId3" cstate="print"/>
            <a:stretch>
              <a:fillRect/>
            </a:stretch>
          </p:blipFill>
          <p:spPr>
            <a:xfrm>
              <a:off x="9129336" y="6543675"/>
              <a:ext cx="99995" cy="124102"/>
            </a:xfrm>
            <a:prstGeom prst="rect">
              <a:avLst/>
            </a:prstGeom>
          </p:spPr>
        </p:pic>
        <p:sp>
          <p:nvSpPr>
            <p:cNvPr id="11" name="object 11"/>
            <p:cNvSpPr/>
            <p:nvPr/>
          </p:nvSpPr>
          <p:spPr>
            <a:xfrm>
              <a:off x="9264561" y="6543243"/>
              <a:ext cx="89535" cy="125730"/>
            </a:xfrm>
            <a:custGeom>
              <a:avLst/>
              <a:gdLst/>
              <a:ahLst/>
              <a:cxnLst/>
              <a:rect l="l" t="t" r="r" b="b"/>
              <a:pathLst>
                <a:path w="89534" h="125729">
                  <a:moveTo>
                    <a:pt x="89522" y="50038"/>
                  </a:moveTo>
                  <a:lnTo>
                    <a:pt x="15240" y="50038"/>
                  </a:lnTo>
                  <a:lnTo>
                    <a:pt x="15240" y="0"/>
                  </a:lnTo>
                  <a:lnTo>
                    <a:pt x="0" y="0"/>
                  </a:lnTo>
                  <a:lnTo>
                    <a:pt x="0" y="50038"/>
                  </a:lnTo>
                  <a:lnTo>
                    <a:pt x="0" y="64528"/>
                  </a:lnTo>
                  <a:lnTo>
                    <a:pt x="0" y="125120"/>
                  </a:lnTo>
                  <a:lnTo>
                    <a:pt x="15240" y="125120"/>
                  </a:lnTo>
                  <a:lnTo>
                    <a:pt x="15240" y="64528"/>
                  </a:lnTo>
                  <a:lnTo>
                    <a:pt x="73329" y="64528"/>
                  </a:lnTo>
                  <a:lnTo>
                    <a:pt x="73329" y="124536"/>
                  </a:lnTo>
                  <a:lnTo>
                    <a:pt x="89522" y="124536"/>
                  </a:lnTo>
                  <a:lnTo>
                    <a:pt x="89522" y="64528"/>
                  </a:lnTo>
                  <a:lnTo>
                    <a:pt x="89522" y="64033"/>
                  </a:lnTo>
                  <a:lnTo>
                    <a:pt x="89522" y="50038"/>
                  </a:lnTo>
                  <a:close/>
                </a:path>
                <a:path w="89534" h="125729">
                  <a:moveTo>
                    <a:pt x="89522" y="444"/>
                  </a:moveTo>
                  <a:lnTo>
                    <a:pt x="73329" y="444"/>
                  </a:lnTo>
                  <a:lnTo>
                    <a:pt x="73329" y="49669"/>
                  </a:lnTo>
                  <a:lnTo>
                    <a:pt x="89522" y="49669"/>
                  </a:lnTo>
                  <a:lnTo>
                    <a:pt x="89522" y="444"/>
                  </a:lnTo>
                  <a:close/>
                </a:path>
              </a:pathLst>
            </a:custGeom>
            <a:solidFill>
              <a:srgbClr val="FDFDF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2" name="object 12"/>
            <p:cNvPicPr/>
            <p:nvPr/>
          </p:nvPicPr>
          <p:blipFill>
            <a:blip r:embed="rId4" cstate="print"/>
            <a:stretch>
              <a:fillRect/>
            </a:stretch>
          </p:blipFill>
          <p:spPr>
            <a:xfrm>
              <a:off x="9391229" y="6543675"/>
              <a:ext cx="109518" cy="126153"/>
            </a:xfrm>
            <a:prstGeom prst="rect">
              <a:avLst/>
            </a:prstGeom>
          </p:spPr>
        </p:pic>
        <p:pic>
          <p:nvPicPr>
            <p:cNvPr id="13" name="object 13"/>
            <p:cNvPicPr/>
            <p:nvPr/>
          </p:nvPicPr>
          <p:blipFill>
            <a:blip r:embed="rId5" cstate="print"/>
            <a:stretch>
              <a:fillRect/>
            </a:stretch>
          </p:blipFill>
          <p:spPr>
            <a:xfrm>
              <a:off x="9594077" y="6543675"/>
              <a:ext cx="89519" cy="124102"/>
            </a:xfrm>
            <a:prstGeom prst="rect">
              <a:avLst/>
            </a:prstGeom>
          </p:spPr>
        </p:pic>
        <p:pic>
          <p:nvPicPr>
            <p:cNvPr id="14" name="object 14"/>
            <p:cNvPicPr/>
            <p:nvPr/>
          </p:nvPicPr>
          <p:blipFill>
            <a:blip r:embed="rId6" cstate="print"/>
            <a:stretch>
              <a:fillRect/>
            </a:stretch>
          </p:blipFill>
          <p:spPr>
            <a:xfrm>
              <a:off x="9719785" y="6543675"/>
              <a:ext cx="197133" cy="124102"/>
            </a:xfrm>
            <a:prstGeom prst="rect">
              <a:avLst/>
            </a:prstGeom>
          </p:spPr>
        </p:pic>
        <p:sp>
          <p:nvSpPr>
            <p:cNvPr id="15" name="object 15"/>
            <p:cNvSpPr/>
            <p:nvPr/>
          </p:nvSpPr>
          <p:spPr>
            <a:xfrm>
              <a:off x="9947393" y="6543675"/>
              <a:ext cx="16510" cy="124460"/>
            </a:xfrm>
            <a:custGeom>
              <a:avLst/>
              <a:gdLst/>
              <a:ahLst/>
              <a:cxnLst/>
              <a:rect l="l" t="t" r="r" b="b"/>
              <a:pathLst>
                <a:path w="16509" h="124459">
                  <a:moveTo>
                    <a:pt x="16189" y="124102"/>
                  </a:moveTo>
                  <a:lnTo>
                    <a:pt x="0" y="124102"/>
                  </a:lnTo>
                  <a:lnTo>
                    <a:pt x="0" y="0"/>
                  </a:lnTo>
                  <a:lnTo>
                    <a:pt x="16189" y="0"/>
                  </a:lnTo>
                  <a:lnTo>
                    <a:pt x="16189" y="124102"/>
                  </a:lnTo>
                  <a:close/>
                </a:path>
              </a:pathLst>
            </a:custGeom>
            <a:solidFill>
              <a:srgbClr val="FDFDF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6" name="object 16"/>
            <p:cNvPicPr/>
            <p:nvPr/>
          </p:nvPicPr>
          <p:blipFill>
            <a:blip r:embed="rId7" cstate="print"/>
            <a:stretch>
              <a:fillRect/>
            </a:stretch>
          </p:blipFill>
          <p:spPr>
            <a:xfrm>
              <a:off x="10000724" y="6543675"/>
              <a:ext cx="109518" cy="126153"/>
            </a:xfrm>
            <a:prstGeom prst="rect">
              <a:avLst/>
            </a:prstGeom>
          </p:spPr>
        </p:pic>
        <p:pic>
          <p:nvPicPr>
            <p:cNvPr id="17" name="object 17"/>
            <p:cNvPicPr/>
            <p:nvPr/>
          </p:nvPicPr>
          <p:blipFill>
            <a:blip r:embed="rId8" cstate="print"/>
            <a:stretch>
              <a:fillRect/>
            </a:stretch>
          </p:blipFill>
          <p:spPr>
            <a:xfrm>
              <a:off x="10148336" y="6543675"/>
              <a:ext cx="89519" cy="124102"/>
            </a:xfrm>
            <a:prstGeom prst="rect">
              <a:avLst/>
            </a:prstGeom>
          </p:spPr>
        </p:pic>
        <p:pic>
          <p:nvPicPr>
            <p:cNvPr id="18" name="object 18"/>
            <p:cNvPicPr/>
            <p:nvPr/>
          </p:nvPicPr>
          <p:blipFill>
            <a:blip r:embed="rId9" cstate="print"/>
            <a:stretch>
              <a:fillRect/>
            </a:stretch>
          </p:blipFill>
          <p:spPr>
            <a:xfrm>
              <a:off x="10274045" y="6543675"/>
              <a:ext cx="99995" cy="124102"/>
            </a:xfrm>
            <a:prstGeom prst="rect">
              <a:avLst/>
            </a:prstGeom>
          </p:spPr>
        </p:pic>
        <p:sp>
          <p:nvSpPr>
            <p:cNvPr id="19" name="object 19"/>
            <p:cNvSpPr/>
            <p:nvPr/>
          </p:nvSpPr>
          <p:spPr>
            <a:xfrm>
              <a:off x="10409276" y="6543243"/>
              <a:ext cx="224154" cy="125730"/>
            </a:xfrm>
            <a:custGeom>
              <a:avLst/>
              <a:gdLst/>
              <a:ahLst/>
              <a:cxnLst/>
              <a:rect l="l" t="t" r="r" b="b"/>
              <a:pathLst>
                <a:path w="224154" h="125729">
                  <a:moveTo>
                    <a:pt x="66662" y="110629"/>
                  </a:moveTo>
                  <a:lnTo>
                    <a:pt x="16179" y="110629"/>
                  </a:lnTo>
                  <a:lnTo>
                    <a:pt x="16179" y="0"/>
                  </a:lnTo>
                  <a:lnTo>
                    <a:pt x="0" y="0"/>
                  </a:lnTo>
                  <a:lnTo>
                    <a:pt x="0" y="110629"/>
                  </a:lnTo>
                  <a:lnTo>
                    <a:pt x="0" y="125120"/>
                  </a:lnTo>
                  <a:lnTo>
                    <a:pt x="66662" y="125120"/>
                  </a:lnTo>
                  <a:lnTo>
                    <a:pt x="66662" y="110629"/>
                  </a:lnTo>
                  <a:close/>
                </a:path>
                <a:path w="224154" h="125729">
                  <a:moveTo>
                    <a:pt x="223799" y="110629"/>
                  </a:moveTo>
                  <a:lnTo>
                    <a:pt x="173316" y="110629"/>
                  </a:lnTo>
                  <a:lnTo>
                    <a:pt x="173316" y="0"/>
                  </a:lnTo>
                  <a:lnTo>
                    <a:pt x="157124" y="0"/>
                  </a:lnTo>
                  <a:lnTo>
                    <a:pt x="157124" y="110629"/>
                  </a:lnTo>
                  <a:lnTo>
                    <a:pt x="157124" y="125120"/>
                  </a:lnTo>
                  <a:lnTo>
                    <a:pt x="223799" y="125120"/>
                  </a:lnTo>
                  <a:lnTo>
                    <a:pt x="223799" y="110629"/>
                  </a:lnTo>
                  <a:close/>
                </a:path>
              </a:pathLst>
            </a:custGeom>
            <a:solidFill>
              <a:srgbClr val="FDFDF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10" cstate="print"/>
            <a:stretch>
              <a:fillRect/>
            </a:stretch>
          </p:blipFill>
          <p:spPr>
            <a:xfrm>
              <a:off x="10659740" y="6543675"/>
              <a:ext cx="99995" cy="124102"/>
            </a:xfrm>
            <a:prstGeom prst="rect">
              <a:avLst/>
            </a:prstGeom>
          </p:spPr>
        </p:pic>
        <p:pic>
          <p:nvPicPr>
            <p:cNvPr id="21" name="object 21"/>
            <p:cNvPicPr/>
            <p:nvPr/>
          </p:nvPicPr>
          <p:blipFill>
            <a:blip r:embed="rId11" cstate="print"/>
            <a:stretch>
              <a:fillRect/>
            </a:stretch>
          </p:blipFill>
          <p:spPr>
            <a:xfrm>
              <a:off x="10794972" y="6543675"/>
              <a:ext cx="75234" cy="126153"/>
            </a:xfrm>
            <a:prstGeom prst="rect">
              <a:avLst/>
            </a:prstGeom>
          </p:spPr>
        </p:pic>
        <p:pic>
          <p:nvPicPr>
            <p:cNvPr id="22" name="object 22"/>
            <p:cNvPicPr/>
            <p:nvPr/>
          </p:nvPicPr>
          <p:blipFill>
            <a:blip r:embed="rId7" cstate="print"/>
            <a:stretch>
              <a:fillRect/>
            </a:stretch>
          </p:blipFill>
          <p:spPr>
            <a:xfrm>
              <a:off x="10901634" y="6543675"/>
              <a:ext cx="109518" cy="126153"/>
            </a:xfrm>
            <a:prstGeom prst="rect">
              <a:avLst/>
            </a:prstGeom>
          </p:spPr>
        </p:pic>
        <p:pic>
          <p:nvPicPr>
            <p:cNvPr id="23" name="object 23"/>
            <p:cNvPicPr/>
            <p:nvPr/>
          </p:nvPicPr>
          <p:blipFill>
            <a:blip r:embed="rId12" cstate="print"/>
            <a:stretch>
              <a:fillRect/>
            </a:stretch>
          </p:blipFill>
          <p:spPr>
            <a:xfrm>
              <a:off x="11049247" y="6543675"/>
              <a:ext cx="78091" cy="124102"/>
            </a:xfrm>
            <a:prstGeom prst="rect">
              <a:avLst/>
            </a:prstGeom>
          </p:spPr>
        </p:pic>
        <p:pic>
          <p:nvPicPr>
            <p:cNvPr id="24" name="object 24"/>
            <p:cNvPicPr/>
            <p:nvPr/>
          </p:nvPicPr>
          <p:blipFill>
            <a:blip r:embed="rId13" cstate="print"/>
            <a:stretch>
              <a:fillRect/>
            </a:stretch>
          </p:blipFill>
          <p:spPr>
            <a:xfrm>
              <a:off x="11154956" y="6543675"/>
              <a:ext cx="325698" cy="126153"/>
            </a:xfrm>
            <a:prstGeom prst="rect">
              <a:avLst/>
            </a:prstGeom>
          </p:spPr>
        </p:pic>
        <p:pic>
          <p:nvPicPr>
            <p:cNvPr id="25" name="object 25"/>
            <p:cNvPicPr/>
            <p:nvPr/>
          </p:nvPicPr>
          <p:blipFill>
            <a:blip r:embed="rId14" cstate="print"/>
            <a:stretch>
              <a:fillRect/>
            </a:stretch>
          </p:blipFill>
          <p:spPr>
            <a:xfrm>
              <a:off x="11517796" y="6543675"/>
              <a:ext cx="78091" cy="124102"/>
            </a:xfrm>
            <a:prstGeom prst="rect">
              <a:avLst/>
            </a:prstGeom>
          </p:spPr>
        </p:pic>
        <p:pic>
          <p:nvPicPr>
            <p:cNvPr id="26" name="object 26"/>
            <p:cNvPicPr/>
            <p:nvPr/>
          </p:nvPicPr>
          <p:blipFill>
            <a:blip r:embed="rId15" cstate="print"/>
            <a:stretch>
              <a:fillRect/>
            </a:stretch>
          </p:blipFill>
          <p:spPr>
            <a:xfrm>
              <a:off x="11620312" y="6543675"/>
              <a:ext cx="90069" cy="124102"/>
            </a:xfrm>
            <a:prstGeom prst="rect">
              <a:avLst/>
            </a:prstGeom>
          </p:spPr>
        </p:pic>
      </p:grpSp>
      <p:sp>
        <p:nvSpPr>
          <p:cNvPr id="27" name="object 27" descr="$PPTXTitle"/>
          <p:cNvSpPr txBox="1">
            <a:spLocks noGrp="1"/>
          </p:cNvSpPr>
          <p:nvPr>
            <p:ph type="title"/>
          </p:nvPr>
        </p:nvSpPr>
        <p:spPr>
          <a:xfrm>
            <a:off x="925451" y="494086"/>
            <a:ext cx="8838565" cy="836294"/>
          </a:xfrm>
          <a:prstGeom prst="rect">
            <a:avLst/>
          </a:prstGeom>
        </p:spPr>
        <p:txBody>
          <a:bodyPr vert="horz" wrap="square" lIns="0" tIns="59690" rIns="0" bIns="0" rtlCol="0">
            <a:spAutoFit/>
          </a:bodyPr>
          <a:lstStyle/>
          <a:p>
            <a:pPr marL="12700" marR="5080">
              <a:lnSpc>
                <a:spcPts val="3030"/>
              </a:lnSpc>
              <a:spcBef>
                <a:spcPts val="470"/>
              </a:spcBef>
            </a:pPr>
            <a:r>
              <a:rPr dirty="0"/>
              <a:t>What</a:t>
            </a:r>
            <a:r>
              <a:rPr spc="-70" dirty="0"/>
              <a:t> </a:t>
            </a:r>
            <a:r>
              <a:rPr dirty="0"/>
              <a:t>States</a:t>
            </a:r>
            <a:r>
              <a:rPr spc="-60" dirty="0"/>
              <a:t> </a:t>
            </a:r>
            <a:r>
              <a:rPr dirty="0"/>
              <a:t>Does</a:t>
            </a:r>
            <a:r>
              <a:rPr spc="-40" dirty="0"/>
              <a:t> </a:t>
            </a:r>
            <a:r>
              <a:rPr dirty="0"/>
              <a:t>the</a:t>
            </a:r>
            <a:r>
              <a:rPr spc="-155" dirty="0"/>
              <a:t> </a:t>
            </a:r>
            <a:r>
              <a:rPr dirty="0"/>
              <a:t>American</a:t>
            </a:r>
            <a:r>
              <a:rPr spc="-70" dirty="0"/>
              <a:t> </a:t>
            </a:r>
            <a:r>
              <a:rPr dirty="0"/>
              <a:t>Nuclear</a:t>
            </a:r>
            <a:r>
              <a:rPr spc="-55" dirty="0"/>
              <a:t> </a:t>
            </a:r>
            <a:r>
              <a:rPr dirty="0"/>
              <a:t>Society</a:t>
            </a:r>
            <a:r>
              <a:rPr spc="-70" dirty="0"/>
              <a:t> </a:t>
            </a:r>
            <a:r>
              <a:rPr spc="-20" dirty="0"/>
              <a:t>call </a:t>
            </a:r>
            <a:r>
              <a:rPr dirty="0"/>
              <a:t>“The</a:t>
            </a:r>
            <a:r>
              <a:rPr spc="-60" dirty="0"/>
              <a:t> </a:t>
            </a:r>
            <a:r>
              <a:rPr spc="-40" dirty="0"/>
              <a:t>Top</a:t>
            </a:r>
            <a:r>
              <a:rPr spc="-70" dirty="0"/>
              <a:t> </a:t>
            </a:r>
            <a:r>
              <a:rPr dirty="0"/>
              <a:t>States</a:t>
            </a:r>
            <a:r>
              <a:rPr spc="-60" dirty="0"/>
              <a:t> </a:t>
            </a:r>
            <a:r>
              <a:rPr dirty="0"/>
              <a:t>of</a:t>
            </a:r>
            <a:r>
              <a:rPr spc="-70" dirty="0"/>
              <a:t> </a:t>
            </a:r>
            <a:r>
              <a:rPr spc="-10" dirty="0"/>
              <a:t>Nuclear”?</a:t>
            </a:r>
          </a:p>
        </p:txBody>
      </p:sp>
      <p:sp>
        <p:nvSpPr>
          <p:cNvPr id="28" name="object 28"/>
          <p:cNvSpPr txBox="1">
            <a:spLocks noGrp="1"/>
          </p:cNvSpPr>
          <p:nvPr>
            <p:ph type="body" idx="1"/>
          </p:nvPr>
        </p:nvSpPr>
        <p:spPr>
          <a:prstGeom prst="rect">
            <a:avLst/>
          </a:prstGeom>
        </p:spPr>
        <p:txBody>
          <a:bodyPr vert="horz" wrap="square" lIns="0" tIns="107315" rIns="0" bIns="0" rtlCol="0">
            <a:spAutoFit/>
          </a:bodyPr>
          <a:lstStyle/>
          <a:p>
            <a:pPr marL="469265" indent="-456565">
              <a:lnSpc>
                <a:spcPct val="100000"/>
              </a:lnSpc>
              <a:spcBef>
                <a:spcPts val="845"/>
              </a:spcBef>
              <a:buClr>
                <a:srgbClr val="2CA8E0"/>
              </a:buClr>
              <a:buAutoNum type="arabicPeriod"/>
              <a:tabLst>
                <a:tab pos="469265" algn="l"/>
              </a:tabLst>
            </a:pPr>
            <a:r>
              <a:rPr i="0" spc="-25" dirty="0">
                <a:latin typeface="Arial"/>
                <a:cs typeface="Arial"/>
              </a:rPr>
              <a:t>Tennessee:</a:t>
            </a:r>
            <a:r>
              <a:rPr i="0" spc="-65" dirty="0">
                <a:latin typeface="Arial"/>
                <a:cs typeface="Arial"/>
              </a:rPr>
              <a:t> </a:t>
            </a:r>
            <a:r>
              <a:rPr dirty="0"/>
              <a:t>The</a:t>
            </a:r>
            <a:r>
              <a:rPr spc="-55" dirty="0"/>
              <a:t> </a:t>
            </a:r>
            <a:r>
              <a:rPr spc="-10" dirty="0"/>
              <a:t>epicenter</a:t>
            </a:r>
          </a:p>
          <a:p>
            <a:pPr marL="469265" indent="-456565">
              <a:lnSpc>
                <a:spcPct val="100000"/>
              </a:lnSpc>
              <a:spcBef>
                <a:spcPts val="740"/>
              </a:spcBef>
              <a:buClr>
                <a:srgbClr val="2CA8E0"/>
              </a:buClr>
              <a:buAutoNum type="arabicPeriod"/>
              <a:tabLst>
                <a:tab pos="469265" algn="l"/>
              </a:tabLst>
            </a:pPr>
            <a:r>
              <a:rPr i="0" spc="-30" dirty="0">
                <a:latin typeface="Arial"/>
                <a:cs typeface="Arial"/>
              </a:rPr>
              <a:t>Texas:</a:t>
            </a:r>
            <a:r>
              <a:rPr i="0" spc="-45" dirty="0">
                <a:latin typeface="Arial"/>
                <a:cs typeface="Arial"/>
              </a:rPr>
              <a:t> </a:t>
            </a:r>
            <a:r>
              <a:rPr dirty="0"/>
              <a:t>Big</a:t>
            </a:r>
            <a:r>
              <a:rPr spc="-65" dirty="0"/>
              <a:t> </a:t>
            </a:r>
            <a:r>
              <a:rPr dirty="0"/>
              <a:t>state,</a:t>
            </a:r>
            <a:r>
              <a:rPr spc="-60" dirty="0"/>
              <a:t> </a:t>
            </a:r>
            <a:r>
              <a:rPr dirty="0"/>
              <a:t>big</a:t>
            </a:r>
            <a:r>
              <a:rPr spc="-55" dirty="0"/>
              <a:t> </a:t>
            </a:r>
            <a:r>
              <a:rPr spc="-10" dirty="0"/>
              <a:t>plans</a:t>
            </a:r>
          </a:p>
          <a:p>
            <a:pPr marL="469265" indent="-456565">
              <a:lnSpc>
                <a:spcPct val="100000"/>
              </a:lnSpc>
              <a:spcBef>
                <a:spcPts val="735"/>
              </a:spcBef>
              <a:buClr>
                <a:srgbClr val="2CA8E0"/>
              </a:buClr>
              <a:buAutoNum type="arabicPeriod"/>
              <a:tabLst>
                <a:tab pos="469265" algn="l"/>
              </a:tabLst>
            </a:pPr>
            <a:r>
              <a:rPr i="0" dirty="0">
                <a:latin typeface="Arial"/>
                <a:cs typeface="Arial"/>
              </a:rPr>
              <a:t>Idaho:</a:t>
            </a:r>
            <a:r>
              <a:rPr i="0" spc="-40" dirty="0">
                <a:latin typeface="Arial"/>
                <a:cs typeface="Arial"/>
              </a:rPr>
              <a:t> </a:t>
            </a:r>
            <a:r>
              <a:rPr dirty="0"/>
              <a:t>A</a:t>
            </a:r>
            <a:r>
              <a:rPr spc="-105" dirty="0"/>
              <a:t> </a:t>
            </a:r>
            <a:r>
              <a:rPr dirty="0"/>
              <a:t>great</a:t>
            </a:r>
            <a:r>
              <a:rPr spc="-35" dirty="0"/>
              <a:t> </a:t>
            </a:r>
            <a:r>
              <a:rPr dirty="0"/>
              <a:t>place</a:t>
            </a:r>
            <a:r>
              <a:rPr spc="-40" dirty="0"/>
              <a:t> </a:t>
            </a:r>
            <a:r>
              <a:rPr dirty="0"/>
              <a:t>to</a:t>
            </a:r>
            <a:r>
              <a:rPr spc="-35" dirty="0"/>
              <a:t> </a:t>
            </a:r>
            <a:r>
              <a:rPr spc="-20" dirty="0"/>
              <a:t>test</a:t>
            </a:r>
          </a:p>
          <a:p>
            <a:pPr marL="469265" indent="-456565">
              <a:lnSpc>
                <a:spcPct val="100000"/>
              </a:lnSpc>
              <a:spcBef>
                <a:spcPts val="730"/>
              </a:spcBef>
              <a:buClr>
                <a:srgbClr val="2CA8E0"/>
              </a:buClr>
              <a:buAutoNum type="arabicPeriod"/>
              <a:tabLst>
                <a:tab pos="469265" algn="l"/>
              </a:tabLst>
            </a:pPr>
            <a:r>
              <a:rPr i="0" dirty="0">
                <a:latin typeface="Arial"/>
                <a:cs typeface="Arial"/>
              </a:rPr>
              <a:t>Virgina:</a:t>
            </a:r>
            <a:r>
              <a:rPr i="0" spc="-50" dirty="0">
                <a:latin typeface="Arial"/>
                <a:cs typeface="Arial"/>
              </a:rPr>
              <a:t> </a:t>
            </a:r>
            <a:r>
              <a:rPr dirty="0"/>
              <a:t>Is</a:t>
            </a:r>
            <a:r>
              <a:rPr spc="-55" dirty="0"/>
              <a:t> </a:t>
            </a:r>
            <a:r>
              <a:rPr dirty="0"/>
              <a:t>for</a:t>
            </a:r>
            <a:r>
              <a:rPr spc="-35" dirty="0"/>
              <a:t> </a:t>
            </a:r>
            <a:r>
              <a:rPr spc="-10" dirty="0"/>
              <a:t>Nuclear</a:t>
            </a:r>
          </a:p>
          <a:p>
            <a:pPr marL="469265" indent="-456565">
              <a:lnSpc>
                <a:spcPct val="100000"/>
              </a:lnSpc>
              <a:spcBef>
                <a:spcPts val="745"/>
              </a:spcBef>
              <a:buClr>
                <a:srgbClr val="2CA8E0"/>
              </a:buClr>
              <a:buAutoNum type="arabicPeriod"/>
              <a:tabLst>
                <a:tab pos="469265" algn="l"/>
              </a:tabLst>
            </a:pPr>
            <a:r>
              <a:rPr i="0" spc="-10" dirty="0">
                <a:latin typeface="Arial"/>
                <a:cs typeface="Arial"/>
              </a:rPr>
              <a:t>Washington:</a:t>
            </a:r>
            <a:r>
              <a:rPr i="0" spc="-85" dirty="0">
                <a:latin typeface="Arial"/>
                <a:cs typeface="Arial"/>
              </a:rPr>
              <a:t> </a:t>
            </a:r>
            <a:r>
              <a:rPr dirty="0"/>
              <a:t>Amazon</a:t>
            </a:r>
            <a:r>
              <a:rPr spc="-55" dirty="0"/>
              <a:t> </a:t>
            </a:r>
            <a:r>
              <a:rPr dirty="0"/>
              <a:t>delivers</a:t>
            </a:r>
            <a:r>
              <a:rPr spc="-90" dirty="0"/>
              <a:t> </a:t>
            </a:r>
            <a:r>
              <a:rPr spc="-20" dirty="0"/>
              <a:t>SMRs</a:t>
            </a:r>
          </a:p>
          <a:p>
            <a:pPr marL="469265" indent="-456565">
              <a:lnSpc>
                <a:spcPct val="100000"/>
              </a:lnSpc>
              <a:spcBef>
                <a:spcPts val="730"/>
              </a:spcBef>
              <a:buClr>
                <a:srgbClr val="2CA8E0"/>
              </a:buClr>
              <a:buAutoNum type="arabicPeriod"/>
              <a:tabLst>
                <a:tab pos="469265" algn="l"/>
              </a:tabLst>
            </a:pPr>
            <a:r>
              <a:rPr i="0" dirty="0">
                <a:latin typeface="Arial"/>
                <a:cs typeface="Arial"/>
              </a:rPr>
              <a:t>North</a:t>
            </a:r>
            <a:r>
              <a:rPr i="0" spc="-65" dirty="0">
                <a:latin typeface="Arial"/>
                <a:cs typeface="Arial"/>
              </a:rPr>
              <a:t> </a:t>
            </a:r>
            <a:r>
              <a:rPr i="0" dirty="0">
                <a:latin typeface="Arial"/>
                <a:cs typeface="Arial"/>
              </a:rPr>
              <a:t>Carolina:</a:t>
            </a:r>
            <a:r>
              <a:rPr i="0" spc="-60" dirty="0">
                <a:latin typeface="Arial"/>
                <a:cs typeface="Arial"/>
              </a:rPr>
              <a:t> </a:t>
            </a:r>
            <a:r>
              <a:rPr dirty="0"/>
              <a:t>Fuel</a:t>
            </a:r>
            <a:r>
              <a:rPr spc="-45" dirty="0"/>
              <a:t> </a:t>
            </a:r>
            <a:r>
              <a:rPr spc="-10" dirty="0"/>
              <a:t>Forward</a:t>
            </a:r>
          </a:p>
          <a:p>
            <a:pPr marL="469265" indent="-456565">
              <a:lnSpc>
                <a:spcPct val="100000"/>
              </a:lnSpc>
              <a:spcBef>
                <a:spcPts val="735"/>
              </a:spcBef>
              <a:buClr>
                <a:srgbClr val="2CA8E0"/>
              </a:buClr>
              <a:buAutoNum type="arabicPeriod"/>
              <a:tabLst>
                <a:tab pos="469265" algn="l"/>
              </a:tabLst>
            </a:pPr>
            <a:r>
              <a:rPr i="0" dirty="0">
                <a:latin typeface="Arial"/>
                <a:cs typeface="Arial"/>
              </a:rPr>
              <a:t>Illinois:</a:t>
            </a:r>
            <a:r>
              <a:rPr i="0" spc="-75" dirty="0">
                <a:latin typeface="Arial"/>
                <a:cs typeface="Arial"/>
              </a:rPr>
              <a:t> </a:t>
            </a:r>
            <a:r>
              <a:rPr dirty="0"/>
              <a:t>Nuclear’s</a:t>
            </a:r>
            <a:r>
              <a:rPr spc="-30" dirty="0"/>
              <a:t> </a:t>
            </a:r>
            <a:r>
              <a:rPr spc="-10" dirty="0"/>
              <a:t>Birthplace</a:t>
            </a:r>
          </a:p>
          <a:p>
            <a:pPr marL="469265" indent="-456565">
              <a:lnSpc>
                <a:spcPct val="100000"/>
              </a:lnSpc>
              <a:spcBef>
                <a:spcPts val="745"/>
              </a:spcBef>
              <a:buClr>
                <a:srgbClr val="2CA8E0"/>
              </a:buClr>
              <a:buAutoNum type="arabicPeriod"/>
              <a:tabLst>
                <a:tab pos="469265" algn="l"/>
              </a:tabLst>
            </a:pPr>
            <a:r>
              <a:rPr i="0" dirty="0">
                <a:latin typeface="Arial"/>
                <a:cs typeface="Arial"/>
              </a:rPr>
              <a:t>South</a:t>
            </a:r>
            <a:r>
              <a:rPr i="0" spc="-65" dirty="0">
                <a:latin typeface="Arial"/>
                <a:cs typeface="Arial"/>
              </a:rPr>
              <a:t> </a:t>
            </a:r>
            <a:r>
              <a:rPr i="0" dirty="0">
                <a:latin typeface="Arial"/>
                <a:cs typeface="Arial"/>
              </a:rPr>
              <a:t>Carolina:</a:t>
            </a:r>
            <a:r>
              <a:rPr i="0" spc="-50" dirty="0">
                <a:latin typeface="Arial"/>
                <a:cs typeface="Arial"/>
              </a:rPr>
              <a:t> </a:t>
            </a:r>
            <a:r>
              <a:rPr dirty="0"/>
              <a:t>Max</a:t>
            </a:r>
            <a:r>
              <a:rPr spc="-125" dirty="0"/>
              <a:t> </a:t>
            </a:r>
            <a:r>
              <a:rPr dirty="0"/>
              <a:t>AP1000</a:t>
            </a:r>
            <a:r>
              <a:rPr spc="-65" dirty="0"/>
              <a:t> </a:t>
            </a:r>
            <a:r>
              <a:rPr spc="-10" dirty="0"/>
              <a:t>Potential</a:t>
            </a:r>
          </a:p>
          <a:p>
            <a:pPr marL="469265" indent="-456565">
              <a:lnSpc>
                <a:spcPct val="100000"/>
              </a:lnSpc>
              <a:spcBef>
                <a:spcPts val="730"/>
              </a:spcBef>
              <a:buClr>
                <a:srgbClr val="2CA8E0"/>
              </a:buClr>
              <a:buAutoNum type="arabicPeriod"/>
              <a:tabLst>
                <a:tab pos="469265" algn="l"/>
              </a:tabLst>
            </a:pPr>
            <a:r>
              <a:rPr i="0" dirty="0">
                <a:latin typeface="Arial"/>
                <a:cs typeface="Arial"/>
              </a:rPr>
              <a:t>Pennsylvania:</a:t>
            </a:r>
            <a:r>
              <a:rPr i="0" spc="-60" dirty="0">
                <a:latin typeface="Arial"/>
                <a:cs typeface="Arial"/>
              </a:rPr>
              <a:t> </a:t>
            </a:r>
            <a:r>
              <a:rPr dirty="0"/>
              <a:t>A</a:t>
            </a:r>
            <a:r>
              <a:rPr spc="-145" dirty="0"/>
              <a:t> </a:t>
            </a:r>
            <a:r>
              <a:rPr dirty="0"/>
              <a:t>nuclear</a:t>
            </a:r>
            <a:r>
              <a:rPr spc="-65" dirty="0"/>
              <a:t> </a:t>
            </a:r>
            <a:r>
              <a:rPr spc="-10" dirty="0"/>
              <a:t>keystone</a:t>
            </a:r>
          </a:p>
        </p:txBody>
      </p:sp>
      <p:sp>
        <p:nvSpPr>
          <p:cNvPr id="29" name="object 29"/>
          <p:cNvSpPr txBox="1"/>
          <p:nvPr/>
        </p:nvSpPr>
        <p:spPr>
          <a:xfrm>
            <a:off x="925450" y="5544821"/>
            <a:ext cx="4151629" cy="36068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200" b="0" i="0" u="none" strike="noStrike" kern="0" cap="none" spc="0" normalizeH="0" baseline="0" noProof="0" dirty="0">
                <a:ln>
                  <a:noFill/>
                </a:ln>
                <a:solidFill>
                  <a:srgbClr val="2CA8E0"/>
                </a:solidFill>
                <a:effectLst/>
                <a:uLnTx/>
                <a:uFillTx/>
                <a:latin typeface="Arial"/>
                <a:cs typeface="Arial"/>
              </a:rPr>
              <a:t>10.</a:t>
            </a:r>
            <a:r>
              <a:rPr kumimoji="0" sz="2200" b="0" i="0" u="none" strike="noStrike" kern="0" cap="none" spc="-125" normalizeH="0" baseline="0" noProof="0" dirty="0">
                <a:ln>
                  <a:noFill/>
                </a:ln>
                <a:solidFill>
                  <a:srgbClr val="2CA8E0"/>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Michigan</a:t>
            </a:r>
            <a:r>
              <a:rPr kumimoji="0" sz="2200" b="0" i="1" u="none" strike="noStrike" kern="0" cap="none" spc="0" normalizeH="0" baseline="0" noProof="0" dirty="0">
                <a:ln>
                  <a:noFill/>
                </a:ln>
                <a:solidFill>
                  <a:srgbClr val="06509D"/>
                </a:solidFill>
                <a:effectLst/>
                <a:uLnTx/>
                <a:uFillTx/>
                <a:latin typeface="Arial"/>
                <a:cs typeface="Arial"/>
              </a:rPr>
              <a:t>:</a:t>
            </a:r>
            <a:r>
              <a:rPr kumimoji="0" sz="2200" b="0" i="1" u="none" strike="noStrike" kern="0" cap="none" spc="-65" normalizeH="0" baseline="0" noProof="0" dirty="0">
                <a:ln>
                  <a:noFill/>
                </a:ln>
                <a:solidFill>
                  <a:srgbClr val="06509D"/>
                </a:solidFill>
                <a:effectLst/>
                <a:uLnTx/>
                <a:uFillTx/>
                <a:latin typeface="Arial"/>
                <a:cs typeface="Arial"/>
              </a:rPr>
              <a:t> </a:t>
            </a:r>
            <a:r>
              <a:rPr kumimoji="0" sz="2200" b="0" i="1" u="none" strike="noStrike" kern="0" cap="none" spc="0" normalizeH="0" baseline="0" noProof="0" dirty="0">
                <a:ln>
                  <a:noFill/>
                </a:ln>
                <a:solidFill>
                  <a:srgbClr val="06509D"/>
                </a:solidFill>
                <a:effectLst/>
                <a:uLnTx/>
                <a:uFillTx/>
                <a:latin typeface="Arial"/>
                <a:cs typeface="Arial"/>
              </a:rPr>
              <a:t>Initiating</a:t>
            </a:r>
            <a:r>
              <a:rPr kumimoji="0" sz="2200" b="0" i="1" u="none" strike="noStrike" kern="0" cap="none" spc="-60" normalizeH="0" baseline="0" noProof="0" dirty="0">
                <a:ln>
                  <a:noFill/>
                </a:ln>
                <a:solidFill>
                  <a:srgbClr val="06509D"/>
                </a:solidFill>
                <a:effectLst/>
                <a:uLnTx/>
                <a:uFillTx/>
                <a:latin typeface="Arial"/>
                <a:cs typeface="Arial"/>
              </a:rPr>
              <a:t> </a:t>
            </a:r>
            <a:r>
              <a:rPr kumimoji="0" sz="2200" b="0" i="1" u="none" strike="noStrike" kern="0" cap="none" spc="0" normalizeH="0" baseline="0" noProof="0" dirty="0">
                <a:ln>
                  <a:noFill/>
                </a:ln>
                <a:solidFill>
                  <a:srgbClr val="06509D"/>
                </a:solidFill>
                <a:effectLst/>
                <a:uLnTx/>
                <a:uFillTx/>
                <a:latin typeface="Arial"/>
                <a:cs typeface="Arial"/>
              </a:rPr>
              <a:t>the</a:t>
            </a:r>
            <a:r>
              <a:rPr kumimoji="0" sz="2200" b="0" i="1" u="none" strike="noStrike" kern="0" cap="none" spc="-60" normalizeH="0" baseline="0" noProof="0" dirty="0">
                <a:ln>
                  <a:noFill/>
                </a:ln>
                <a:solidFill>
                  <a:srgbClr val="06509D"/>
                </a:solidFill>
                <a:effectLst/>
                <a:uLnTx/>
                <a:uFillTx/>
                <a:latin typeface="Arial"/>
                <a:cs typeface="Arial"/>
              </a:rPr>
              <a:t> </a:t>
            </a:r>
            <a:r>
              <a:rPr kumimoji="0" sz="2200" b="0" i="1" u="none" strike="noStrike" kern="0" cap="none" spc="-10" normalizeH="0" baseline="0" noProof="0" dirty="0">
                <a:ln>
                  <a:noFill/>
                </a:ln>
                <a:solidFill>
                  <a:srgbClr val="06509D"/>
                </a:solidFill>
                <a:effectLst/>
                <a:uLnTx/>
                <a:uFillTx/>
                <a:latin typeface="Arial"/>
                <a:cs typeface="Arial"/>
              </a:rPr>
              <a:t>revival</a:t>
            </a:r>
            <a:endParaRPr kumimoji="0" sz="2200" b="0" i="0" u="none" strike="noStrike" kern="0" cap="none" spc="0" normalizeH="0" baseline="0" noProof="0">
              <a:ln>
                <a:noFill/>
              </a:ln>
              <a:solidFill>
                <a:sysClr val="windowText" lastClr="000000"/>
              </a:solidFill>
              <a:effectLst/>
              <a:uLnTx/>
              <a:uFillTx/>
              <a:latin typeface="Arial"/>
              <a:cs typeface="Arial"/>
            </a:endParaRPr>
          </a:p>
        </p:txBody>
      </p:sp>
      <p:sp>
        <p:nvSpPr>
          <p:cNvPr id="30" name="object 30"/>
          <p:cNvSpPr txBox="1"/>
          <p:nvPr/>
        </p:nvSpPr>
        <p:spPr>
          <a:xfrm>
            <a:off x="324036" y="6528625"/>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50" normalizeH="0" baseline="0" noProof="0" dirty="0">
                <a:ln>
                  <a:noFill/>
                </a:ln>
                <a:solidFill>
                  <a:srgbClr val="BBBBBD"/>
                </a:solidFill>
                <a:effectLst/>
                <a:uLnTx/>
                <a:uFillTx/>
                <a:latin typeface="Arial"/>
                <a:cs typeface="Arial"/>
              </a:rPr>
              <a:t>3</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31" name="object 31"/>
          <p:cNvPicPr/>
          <p:nvPr/>
        </p:nvPicPr>
        <p:blipFill>
          <a:blip r:embed="rId16" cstate="print"/>
          <a:stretch>
            <a:fillRect/>
          </a:stretch>
        </p:blipFill>
        <p:spPr>
          <a:xfrm>
            <a:off x="6505905" y="1567398"/>
            <a:ext cx="5686093" cy="2843044"/>
          </a:xfrm>
          <a:prstGeom prst="rect">
            <a:avLst/>
          </a:prstGeom>
        </p:spPr>
      </p:pic>
      <p:sp>
        <p:nvSpPr>
          <p:cNvPr id="32" name="object 32"/>
          <p:cNvSpPr txBox="1"/>
          <p:nvPr/>
        </p:nvSpPr>
        <p:spPr>
          <a:xfrm>
            <a:off x="6682968" y="5681736"/>
            <a:ext cx="4550410" cy="208279"/>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0" i="0" u="none" strike="noStrike" kern="0" cap="none" spc="-10" normalizeH="0" baseline="0" noProof="0" dirty="0">
                <a:ln>
                  <a:noFill/>
                </a:ln>
                <a:solidFill>
                  <a:sysClr val="windowText" lastClr="000000"/>
                </a:solidFill>
                <a:effectLst/>
                <a:uLnTx/>
                <a:uFillTx/>
                <a:latin typeface="Arial"/>
                <a:cs typeface="Arial"/>
                <a:hlinkClick r:id="rId17"/>
              </a:rPr>
              <a:t>https://www.ans.org/news/article-7645/the-top-10-states-of-nuclear/</a:t>
            </a:r>
            <a:endParaRPr kumimoji="0" sz="1200" b="0" i="0" u="none" strike="noStrike" kern="0" cap="none" spc="0" normalizeH="0" baseline="0" noProof="0">
              <a:ln>
                <a:noFill/>
              </a:ln>
              <a:solidFill>
                <a:sysClr val="windowText" lastClr="000000"/>
              </a:solidFill>
              <a:effectLst/>
              <a:uLnTx/>
              <a:uFillTx/>
              <a:latin typeface="Arial"/>
              <a:cs typeface="Arial"/>
            </a:endParaRPr>
          </a:p>
        </p:txBody>
      </p:sp>
      <p:sp>
        <p:nvSpPr>
          <p:cNvPr id="33" name="object 33"/>
          <p:cNvSpPr txBox="1"/>
          <p:nvPr/>
        </p:nvSpPr>
        <p:spPr>
          <a:xfrm>
            <a:off x="6584643" y="4689459"/>
            <a:ext cx="4821555" cy="574040"/>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tab pos="2247900" algn="l"/>
              </a:tabLst>
              <a:defRPr/>
            </a:pPr>
            <a:r>
              <a:rPr kumimoji="0" sz="1800" b="0" i="0" u="none" strike="noStrike" kern="0" cap="none" spc="0" normalizeH="0" baseline="0" noProof="0" dirty="0">
                <a:ln>
                  <a:noFill/>
                </a:ln>
                <a:solidFill>
                  <a:srgbClr val="06509D"/>
                </a:solidFill>
                <a:effectLst/>
                <a:uLnTx/>
                <a:uFillTx/>
                <a:latin typeface="Arial"/>
                <a:cs typeface="Arial"/>
              </a:rPr>
              <a:t>Honorable</a:t>
            </a:r>
            <a:r>
              <a:rPr kumimoji="0" sz="1800" b="0" i="0" u="none" strike="noStrike" kern="0" cap="none" spc="-55" normalizeH="0" baseline="0" noProof="0" dirty="0">
                <a:ln>
                  <a:noFill/>
                </a:ln>
                <a:solidFill>
                  <a:srgbClr val="06509D"/>
                </a:solidFill>
                <a:effectLst/>
                <a:uLnTx/>
                <a:uFillTx/>
                <a:latin typeface="Arial"/>
                <a:cs typeface="Arial"/>
              </a:rPr>
              <a:t> </a:t>
            </a:r>
            <a:r>
              <a:rPr kumimoji="0" sz="1800" b="0" i="0" u="none" strike="noStrike" kern="0" cap="none" spc="-10" normalizeH="0" baseline="0" noProof="0" dirty="0">
                <a:ln>
                  <a:noFill/>
                </a:ln>
                <a:solidFill>
                  <a:srgbClr val="06509D"/>
                </a:solidFill>
                <a:effectLst/>
                <a:uLnTx/>
                <a:uFillTx/>
                <a:latin typeface="Arial"/>
                <a:cs typeface="Arial"/>
              </a:rPr>
              <a:t>Mentions:</a:t>
            </a:r>
            <a:r>
              <a:rPr kumimoji="0" sz="1800" b="0" i="0" u="none" strike="noStrike" kern="0" cap="none" spc="0" normalizeH="0" baseline="0" noProof="0" dirty="0">
                <a:ln>
                  <a:noFill/>
                </a:ln>
                <a:solidFill>
                  <a:srgbClr val="06509D"/>
                </a:solidFill>
                <a:effectLst/>
                <a:uLnTx/>
                <a:uFillTx/>
                <a:latin typeface="Arial"/>
                <a:cs typeface="Arial"/>
              </a:rPr>
              <a:t>	Utah,</a:t>
            </a:r>
            <a:r>
              <a:rPr kumimoji="0" sz="1800" b="0" i="0" u="none" strike="noStrike" kern="0" cap="none" spc="-55"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Wyoming,</a:t>
            </a:r>
            <a:r>
              <a:rPr kumimoji="0" sz="1800" b="0" i="0" u="none" strike="noStrike" kern="0" cap="none" spc="-30" normalizeH="0" baseline="0" noProof="0" dirty="0">
                <a:ln>
                  <a:noFill/>
                </a:ln>
                <a:solidFill>
                  <a:srgbClr val="06509D"/>
                </a:solidFill>
                <a:effectLst/>
                <a:uLnTx/>
                <a:uFillTx/>
                <a:latin typeface="Arial"/>
                <a:cs typeface="Arial"/>
              </a:rPr>
              <a:t> </a:t>
            </a:r>
            <a:r>
              <a:rPr kumimoji="0" sz="1800" b="0" i="0" u="none" strike="noStrike" kern="0" cap="none" spc="-10" normalizeH="0" baseline="0" noProof="0" dirty="0">
                <a:ln>
                  <a:noFill/>
                </a:ln>
                <a:solidFill>
                  <a:srgbClr val="06509D"/>
                </a:solidFill>
                <a:effectLst/>
                <a:uLnTx/>
                <a:uFillTx/>
                <a:latin typeface="Arial"/>
                <a:cs typeface="Arial"/>
              </a:rPr>
              <a:t>Georgia, </a:t>
            </a:r>
            <a:r>
              <a:rPr kumimoji="0" sz="1800" b="0" i="0" u="none" strike="noStrike" kern="0" cap="none" spc="0" normalizeH="0" baseline="0" noProof="0" dirty="0">
                <a:ln>
                  <a:noFill/>
                </a:ln>
                <a:solidFill>
                  <a:srgbClr val="06509D"/>
                </a:solidFill>
                <a:effectLst/>
                <a:uLnTx/>
                <a:uFillTx/>
                <a:latin typeface="Arial"/>
                <a:cs typeface="Arial"/>
              </a:rPr>
              <a:t>California,</a:t>
            </a:r>
            <a:r>
              <a:rPr kumimoji="0" sz="1800" b="0" i="0" u="none" strike="noStrike" kern="0" cap="none" spc="-25"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Wisconsin,</a:t>
            </a:r>
            <a:r>
              <a:rPr kumimoji="0" sz="1800" b="0" i="0" u="none" strike="noStrike" kern="0" cap="none" spc="-45"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New</a:t>
            </a:r>
            <a:r>
              <a:rPr kumimoji="0" sz="1800" b="0" i="0" u="none" strike="noStrike" kern="0" cap="none" spc="-75" normalizeH="0" baseline="0" noProof="0" dirty="0">
                <a:ln>
                  <a:noFill/>
                </a:ln>
                <a:solidFill>
                  <a:srgbClr val="06509D"/>
                </a:solidFill>
                <a:effectLst/>
                <a:uLnTx/>
                <a:uFillTx/>
                <a:latin typeface="Arial"/>
                <a:cs typeface="Arial"/>
              </a:rPr>
              <a:t> </a:t>
            </a:r>
            <a:r>
              <a:rPr kumimoji="0" sz="1800" b="0" i="0" u="none" strike="noStrike" kern="0" cap="none" spc="-20" normalizeH="0" baseline="0" noProof="0" dirty="0">
                <a:ln>
                  <a:noFill/>
                </a:ln>
                <a:solidFill>
                  <a:srgbClr val="06509D"/>
                </a:solidFill>
                <a:effectLst/>
                <a:uLnTx/>
                <a:uFillTx/>
                <a:latin typeface="Arial"/>
                <a:cs typeface="Arial"/>
              </a:rPr>
              <a:t>York,</a:t>
            </a:r>
            <a:r>
              <a:rPr kumimoji="0" sz="1800" b="0" i="0" u="none" strike="noStrike" kern="0" cap="none" spc="-45"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New</a:t>
            </a:r>
            <a:r>
              <a:rPr kumimoji="0" sz="1800" b="0" i="0" u="none" strike="noStrike" kern="0" cap="none" spc="-40" normalizeH="0" baseline="0" noProof="0" dirty="0">
                <a:ln>
                  <a:noFill/>
                </a:ln>
                <a:solidFill>
                  <a:srgbClr val="06509D"/>
                </a:solidFill>
                <a:effectLst/>
                <a:uLnTx/>
                <a:uFillTx/>
                <a:latin typeface="Arial"/>
                <a:cs typeface="Arial"/>
              </a:rPr>
              <a:t> </a:t>
            </a:r>
            <a:r>
              <a:rPr kumimoji="0" sz="1800" b="0" i="0" u="none" strike="noStrike" kern="0" cap="none" spc="-10" normalizeH="0" baseline="0" noProof="0" dirty="0">
                <a:ln>
                  <a:noFill/>
                </a:ln>
                <a:solidFill>
                  <a:srgbClr val="06509D"/>
                </a:solidFill>
                <a:effectLst/>
                <a:uLnTx/>
                <a:uFillTx/>
                <a:latin typeface="Arial"/>
                <a:cs typeface="Arial"/>
              </a:rPr>
              <a:t>Mexico</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95178" rIns="0" bIns="0" rtlCol="0">
            <a:spAutoFit/>
          </a:bodyPr>
          <a:lstStyle/>
          <a:p>
            <a:pPr marL="70485">
              <a:lnSpc>
                <a:spcPct val="100000"/>
              </a:lnSpc>
              <a:spcBef>
                <a:spcPts val="95"/>
              </a:spcBef>
            </a:pPr>
            <a:r>
              <a:rPr dirty="0"/>
              <a:t>2025</a:t>
            </a:r>
            <a:r>
              <a:rPr spc="-60" dirty="0"/>
              <a:t> </a:t>
            </a:r>
            <a:r>
              <a:rPr dirty="0"/>
              <a:t>state</a:t>
            </a:r>
            <a:r>
              <a:rPr spc="-45" dirty="0"/>
              <a:t> </a:t>
            </a:r>
            <a:r>
              <a:rPr dirty="0"/>
              <a:t>nuclear</a:t>
            </a:r>
            <a:r>
              <a:rPr spc="-50" dirty="0"/>
              <a:t> </a:t>
            </a:r>
            <a:r>
              <a:rPr spc="-10" dirty="0"/>
              <a:t>legislation</a:t>
            </a:r>
          </a:p>
        </p:txBody>
      </p:sp>
      <p:sp>
        <p:nvSpPr>
          <p:cNvPr id="3" name="object 3"/>
          <p:cNvSpPr txBox="1"/>
          <p:nvPr/>
        </p:nvSpPr>
        <p:spPr>
          <a:xfrm>
            <a:off x="594785" y="1544765"/>
            <a:ext cx="10779760" cy="360680"/>
          </a:xfrm>
          <a:prstGeom prst="rect">
            <a:avLst/>
          </a:prstGeom>
        </p:spPr>
        <p:txBody>
          <a:bodyPr vert="horz" wrap="square" lIns="0" tIns="12065" rIns="0" bIns="0" rtlCol="0">
            <a:spAutoFit/>
          </a:bodyPr>
          <a:lstStyle/>
          <a:p>
            <a:pPr marL="240665" marR="0" lvl="0" indent="-227965" defTabSz="914400" eaLnBrk="1" fontAlgn="auto" latinLnBrk="0" hangingPunct="1">
              <a:lnSpc>
                <a:spcPct val="100000"/>
              </a:lnSpc>
              <a:spcBef>
                <a:spcPts val="95"/>
              </a:spcBef>
              <a:spcAft>
                <a:spcPts val="0"/>
              </a:spcAft>
              <a:buClr>
                <a:srgbClr val="2CA8E0"/>
              </a:buClr>
              <a:buSzTx/>
              <a:buFontTx/>
              <a:buChar char="•"/>
              <a:tabLst>
                <a:tab pos="240665" algn="l"/>
              </a:tabLst>
              <a:defRPr/>
            </a:pPr>
            <a:r>
              <a:rPr kumimoji="0" sz="2200" b="0" i="0" u="none" strike="noStrike" kern="0" cap="none" spc="0" normalizeH="0" baseline="0" noProof="0" dirty="0">
                <a:ln>
                  <a:noFill/>
                </a:ln>
                <a:solidFill>
                  <a:srgbClr val="06509D"/>
                </a:solidFill>
                <a:effectLst/>
                <a:uLnTx/>
                <a:uFillTx/>
                <a:latin typeface="Arial"/>
                <a:cs typeface="Arial"/>
              </a:rPr>
              <a:t>As</a:t>
            </a:r>
            <a:r>
              <a:rPr kumimoji="0" sz="2200" b="0" i="0" u="none" strike="noStrike" kern="0" cap="none" spc="-40"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of</a:t>
            </a:r>
            <a:r>
              <a:rPr kumimoji="0" sz="2200" b="0" i="0" u="none" strike="noStrike" kern="0" cap="none" spc="-4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December</a:t>
            </a:r>
            <a:r>
              <a:rPr kumimoji="0" sz="2200" b="0" i="0" u="none" strike="noStrike" kern="0" cap="none" spc="-2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1st,</a:t>
            </a:r>
            <a:r>
              <a:rPr kumimoji="0" sz="2200" b="0" i="0" u="none" strike="noStrike" kern="0" cap="none" spc="-40" normalizeH="0" baseline="0" noProof="0" dirty="0">
                <a:ln>
                  <a:noFill/>
                </a:ln>
                <a:solidFill>
                  <a:srgbClr val="06509D"/>
                </a:solidFill>
                <a:effectLst/>
                <a:uLnTx/>
                <a:uFillTx/>
                <a:latin typeface="Arial"/>
                <a:cs typeface="Arial"/>
              </a:rPr>
              <a:t> </a:t>
            </a:r>
            <a:r>
              <a:rPr kumimoji="0" sz="2200" b="1" i="0" u="none" strike="noStrike" kern="0" cap="none" spc="0" normalizeH="0" baseline="0" noProof="0" dirty="0">
                <a:ln>
                  <a:noFill/>
                </a:ln>
                <a:solidFill>
                  <a:srgbClr val="06509D"/>
                </a:solidFill>
                <a:effectLst/>
                <a:uLnTx/>
                <a:uFillTx/>
                <a:latin typeface="Arial"/>
                <a:cs typeface="Arial"/>
              </a:rPr>
              <a:t>279</a:t>
            </a:r>
            <a:r>
              <a:rPr kumimoji="0" sz="2200" b="1" i="0" u="none" strike="noStrike" kern="0" cap="none" spc="-4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bills</a:t>
            </a:r>
            <a:r>
              <a:rPr kumimoji="0" sz="2200" b="0" i="0" u="none" strike="noStrike" kern="0" cap="none" spc="-5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have</a:t>
            </a:r>
            <a:r>
              <a:rPr kumimoji="0" sz="2200" b="0" i="0" u="none" strike="noStrike" kern="0" cap="none" spc="-4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been</a:t>
            </a:r>
            <a:r>
              <a:rPr kumimoji="0" sz="2200" b="0" i="0" u="none" strike="noStrike" kern="0" cap="none" spc="-3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introduced</a:t>
            </a:r>
            <a:r>
              <a:rPr kumimoji="0" sz="2200" b="0" i="0" u="none" strike="noStrike" kern="0" cap="none" spc="-4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in</a:t>
            </a:r>
            <a:r>
              <a:rPr kumimoji="0" sz="2200" b="0" i="0" u="none" strike="noStrike" kern="0" cap="none" spc="-4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2025</a:t>
            </a:r>
            <a:r>
              <a:rPr kumimoji="0" sz="2200" b="0" i="0" u="none" strike="noStrike" kern="0" cap="none" spc="-4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with</a:t>
            </a:r>
            <a:r>
              <a:rPr kumimoji="0" sz="2200" b="0" i="0" u="none" strike="noStrike" kern="0" cap="none" spc="-45" normalizeH="0" baseline="0" noProof="0" dirty="0">
                <a:ln>
                  <a:noFill/>
                </a:ln>
                <a:solidFill>
                  <a:srgbClr val="06509D"/>
                </a:solidFill>
                <a:effectLst/>
                <a:uLnTx/>
                <a:uFillTx/>
                <a:latin typeface="Arial"/>
                <a:cs typeface="Arial"/>
              </a:rPr>
              <a:t> </a:t>
            </a:r>
            <a:r>
              <a:rPr kumimoji="0" sz="2200" b="1" i="0" u="none" strike="noStrike" kern="0" cap="none" spc="0" normalizeH="0" baseline="0" noProof="0" dirty="0">
                <a:ln>
                  <a:noFill/>
                </a:ln>
                <a:solidFill>
                  <a:srgbClr val="06509D"/>
                </a:solidFill>
                <a:effectLst/>
                <a:uLnTx/>
                <a:uFillTx/>
                <a:latin typeface="Arial"/>
                <a:cs typeface="Arial"/>
              </a:rPr>
              <a:t>73</a:t>
            </a:r>
            <a:r>
              <a:rPr kumimoji="0" sz="2200" b="1" i="0" u="none" strike="noStrike" kern="0" cap="none" spc="-20"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enrolled</a:t>
            </a:r>
            <a:r>
              <a:rPr kumimoji="0" sz="2200" b="0" i="0" u="none" strike="noStrike" kern="0" cap="none" spc="-45" normalizeH="0" baseline="0" noProof="0" dirty="0">
                <a:ln>
                  <a:noFill/>
                </a:ln>
                <a:solidFill>
                  <a:srgbClr val="06509D"/>
                </a:solidFill>
                <a:effectLst/>
                <a:uLnTx/>
                <a:uFillTx/>
                <a:latin typeface="Arial"/>
                <a:cs typeface="Arial"/>
              </a:rPr>
              <a:t> </a:t>
            </a:r>
            <a:r>
              <a:rPr kumimoji="0" sz="2200" b="0" i="0" u="none" strike="noStrike" kern="0" cap="none" spc="0" normalizeH="0" baseline="0" noProof="0" dirty="0">
                <a:ln>
                  <a:noFill/>
                </a:ln>
                <a:solidFill>
                  <a:srgbClr val="06509D"/>
                </a:solidFill>
                <a:effectLst/>
                <a:uLnTx/>
                <a:uFillTx/>
                <a:latin typeface="Arial"/>
                <a:cs typeface="Arial"/>
              </a:rPr>
              <a:t>into</a:t>
            </a:r>
            <a:r>
              <a:rPr kumimoji="0" sz="2200" b="0" i="0" u="none" strike="noStrike" kern="0" cap="none" spc="-45" normalizeH="0" baseline="0" noProof="0" dirty="0">
                <a:ln>
                  <a:noFill/>
                </a:ln>
                <a:solidFill>
                  <a:srgbClr val="06509D"/>
                </a:solidFill>
                <a:effectLst/>
                <a:uLnTx/>
                <a:uFillTx/>
                <a:latin typeface="Arial"/>
                <a:cs typeface="Arial"/>
              </a:rPr>
              <a:t> </a:t>
            </a:r>
            <a:r>
              <a:rPr kumimoji="0" sz="2200" b="0" i="0" u="none" strike="noStrike" kern="0" cap="none" spc="-20" normalizeH="0" baseline="0" noProof="0" dirty="0">
                <a:ln>
                  <a:noFill/>
                </a:ln>
                <a:solidFill>
                  <a:srgbClr val="06509D"/>
                </a:solidFill>
                <a:effectLst/>
                <a:uLnTx/>
                <a:uFillTx/>
                <a:latin typeface="Arial"/>
                <a:cs typeface="Arial"/>
              </a:rPr>
              <a:t>law.</a:t>
            </a:r>
            <a:endParaRPr kumimoji="0" sz="22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8421624" y="1952244"/>
            <a:ext cx="3563620" cy="4482465"/>
            <a:chOff x="8421624" y="1952244"/>
            <a:chExt cx="3563620" cy="4482465"/>
          </a:xfrm>
        </p:grpSpPr>
        <p:pic>
          <p:nvPicPr>
            <p:cNvPr id="5" name="object 5"/>
            <p:cNvPicPr/>
            <p:nvPr/>
          </p:nvPicPr>
          <p:blipFill>
            <a:blip r:embed="rId2" cstate="print"/>
            <a:stretch>
              <a:fillRect/>
            </a:stretch>
          </p:blipFill>
          <p:spPr>
            <a:xfrm>
              <a:off x="8421624" y="1952244"/>
              <a:ext cx="3563111" cy="4482083"/>
            </a:xfrm>
            <a:prstGeom prst="rect">
              <a:avLst/>
            </a:prstGeom>
          </p:spPr>
        </p:pic>
        <p:pic>
          <p:nvPicPr>
            <p:cNvPr id="6" name="object 6"/>
            <p:cNvPicPr/>
            <p:nvPr/>
          </p:nvPicPr>
          <p:blipFill>
            <a:blip r:embed="rId3" cstate="print"/>
            <a:stretch>
              <a:fillRect/>
            </a:stretch>
          </p:blipFill>
          <p:spPr>
            <a:xfrm>
              <a:off x="8475714" y="1968177"/>
              <a:ext cx="3455643" cy="4373998"/>
            </a:xfrm>
            <a:prstGeom prst="rect">
              <a:avLst/>
            </a:prstGeom>
          </p:spPr>
        </p:pic>
      </p:grpSp>
      <p:grpSp>
        <p:nvGrpSpPr>
          <p:cNvPr id="7" name="object 7"/>
          <p:cNvGrpSpPr/>
          <p:nvPr/>
        </p:nvGrpSpPr>
        <p:grpSpPr>
          <a:xfrm>
            <a:off x="554736" y="1958339"/>
            <a:ext cx="7085330" cy="4828540"/>
            <a:chOff x="554736" y="1958339"/>
            <a:chExt cx="7085330" cy="4828540"/>
          </a:xfrm>
        </p:grpSpPr>
        <p:pic>
          <p:nvPicPr>
            <p:cNvPr id="8" name="object 8"/>
            <p:cNvPicPr/>
            <p:nvPr/>
          </p:nvPicPr>
          <p:blipFill>
            <a:blip r:embed="rId4" cstate="print"/>
            <a:stretch>
              <a:fillRect/>
            </a:stretch>
          </p:blipFill>
          <p:spPr>
            <a:xfrm>
              <a:off x="554736" y="1958339"/>
              <a:ext cx="7085075" cy="4828031"/>
            </a:xfrm>
            <a:prstGeom prst="rect">
              <a:avLst/>
            </a:prstGeom>
          </p:spPr>
        </p:pic>
        <p:pic>
          <p:nvPicPr>
            <p:cNvPr id="9" name="object 9"/>
            <p:cNvPicPr/>
            <p:nvPr/>
          </p:nvPicPr>
          <p:blipFill>
            <a:blip r:embed="rId5" cstate="print"/>
            <a:stretch>
              <a:fillRect/>
            </a:stretch>
          </p:blipFill>
          <p:spPr>
            <a:xfrm>
              <a:off x="607484" y="1972922"/>
              <a:ext cx="6978885" cy="4721793"/>
            </a:xfrm>
            <a:prstGeom prst="rect">
              <a:avLst/>
            </a:prstGeom>
          </p:spPr>
        </p:pic>
      </p:grpSp>
      <p:pic>
        <p:nvPicPr>
          <p:cNvPr id="10" name="object 10" descr="Graphical user interface, application  Description automatically generated"/>
          <p:cNvPicPr/>
          <p:nvPr/>
        </p:nvPicPr>
        <p:blipFill>
          <a:blip r:embed="rId6" cstate="print"/>
          <a:stretch>
            <a:fillRect/>
          </a:stretch>
        </p:blipFill>
        <p:spPr>
          <a:xfrm>
            <a:off x="8447798" y="182877"/>
            <a:ext cx="3312018" cy="59019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983136" y="471200"/>
            <a:ext cx="10225728" cy="628377"/>
          </a:xfrm>
          <a:prstGeom prst="rect">
            <a:avLst/>
          </a:prstGeom>
        </p:spPr>
        <p:txBody>
          <a:bodyPr lIns="0" tIns="0" rIns="0" bIns="0" rtlCol="0" anchor="t">
            <a:spAutoFit/>
          </a:bodyPr>
          <a:lstStyle/>
          <a:p>
            <a:pPr algn="ctr" defTabSz="609630">
              <a:lnSpc>
                <a:spcPts val="4928"/>
              </a:lnSpc>
            </a:pPr>
            <a:r>
              <a:rPr lang="en-US" sz="4400" b="1" spc="440" dirty="0">
                <a:solidFill>
                  <a:srgbClr val="191919"/>
                </a:solidFill>
                <a:effectLst>
                  <a:outerShdw blurRad="50800" dist="38100" dir="2700000" algn="tl" rotWithShape="0">
                    <a:prstClr val="black">
                      <a:alpha val="40000"/>
                    </a:prstClr>
                  </a:outerShdw>
                </a:effectLst>
                <a:latin typeface="Century Gothic" panose="020B0502020202020204" pitchFamily="34" charset="0"/>
              </a:rPr>
              <a:t>The Oklo Model</a:t>
            </a:r>
            <a:endParaRPr lang="en-US" sz="4400" b="1" spc="440" dirty="0">
              <a:ln>
                <a:solidFill>
                  <a:sysClr val="windowText" lastClr="000000"/>
                </a:solidFill>
              </a:ln>
              <a:solidFill>
                <a:srgbClr val="191919"/>
              </a:solidFill>
              <a:effectLst>
                <a:outerShdw blurRad="50800" dist="38100" dir="2700000" algn="tl" rotWithShape="0">
                  <a:prstClr val="black">
                    <a:alpha val="40000"/>
                  </a:prstClr>
                </a:outerShdw>
              </a:effectLst>
              <a:latin typeface="Century Gothic" panose="020B0502020202020204" pitchFamily="34" charset="0"/>
            </a:endParaRPr>
          </a:p>
        </p:txBody>
      </p:sp>
      <p:grpSp>
        <p:nvGrpSpPr>
          <p:cNvPr id="3" name="Group 2">
            <a:extLst>
              <a:ext uri="{FF2B5EF4-FFF2-40B4-BE49-F238E27FC236}">
                <a16:creationId xmlns:a16="http://schemas.microsoft.com/office/drawing/2014/main" id="{2180B7FF-8A2C-B190-387A-C204F0C23A42}"/>
              </a:ext>
            </a:extLst>
          </p:cNvPr>
          <p:cNvGrpSpPr/>
          <p:nvPr/>
        </p:nvGrpSpPr>
        <p:grpSpPr>
          <a:xfrm>
            <a:off x="885805" y="2514600"/>
            <a:ext cx="10386523" cy="3909986"/>
            <a:chOff x="1472163" y="3619500"/>
            <a:chExt cx="15579784" cy="5864979"/>
          </a:xfrm>
        </p:grpSpPr>
        <p:sp>
          <p:nvSpPr>
            <p:cNvPr id="16" name="Rectangle 15">
              <a:extLst>
                <a:ext uri="{FF2B5EF4-FFF2-40B4-BE49-F238E27FC236}">
                  <a16:creationId xmlns:a16="http://schemas.microsoft.com/office/drawing/2014/main" id="{D711BB7A-8FF4-9B46-AEF3-AE6FE5FA1FE4}"/>
                </a:ext>
              </a:extLst>
            </p:cNvPr>
            <p:cNvSpPr/>
            <p:nvPr/>
          </p:nvSpPr>
          <p:spPr>
            <a:xfrm>
              <a:off x="13387573" y="3619500"/>
              <a:ext cx="3664374" cy="5864979"/>
            </a:xfrm>
            <a:prstGeom prst="rect">
              <a:avLst/>
            </a:prstGeom>
            <a:solidFill>
              <a:schemeClr val="bg2">
                <a:lumMod val="5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black"/>
                </a:solidFill>
                <a:latin typeface="Century Gothic" panose="020B0502020202020204" pitchFamily="34" charset="0"/>
              </a:endParaRPr>
            </a:p>
            <a:p>
              <a:pPr algn="ctr" defTabSz="609630"/>
              <a:endParaRPr lang="en-US" sz="2400" dirty="0">
                <a:solidFill>
                  <a:prstClr val="black"/>
                </a:solidFill>
                <a:latin typeface="Century Gothic" panose="020B0502020202020204" pitchFamily="34" charset="0"/>
              </a:endParaRPr>
            </a:p>
            <a:p>
              <a:pPr algn="ctr" defTabSz="609630"/>
              <a:endParaRPr lang="en-US" sz="2400" dirty="0">
                <a:solidFill>
                  <a:prstClr val="black"/>
                </a:solidFill>
                <a:latin typeface="Century Gothic" panose="020B0502020202020204" pitchFamily="34" charset="0"/>
              </a:endParaRPr>
            </a:p>
            <a:p>
              <a:pPr algn="ctr" defTabSz="609630"/>
              <a:r>
                <a:rPr lang="en-US" sz="2400" dirty="0">
                  <a:solidFill>
                    <a:prstClr val="black"/>
                  </a:solidFill>
                  <a:latin typeface="Century Gothic" panose="020B0502020202020204" pitchFamily="34" charset="0"/>
                </a:rPr>
                <a:t>Lifecycle management of plant and fuel</a:t>
              </a:r>
            </a:p>
          </p:txBody>
        </p:sp>
        <p:pic>
          <p:nvPicPr>
            <p:cNvPr id="17" name="Picture 16" descr="Shape&#10;&#10;Description automatically generated with low confidence">
              <a:extLst>
                <a:ext uri="{FF2B5EF4-FFF2-40B4-BE49-F238E27FC236}">
                  <a16:creationId xmlns:a16="http://schemas.microsoft.com/office/drawing/2014/main" id="{CCC0C89D-38DC-384B-AB63-AF83C0EBE3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68199" y="4052672"/>
              <a:ext cx="1965962" cy="1592318"/>
            </a:xfrm>
            <a:prstGeom prst="rect">
              <a:avLst/>
            </a:prstGeom>
          </p:spPr>
        </p:pic>
        <p:sp>
          <p:nvSpPr>
            <p:cNvPr id="18" name="Rectangle 17">
              <a:extLst>
                <a:ext uri="{FF2B5EF4-FFF2-40B4-BE49-F238E27FC236}">
                  <a16:creationId xmlns:a16="http://schemas.microsoft.com/office/drawing/2014/main" id="{6C4EB5CB-9BE2-BD4F-B9FE-F4F00E2D5855}"/>
                </a:ext>
              </a:extLst>
            </p:cNvPr>
            <p:cNvSpPr/>
            <p:nvPr/>
          </p:nvSpPr>
          <p:spPr>
            <a:xfrm>
              <a:off x="1472163" y="3619501"/>
              <a:ext cx="3664374" cy="5864978"/>
            </a:xfrm>
            <a:prstGeom prst="rect">
              <a:avLst/>
            </a:prstGeom>
            <a:solidFill>
              <a:schemeClr val="bg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black"/>
                </a:solidFill>
                <a:latin typeface="Century Gothic" panose="020B0502020202020204" pitchFamily="34" charset="0"/>
              </a:endParaRPr>
            </a:p>
            <a:p>
              <a:pPr algn="ctr" defTabSz="609630"/>
              <a:endParaRPr lang="en-US" sz="2400" dirty="0">
                <a:solidFill>
                  <a:prstClr val="black"/>
                </a:solidFill>
                <a:latin typeface="Century Gothic" panose="020B0502020202020204" pitchFamily="34" charset="0"/>
              </a:endParaRPr>
            </a:p>
            <a:p>
              <a:pPr algn="ctr" defTabSz="609630"/>
              <a:r>
                <a:rPr lang="en-US" sz="2400" dirty="0">
                  <a:solidFill>
                    <a:prstClr val="black"/>
                  </a:solidFill>
                  <a:latin typeface="Century Gothic" panose="020B0502020202020204" pitchFamily="34" charset="0"/>
                </a:rPr>
                <a:t>Oklo owns and operates the Aurora</a:t>
              </a:r>
            </a:p>
          </p:txBody>
        </p:sp>
        <p:pic>
          <p:nvPicPr>
            <p:cNvPr id="22" name="Picture 21" descr="Shape&#10;&#10;Description automatically generated with low confidence">
              <a:extLst>
                <a:ext uri="{FF2B5EF4-FFF2-40B4-BE49-F238E27FC236}">
                  <a16:creationId xmlns:a16="http://schemas.microsoft.com/office/drawing/2014/main" id="{A23C3D37-2FC4-0048-AD6D-64226A5515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2508192" y="4292895"/>
              <a:ext cx="1592318" cy="1042413"/>
            </a:xfrm>
            <a:prstGeom prst="rect">
              <a:avLst/>
            </a:prstGeom>
          </p:spPr>
        </p:pic>
        <p:sp>
          <p:nvSpPr>
            <p:cNvPr id="23" name="Rectangle 22">
              <a:extLst>
                <a:ext uri="{FF2B5EF4-FFF2-40B4-BE49-F238E27FC236}">
                  <a16:creationId xmlns:a16="http://schemas.microsoft.com/office/drawing/2014/main" id="{9E45AA37-E70C-E14E-9525-D949AE704223}"/>
                </a:ext>
              </a:extLst>
            </p:cNvPr>
            <p:cNvSpPr/>
            <p:nvPr/>
          </p:nvSpPr>
          <p:spPr>
            <a:xfrm>
              <a:off x="5443966" y="3619500"/>
              <a:ext cx="3664374" cy="5864979"/>
            </a:xfrm>
            <a:prstGeom prst="rect">
              <a:avLst/>
            </a:prstGeom>
            <a:solidFill>
              <a:schemeClr val="bg2">
                <a:lumMod val="9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black"/>
                </a:solidFill>
                <a:latin typeface="Century Gothic" panose="020B0502020202020204" pitchFamily="34" charset="0"/>
              </a:endParaRPr>
            </a:p>
            <a:p>
              <a:pPr algn="ctr" defTabSz="609630"/>
              <a:endParaRPr lang="en-US" sz="2400" dirty="0">
                <a:solidFill>
                  <a:prstClr val="black"/>
                </a:solidFill>
                <a:latin typeface="Century Gothic" panose="020B0502020202020204" pitchFamily="34" charset="0"/>
              </a:endParaRPr>
            </a:p>
            <a:p>
              <a:pPr algn="ctr" defTabSz="609630"/>
              <a:r>
                <a:rPr lang="en-US" sz="2400" dirty="0" err="1">
                  <a:solidFill>
                    <a:prstClr val="black"/>
                  </a:solidFill>
                  <a:latin typeface="Century Gothic" panose="020B0502020202020204" pitchFamily="34" charset="0"/>
                </a:rPr>
                <a:t>Oklo</a:t>
              </a:r>
              <a:r>
                <a:rPr lang="en-US" sz="2400" dirty="0">
                  <a:solidFill>
                    <a:prstClr val="black"/>
                  </a:solidFill>
                  <a:latin typeface="Century Gothic" panose="020B0502020202020204" pitchFamily="34" charset="0"/>
                </a:rPr>
                <a:t> </a:t>
              </a:r>
              <a:r>
                <a:rPr lang="en-US" sz="2400">
                  <a:solidFill>
                    <a:prstClr val="black"/>
                  </a:solidFill>
                  <a:latin typeface="Century Gothic" panose="020B0502020202020204" pitchFamily="34" charset="0"/>
                </a:rPr>
                <a:t>offers long-term </a:t>
              </a:r>
              <a:r>
                <a:rPr lang="en-US" sz="2400" dirty="0">
                  <a:solidFill>
                    <a:prstClr val="black"/>
                  </a:solidFill>
                  <a:latin typeface="Century Gothic" panose="020B0502020202020204" pitchFamily="34" charset="0"/>
                </a:rPr>
                <a:t>Power Purchase Agreements</a:t>
              </a:r>
            </a:p>
          </p:txBody>
        </p:sp>
        <p:sp>
          <p:nvSpPr>
            <p:cNvPr id="24" name="Rectangle 23">
              <a:extLst>
                <a:ext uri="{FF2B5EF4-FFF2-40B4-BE49-F238E27FC236}">
                  <a16:creationId xmlns:a16="http://schemas.microsoft.com/office/drawing/2014/main" id="{ED4DC050-820B-A44E-9AE8-300A772284B5}"/>
                </a:ext>
              </a:extLst>
            </p:cNvPr>
            <p:cNvSpPr/>
            <p:nvPr/>
          </p:nvSpPr>
          <p:spPr>
            <a:xfrm>
              <a:off x="9415770" y="3619500"/>
              <a:ext cx="3664374" cy="5864979"/>
            </a:xfrm>
            <a:prstGeom prst="rect">
              <a:avLst/>
            </a:prstGeom>
            <a:solidFill>
              <a:schemeClr val="bg2">
                <a:lumMod val="7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dirty="0">
                <a:solidFill>
                  <a:prstClr val="black"/>
                </a:solidFill>
                <a:latin typeface="Century Gothic" panose="020B0502020202020204" pitchFamily="34" charset="0"/>
              </a:endParaRPr>
            </a:p>
            <a:p>
              <a:pPr algn="ctr" defTabSz="609630"/>
              <a:endParaRPr lang="en-US" sz="2400" dirty="0">
                <a:solidFill>
                  <a:prstClr val="black"/>
                </a:solidFill>
                <a:latin typeface="Century Gothic" panose="020B0502020202020204" pitchFamily="34" charset="0"/>
              </a:endParaRPr>
            </a:p>
            <a:p>
              <a:pPr algn="ctr" defTabSz="609630"/>
              <a:r>
                <a:rPr lang="en-US" sz="2400" dirty="0">
                  <a:solidFill>
                    <a:prstClr val="black"/>
                  </a:solidFill>
                  <a:latin typeface="Century Gothic" panose="020B0502020202020204" pitchFamily="34" charset="0"/>
                </a:rPr>
                <a:t>Competitive pricing and terms </a:t>
              </a:r>
            </a:p>
          </p:txBody>
        </p:sp>
        <p:pic>
          <p:nvPicPr>
            <p:cNvPr id="25" name="Picture 24" descr="Shape&#10;&#10;Description automatically generated with low confidence">
              <a:extLst>
                <a:ext uri="{FF2B5EF4-FFF2-40B4-BE49-F238E27FC236}">
                  <a16:creationId xmlns:a16="http://schemas.microsoft.com/office/drawing/2014/main" id="{F382B844-512A-A345-AAFD-2D26BCBC48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64"/>
            <a:stretch/>
          </p:blipFill>
          <p:spPr>
            <a:xfrm>
              <a:off x="10461174" y="4222800"/>
              <a:ext cx="1628430" cy="1414893"/>
            </a:xfrm>
            <a:prstGeom prst="rect">
              <a:avLst/>
            </a:prstGeom>
          </p:spPr>
        </p:pic>
        <p:pic>
          <p:nvPicPr>
            <p:cNvPr id="26" name="Picture 25" descr="Shape&#10;&#10;Description automatically generated with low confidence">
              <a:extLst>
                <a:ext uri="{FF2B5EF4-FFF2-40B4-BE49-F238E27FC236}">
                  <a16:creationId xmlns:a16="http://schemas.microsoft.com/office/drawing/2014/main" id="{1957B08C-D359-974B-993D-98E442D948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9819" y="4155103"/>
              <a:ext cx="1628916" cy="1414892"/>
            </a:xfrm>
            <a:prstGeom prst="rect">
              <a:avLst/>
            </a:prstGeom>
          </p:spPr>
        </p:pic>
      </p:grpSp>
      <p:sp>
        <p:nvSpPr>
          <p:cNvPr id="2" name="Our mission is to provide clean, reliable, and affordable energy…">
            <a:extLst>
              <a:ext uri="{FF2B5EF4-FFF2-40B4-BE49-F238E27FC236}">
                <a16:creationId xmlns:a16="http://schemas.microsoft.com/office/drawing/2014/main" id="{9684570D-83A7-186D-C78F-BE2819C382B4}"/>
              </a:ext>
            </a:extLst>
          </p:cNvPr>
          <p:cNvSpPr txBox="1"/>
          <p:nvPr/>
        </p:nvSpPr>
        <p:spPr>
          <a:xfrm>
            <a:off x="1620609" y="1391098"/>
            <a:ext cx="8950784" cy="820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p>
            <a:pPr algn="ctr" defTabSz="228611">
              <a:defRPr sz="5000" b="1">
                <a:latin typeface="+mn-lt"/>
                <a:ea typeface="+mn-ea"/>
                <a:cs typeface="+mn-cs"/>
                <a:sym typeface="Arial"/>
              </a:defRPr>
            </a:pPr>
            <a:r>
              <a:rPr sz="2667" b="1" dirty="0">
                <a:solidFill>
                  <a:prstClr val="black"/>
                </a:solidFill>
                <a:latin typeface="Calibri"/>
                <a:ea typeface="Helvetica Neue" panose="02000503000000020004" pitchFamily="2" charset="0"/>
                <a:cs typeface="Helvetica Neue" panose="02000503000000020004" pitchFamily="2" charset="0"/>
                <a:sym typeface="Arial"/>
              </a:rPr>
              <a:t>Our mission is to provide clean, reliable, and affordable energy </a:t>
            </a:r>
          </a:p>
          <a:p>
            <a:pPr algn="ctr" defTabSz="228611">
              <a:defRPr sz="5000" b="1">
                <a:latin typeface="+mn-lt"/>
                <a:ea typeface="+mn-ea"/>
                <a:cs typeface="+mn-cs"/>
                <a:sym typeface="Arial"/>
              </a:defRPr>
            </a:pPr>
            <a:r>
              <a:rPr sz="2667" b="1" dirty="0">
                <a:solidFill>
                  <a:prstClr val="black"/>
                </a:solidFill>
                <a:latin typeface="Calibri"/>
                <a:ea typeface="Helvetica Neue" panose="02000503000000020004" pitchFamily="2" charset="0"/>
                <a:cs typeface="Helvetica Neue" panose="02000503000000020004" pitchFamily="2" charset="0"/>
                <a:sym typeface="Arial"/>
              </a:rPr>
              <a:t>on a global scale</a:t>
            </a:r>
            <a:endParaRPr sz="2667" b="1" dirty="0">
              <a:solidFill>
                <a:srgbClr val="000000"/>
              </a:solidFill>
              <a:latin typeface="Calibri"/>
              <a:ea typeface="Helvetica Neue" panose="02000503000000020004" pitchFamily="2" charset="0"/>
              <a:cs typeface="Helvetica Neue" panose="02000503000000020004" pitchFamily="2" charset="0"/>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z="3200" dirty="0"/>
              <a:t>What</a:t>
            </a:r>
            <a:r>
              <a:rPr sz="3200" spc="-55" dirty="0"/>
              <a:t> </a:t>
            </a:r>
            <a:r>
              <a:rPr sz="3200" dirty="0"/>
              <a:t>Policies</a:t>
            </a:r>
            <a:r>
              <a:rPr sz="3200" spc="-45" dirty="0"/>
              <a:t> </a:t>
            </a:r>
            <a:r>
              <a:rPr sz="3200" dirty="0"/>
              <a:t>are</a:t>
            </a:r>
            <a:r>
              <a:rPr sz="3200" spc="-35" dirty="0"/>
              <a:t> </a:t>
            </a:r>
            <a:r>
              <a:rPr sz="3200" dirty="0"/>
              <a:t>States</a:t>
            </a:r>
            <a:r>
              <a:rPr sz="3200" spc="-45" dirty="0"/>
              <a:t> </a:t>
            </a:r>
            <a:r>
              <a:rPr sz="3200" spc="-10" dirty="0"/>
              <a:t>Implementing?</a:t>
            </a:r>
            <a:endParaRPr sz="3200"/>
          </a:p>
        </p:txBody>
      </p:sp>
      <p:sp>
        <p:nvSpPr>
          <p:cNvPr id="3" name="object 3"/>
          <p:cNvSpPr/>
          <p:nvPr/>
        </p:nvSpPr>
        <p:spPr>
          <a:xfrm>
            <a:off x="621791" y="2907410"/>
            <a:ext cx="3598545" cy="1079500"/>
          </a:xfrm>
          <a:custGeom>
            <a:avLst/>
            <a:gdLst/>
            <a:ahLst/>
            <a:cxnLst/>
            <a:rect l="l" t="t" r="r" b="b"/>
            <a:pathLst>
              <a:path w="3598545" h="1079500">
                <a:moveTo>
                  <a:pt x="0" y="0"/>
                </a:moveTo>
                <a:lnTo>
                  <a:pt x="3598303" y="0"/>
                </a:lnTo>
                <a:lnTo>
                  <a:pt x="3598303" y="1079487"/>
                </a:lnTo>
                <a:lnTo>
                  <a:pt x="0" y="1079487"/>
                </a:lnTo>
                <a:lnTo>
                  <a:pt x="0" y="0"/>
                </a:lnTo>
                <a:close/>
              </a:path>
            </a:pathLst>
          </a:custGeom>
          <a:ln w="12700">
            <a:solidFill>
              <a:srgbClr val="2CA8E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txBox="1"/>
          <p:nvPr/>
        </p:nvSpPr>
        <p:spPr>
          <a:xfrm>
            <a:off x="615441" y="2901060"/>
            <a:ext cx="3611245" cy="1092200"/>
          </a:xfrm>
          <a:prstGeom prst="rect">
            <a:avLst/>
          </a:prstGeom>
          <a:solidFill>
            <a:srgbClr val="2CA8E0"/>
          </a:solidFill>
        </p:spPr>
        <p:txBody>
          <a:bodyPr vert="horz" wrap="square" lIns="0" tIns="147955" rIns="0" bIns="0" rtlCol="0">
            <a:spAutoFit/>
          </a:bodyPr>
          <a:lstStyle/>
          <a:p>
            <a:pPr marL="421640" marR="413384" lvl="0" indent="-6985" algn="ctr" defTabSz="914400" eaLnBrk="1" fontAlgn="auto" latinLnBrk="0" hangingPunct="1">
              <a:lnSpc>
                <a:spcPct val="86300"/>
              </a:lnSpc>
              <a:spcBef>
                <a:spcPts val="1165"/>
              </a:spcBef>
              <a:spcAft>
                <a:spcPts val="0"/>
              </a:spcAft>
              <a:buClrTx/>
              <a:buSzTx/>
              <a:buFontTx/>
              <a:buNone/>
              <a:tabLst/>
              <a:defRPr/>
            </a:pPr>
            <a:r>
              <a:rPr kumimoji="0" sz="2000" b="1" i="0" u="none" strike="noStrike" kern="0" cap="none" spc="0" normalizeH="0" baseline="0" noProof="0" dirty="0">
                <a:ln>
                  <a:noFill/>
                </a:ln>
                <a:solidFill>
                  <a:srgbClr val="FFFFFF"/>
                </a:solidFill>
                <a:effectLst/>
                <a:uLnTx/>
                <a:uFillTx/>
                <a:latin typeface="Arial"/>
                <a:cs typeface="Arial"/>
              </a:rPr>
              <a:t>Establishing</a:t>
            </a:r>
            <a:r>
              <a:rPr kumimoji="0" sz="2000" b="1" i="0" u="none" strike="noStrike" kern="0" cap="none" spc="-90" normalizeH="0" baseline="0" noProof="0" dirty="0">
                <a:ln>
                  <a:noFill/>
                </a:ln>
                <a:solidFill>
                  <a:srgbClr val="FFFFFF"/>
                </a:solidFill>
                <a:effectLst/>
                <a:uLnTx/>
                <a:uFillTx/>
                <a:latin typeface="Arial"/>
                <a:cs typeface="Arial"/>
              </a:rPr>
              <a:t> </a:t>
            </a:r>
            <a:r>
              <a:rPr kumimoji="0" sz="2000" b="1" i="0" u="none" strike="noStrike" kern="0" cap="none" spc="-25" normalizeH="0" baseline="0" noProof="0" dirty="0">
                <a:ln>
                  <a:noFill/>
                </a:ln>
                <a:solidFill>
                  <a:srgbClr val="FFFFFF"/>
                </a:solidFill>
                <a:effectLst/>
                <a:uLnTx/>
                <a:uFillTx/>
                <a:latin typeface="Arial"/>
                <a:cs typeface="Arial"/>
              </a:rPr>
              <a:t>New </a:t>
            </a:r>
            <a:r>
              <a:rPr kumimoji="0" sz="2000" b="1" i="0" u="none" strike="noStrike" kern="0" cap="none" spc="0" normalizeH="0" baseline="0" noProof="0" dirty="0">
                <a:ln>
                  <a:noFill/>
                </a:ln>
                <a:solidFill>
                  <a:srgbClr val="FFFFFF"/>
                </a:solidFill>
                <a:effectLst/>
                <a:uLnTx/>
                <a:uFillTx/>
                <a:latin typeface="Arial"/>
                <a:cs typeface="Arial"/>
              </a:rPr>
              <a:t>Permitting</a:t>
            </a:r>
            <a:r>
              <a:rPr kumimoji="0" sz="2000" b="1" i="0" u="none" strike="noStrike" kern="0" cap="none" spc="-5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&amp;</a:t>
            </a:r>
            <a:r>
              <a:rPr kumimoji="0" sz="2000" b="1" i="0" u="none" strike="noStrike" kern="0" cap="none" spc="-40"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Licensing Pathways</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5" name="object 5"/>
          <p:cNvSpPr/>
          <p:nvPr/>
        </p:nvSpPr>
        <p:spPr>
          <a:xfrm>
            <a:off x="621791" y="3986898"/>
            <a:ext cx="3598545" cy="1986280"/>
          </a:xfrm>
          <a:custGeom>
            <a:avLst/>
            <a:gdLst/>
            <a:ahLst/>
            <a:cxnLst/>
            <a:rect l="l" t="t" r="r" b="b"/>
            <a:pathLst>
              <a:path w="3598545" h="1986279">
                <a:moveTo>
                  <a:pt x="0" y="0"/>
                </a:moveTo>
                <a:lnTo>
                  <a:pt x="3598303" y="0"/>
                </a:lnTo>
                <a:lnTo>
                  <a:pt x="3598303" y="1986165"/>
                </a:lnTo>
                <a:lnTo>
                  <a:pt x="0" y="1986165"/>
                </a:lnTo>
                <a:lnTo>
                  <a:pt x="0" y="0"/>
                </a:lnTo>
                <a:close/>
              </a:path>
            </a:pathLst>
          </a:custGeom>
          <a:ln w="12700">
            <a:solidFill>
              <a:srgbClr val="CDE0F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txBox="1"/>
          <p:nvPr/>
        </p:nvSpPr>
        <p:spPr>
          <a:xfrm>
            <a:off x="615441" y="3980548"/>
            <a:ext cx="3611245" cy="1998980"/>
          </a:xfrm>
          <a:prstGeom prst="rect">
            <a:avLst/>
          </a:prstGeom>
          <a:solidFill>
            <a:srgbClr val="CDE0F4">
              <a:alpha val="90194"/>
            </a:srgbClr>
          </a:solidFill>
        </p:spPr>
        <p:txBody>
          <a:bodyPr vert="horz" wrap="square" lIns="0" tIns="127000" rIns="0" bIns="0" rtlCol="0">
            <a:spAutoFit/>
          </a:bodyPr>
          <a:lstStyle/>
          <a:p>
            <a:pPr marL="0" marR="0" lvl="0" indent="0" defTabSz="914400" eaLnBrk="1" fontAlgn="auto" latinLnBrk="0" hangingPunct="1">
              <a:lnSpc>
                <a:spcPct val="100000"/>
              </a:lnSpc>
              <a:spcBef>
                <a:spcPts val="100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Times New Roman"/>
              <a:cs typeface="Times New Roman"/>
            </a:endParaRPr>
          </a:p>
          <a:p>
            <a:pPr marL="361315" marR="381635" lvl="0" indent="0" defTabSz="914400" eaLnBrk="1" fontAlgn="auto" latinLnBrk="0" hangingPunct="1">
              <a:lnSpc>
                <a:spcPts val="166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Arial"/>
                <a:cs typeface="Arial"/>
              </a:rPr>
              <a:t>States</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set</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or</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direct</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rules</a:t>
            </a:r>
            <a:r>
              <a:rPr kumimoji="0" sz="1600" b="0" i="0" u="none" strike="noStrike" kern="0" cap="none" spc="-20" normalizeH="0" baseline="0" noProof="0" dirty="0">
                <a:ln>
                  <a:noFill/>
                </a:ln>
                <a:solidFill>
                  <a:sysClr val="windowText" lastClr="000000"/>
                </a:solidFill>
                <a:effectLst/>
                <a:uLnTx/>
                <a:uFillTx/>
                <a:latin typeface="Arial"/>
                <a:cs typeface="Arial"/>
              </a:rPr>
              <a:t> </a:t>
            </a:r>
            <a:r>
              <a:rPr kumimoji="0" sz="1600" b="0" i="0" u="none" strike="noStrike" kern="0" cap="none" spc="-25" normalizeH="0" baseline="0" noProof="0" dirty="0">
                <a:ln>
                  <a:noFill/>
                </a:ln>
                <a:solidFill>
                  <a:sysClr val="windowText" lastClr="000000"/>
                </a:solidFill>
                <a:effectLst/>
                <a:uLnTx/>
                <a:uFillTx/>
                <a:latin typeface="Arial"/>
                <a:cs typeface="Arial"/>
              </a:rPr>
              <a:t>for </a:t>
            </a:r>
            <a:r>
              <a:rPr kumimoji="0" sz="1600" b="0" i="0" u="none" strike="noStrike" kern="0" cap="none" spc="0" normalizeH="0" baseline="0" noProof="0" dirty="0">
                <a:ln>
                  <a:noFill/>
                </a:ln>
                <a:solidFill>
                  <a:sysClr val="windowText" lastClr="000000"/>
                </a:solidFill>
                <a:effectLst/>
                <a:uLnTx/>
                <a:uFillTx/>
                <a:latin typeface="Arial"/>
                <a:cs typeface="Arial"/>
              </a:rPr>
              <a:t>nuclear</a:t>
            </a:r>
            <a:r>
              <a:rPr kumimoji="0" sz="1600" b="0" i="0" u="none" strike="noStrike" kern="0" cap="none" spc="-4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permitting</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and</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licensing </a:t>
            </a:r>
            <a:r>
              <a:rPr kumimoji="0" sz="1600" b="0" i="0" u="none" strike="noStrike" kern="0" cap="none" spc="0" normalizeH="0" baseline="0" noProof="0" dirty="0">
                <a:ln>
                  <a:noFill/>
                </a:ln>
                <a:solidFill>
                  <a:sysClr val="windowText" lastClr="000000"/>
                </a:solidFill>
                <a:effectLst/>
                <a:uLnTx/>
                <a:uFillTx/>
                <a:latin typeface="Arial"/>
                <a:cs typeface="Arial"/>
              </a:rPr>
              <a:t>(e.g.,</a:t>
            </a:r>
            <a:r>
              <a:rPr kumimoji="0" sz="1600" b="0" i="0" u="none" strike="noStrike" kern="0" cap="none" spc="-5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Maryland,</a:t>
            </a:r>
            <a:r>
              <a:rPr kumimoji="0" sz="1600" b="0" i="0" u="none" strike="noStrike" kern="0" cap="none" spc="-50"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Kentucky)</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p:nvPr/>
        </p:nvSpPr>
        <p:spPr>
          <a:xfrm>
            <a:off x="4327880" y="2907410"/>
            <a:ext cx="3598545" cy="1079500"/>
          </a:xfrm>
          <a:custGeom>
            <a:avLst/>
            <a:gdLst/>
            <a:ahLst/>
            <a:cxnLst/>
            <a:rect l="l" t="t" r="r" b="b"/>
            <a:pathLst>
              <a:path w="3598545" h="1079500">
                <a:moveTo>
                  <a:pt x="0" y="0"/>
                </a:moveTo>
                <a:lnTo>
                  <a:pt x="3598303" y="0"/>
                </a:lnTo>
                <a:lnTo>
                  <a:pt x="3598303" y="1079487"/>
                </a:lnTo>
                <a:lnTo>
                  <a:pt x="0" y="1079487"/>
                </a:lnTo>
                <a:lnTo>
                  <a:pt x="0" y="0"/>
                </a:lnTo>
                <a:close/>
              </a:path>
            </a:pathLst>
          </a:custGeom>
          <a:ln w="12700">
            <a:solidFill>
              <a:srgbClr val="83226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4321530" y="2901060"/>
            <a:ext cx="3611245" cy="1092200"/>
          </a:xfrm>
          <a:prstGeom prst="rect">
            <a:avLst/>
          </a:prstGeom>
          <a:solidFill>
            <a:srgbClr val="832269"/>
          </a:solidFill>
        </p:spPr>
        <p:txBody>
          <a:bodyPr vert="horz" wrap="square" lIns="0" tIns="76835" rIns="0" bIns="0" rtlCol="0">
            <a:spAutoFit/>
          </a:bodyPr>
          <a:lstStyle/>
          <a:p>
            <a:pPr marL="0" marR="0" lvl="0" indent="0" defTabSz="914400" eaLnBrk="1" fontAlgn="auto" latinLnBrk="0" hangingPunct="1">
              <a:lnSpc>
                <a:spcPct val="100000"/>
              </a:lnSpc>
              <a:spcBef>
                <a:spcPts val="605"/>
              </a:spcBef>
              <a:spcAft>
                <a:spcPts val="0"/>
              </a:spcAft>
              <a:buClrTx/>
              <a:buSzTx/>
              <a:buFontTx/>
              <a:buNone/>
              <a:tabLst/>
              <a:defRPr/>
            </a:pPr>
            <a:endParaRPr kumimoji="0" sz="2000" b="0" i="0" u="none" strike="noStrike" kern="0" cap="none" spc="0" normalizeH="0" baseline="0" noProof="0">
              <a:ln>
                <a:noFill/>
              </a:ln>
              <a:solidFill>
                <a:sysClr val="windowText" lastClr="000000"/>
              </a:solidFill>
              <a:effectLst/>
              <a:uLnTx/>
              <a:uFillTx/>
              <a:latin typeface="Times New Roman"/>
              <a:cs typeface="Times New Roman"/>
            </a:endParaRPr>
          </a:p>
          <a:p>
            <a:pPr marL="660400" marR="0" lvl="0" indent="0" defTabSz="914400" eaLnBrk="1" fontAlgn="auto" latinLnBrk="0" hangingPunct="1">
              <a:lnSpc>
                <a:spcPct val="100000"/>
              </a:lnSpc>
              <a:spcBef>
                <a:spcPts val="5"/>
              </a:spcBef>
              <a:spcAft>
                <a:spcPts val="0"/>
              </a:spcAft>
              <a:buClrTx/>
              <a:buSzTx/>
              <a:buFontTx/>
              <a:buNone/>
              <a:tabLst/>
              <a:defRPr/>
            </a:pPr>
            <a:r>
              <a:rPr kumimoji="0" sz="2000" b="1" i="0" u="none" strike="noStrike" kern="0" cap="none" spc="0" normalizeH="0" baseline="0" noProof="0" dirty="0">
                <a:ln>
                  <a:noFill/>
                </a:ln>
                <a:solidFill>
                  <a:srgbClr val="FFFFFF"/>
                </a:solidFill>
                <a:effectLst/>
                <a:uLnTx/>
                <a:uFillTx/>
                <a:latin typeface="Arial"/>
                <a:cs typeface="Arial"/>
              </a:rPr>
              <a:t>Siting</a:t>
            </a:r>
            <a:r>
              <a:rPr kumimoji="0" sz="2000" b="1" i="0" u="none" strike="noStrike" kern="0" cap="none" spc="-3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&amp;</a:t>
            </a:r>
            <a:r>
              <a:rPr kumimoji="0" sz="2000" b="1" i="0" u="none" strike="noStrike" kern="0" cap="none" spc="-2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Permitting</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9" name="object 9"/>
          <p:cNvSpPr/>
          <p:nvPr/>
        </p:nvSpPr>
        <p:spPr>
          <a:xfrm>
            <a:off x="4327880" y="3986898"/>
            <a:ext cx="3598545" cy="1986280"/>
          </a:xfrm>
          <a:custGeom>
            <a:avLst/>
            <a:gdLst/>
            <a:ahLst/>
            <a:cxnLst/>
            <a:rect l="l" t="t" r="r" b="b"/>
            <a:pathLst>
              <a:path w="3598545" h="1986279">
                <a:moveTo>
                  <a:pt x="0" y="0"/>
                </a:moveTo>
                <a:lnTo>
                  <a:pt x="3598303" y="0"/>
                </a:lnTo>
                <a:lnTo>
                  <a:pt x="3598303" y="1986165"/>
                </a:lnTo>
                <a:lnTo>
                  <a:pt x="0" y="1986165"/>
                </a:lnTo>
                <a:lnTo>
                  <a:pt x="0" y="0"/>
                </a:lnTo>
                <a:close/>
              </a:path>
            </a:pathLst>
          </a:custGeom>
          <a:ln w="12700">
            <a:solidFill>
              <a:srgbClr val="D9CCD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txBox="1"/>
          <p:nvPr/>
        </p:nvSpPr>
        <p:spPr>
          <a:xfrm>
            <a:off x="4321530" y="3980548"/>
            <a:ext cx="3611245" cy="1998980"/>
          </a:xfrm>
          <a:prstGeom prst="rect">
            <a:avLst/>
          </a:prstGeom>
          <a:solidFill>
            <a:srgbClr val="D9CCD3">
              <a:alpha val="90194"/>
            </a:srgbClr>
          </a:solidFill>
        </p:spPr>
        <p:txBody>
          <a:bodyPr vert="horz" wrap="square" lIns="0" tIns="127000" rIns="0" bIns="0" rtlCol="0">
            <a:spAutoFit/>
          </a:bodyPr>
          <a:lstStyle/>
          <a:p>
            <a:pPr marL="0" marR="0" lvl="0" indent="0" defTabSz="914400" eaLnBrk="1" fontAlgn="auto" latinLnBrk="0" hangingPunct="1">
              <a:lnSpc>
                <a:spcPct val="100000"/>
              </a:lnSpc>
              <a:spcBef>
                <a:spcPts val="100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Times New Roman"/>
              <a:cs typeface="Times New Roman"/>
            </a:endParaRPr>
          </a:p>
          <a:p>
            <a:pPr marL="361315" marR="363855" lvl="0" indent="0" defTabSz="914400" eaLnBrk="1" fontAlgn="auto" latinLnBrk="0" hangingPunct="1">
              <a:lnSpc>
                <a:spcPts val="166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Arial"/>
                <a:cs typeface="Arial"/>
              </a:rPr>
              <a:t>Centralized</a:t>
            </a:r>
            <a:r>
              <a:rPr kumimoji="0" sz="1600" b="0" i="0" u="none" strike="noStrike" kern="0" cap="none" spc="-2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or</a:t>
            </a:r>
            <a:r>
              <a:rPr kumimoji="0" sz="1600" b="0" i="0" u="none" strike="noStrike" kern="0" cap="none" spc="-35"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expedited </a:t>
            </a:r>
            <a:r>
              <a:rPr kumimoji="0" sz="1600" b="0" i="0" u="none" strike="noStrike" kern="0" cap="none" spc="0" normalizeH="0" baseline="0" noProof="0" dirty="0">
                <a:ln>
                  <a:noFill/>
                </a:ln>
                <a:solidFill>
                  <a:sysClr val="windowText" lastClr="000000"/>
                </a:solidFill>
                <a:effectLst/>
                <a:uLnTx/>
                <a:uFillTx/>
                <a:latin typeface="Arial"/>
                <a:cs typeface="Arial"/>
              </a:rPr>
              <a:t>permitting</a:t>
            </a:r>
            <a:r>
              <a:rPr kumimoji="0" sz="1600" b="0" i="0" u="none" strike="noStrike" kern="0" cap="none" spc="-5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processes</a:t>
            </a:r>
            <a:r>
              <a:rPr kumimoji="0" sz="1600" b="0" i="0" u="none" strike="noStrike" kern="0" cap="none" spc="-65"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adopted </a:t>
            </a:r>
            <a:r>
              <a:rPr kumimoji="0" sz="1600" b="0" i="0" u="none" strike="noStrike" kern="0" cap="none" spc="0" normalizeH="0" baseline="0" noProof="0" dirty="0">
                <a:ln>
                  <a:noFill/>
                </a:ln>
                <a:solidFill>
                  <a:sysClr val="windowText" lastClr="000000"/>
                </a:solidFill>
                <a:effectLst/>
                <a:uLnTx/>
                <a:uFillTx/>
                <a:latin typeface="Arial"/>
                <a:cs typeface="Arial"/>
              </a:rPr>
              <a:t>(e.g.,</a:t>
            </a:r>
            <a:r>
              <a:rPr kumimoji="0" sz="1600" b="0" i="0" u="none" strike="noStrike" kern="0" cap="none" spc="-4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West</a:t>
            </a:r>
            <a:r>
              <a:rPr kumimoji="0" sz="1600" b="0" i="0" u="none" strike="noStrike" kern="0" cap="none" spc="-6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Virginia,</a:t>
            </a:r>
            <a:r>
              <a:rPr kumimoji="0" sz="1600" b="0" i="0" u="none" strike="noStrike" kern="0" cap="none" spc="-55"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Indiana), </a:t>
            </a:r>
            <a:r>
              <a:rPr kumimoji="0" sz="1600" b="0" i="0" u="none" strike="noStrike" kern="0" cap="none" spc="0" normalizeH="0" baseline="0" noProof="0" dirty="0">
                <a:ln>
                  <a:noFill/>
                </a:ln>
                <a:solidFill>
                  <a:sysClr val="windowText" lastClr="000000"/>
                </a:solidFill>
                <a:effectLst/>
                <a:uLnTx/>
                <a:uFillTx/>
                <a:latin typeface="Arial"/>
                <a:cs typeface="Arial"/>
              </a:rPr>
              <a:t>and</a:t>
            </a:r>
            <a:r>
              <a:rPr kumimoji="0" sz="1600" b="0" i="0" u="none" strike="noStrike" kern="0" cap="none" spc="-2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efforts</a:t>
            </a:r>
            <a:r>
              <a:rPr kumimoji="0" sz="1600" b="0" i="0" u="none" strike="noStrike" kern="0" cap="none" spc="-2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to</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ease</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zoning</a:t>
            </a:r>
            <a:r>
              <a:rPr kumimoji="0" sz="1600" b="0" i="0" u="none" strike="noStrike" kern="0" cap="none" spc="-35" normalizeH="0" baseline="0" noProof="0" dirty="0">
                <a:ln>
                  <a:noFill/>
                </a:ln>
                <a:solidFill>
                  <a:sysClr val="windowText" lastClr="000000"/>
                </a:solidFill>
                <a:effectLst/>
                <a:uLnTx/>
                <a:uFillTx/>
                <a:latin typeface="Arial"/>
                <a:cs typeface="Arial"/>
              </a:rPr>
              <a:t> </a:t>
            </a:r>
            <a:r>
              <a:rPr kumimoji="0" sz="1600" b="0" i="0" u="none" strike="noStrike" kern="0" cap="none" spc="-25" normalizeH="0" baseline="0" noProof="0" dirty="0">
                <a:ln>
                  <a:noFill/>
                </a:ln>
                <a:solidFill>
                  <a:sysClr val="windowText" lastClr="000000"/>
                </a:solidFill>
                <a:effectLst/>
                <a:uLnTx/>
                <a:uFillTx/>
                <a:latin typeface="Arial"/>
                <a:cs typeface="Arial"/>
              </a:rPr>
              <a:t>and </a:t>
            </a:r>
            <a:r>
              <a:rPr kumimoji="0" sz="1600" b="0" i="0" u="none" strike="noStrike" kern="0" cap="none" spc="0" normalizeH="0" baseline="0" noProof="0" dirty="0">
                <a:ln>
                  <a:noFill/>
                </a:ln>
                <a:solidFill>
                  <a:sysClr val="windowText" lastClr="000000"/>
                </a:solidFill>
                <a:effectLst/>
                <a:uLnTx/>
                <a:uFillTx/>
                <a:latin typeface="Arial"/>
                <a:cs typeface="Arial"/>
              </a:rPr>
              <a:t>siting</a:t>
            </a:r>
            <a:r>
              <a:rPr kumimoji="0" sz="1600" b="0" i="0" u="none" strike="noStrike" kern="0" cap="none" spc="-3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for</a:t>
            </a:r>
            <a:r>
              <a:rPr kumimoji="0" sz="1600" b="0" i="0" u="none" strike="noStrike" kern="0" cap="none" spc="-1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small</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modular</a:t>
            </a:r>
            <a:r>
              <a:rPr kumimoji="0" sz="1600" b="0" i="0" u="none" strike="noStrike" kern="0" cap="none" spc="-15"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reactors </a:t>
            </a:r>
            <a:r>
              <a:rPr kumimoji="0" sz="1600" b="0" i="0" u="none" strike="noStrike" kern="0" cap="none" spc="0" normalizeH="0" baseline="0" noProof="0" dirty="0">
                <a:ln>
                  <a:noFill/>
                </a:ln>
                <a:solidFill>
                  <a:sysClr val="windowText" lastClr="000000"/>
                </a:solidFill>
                <a:effectLst/>
                <a:uLnTx/>
                <a:uFillTx/>
                <a:latin typeface="Arial"/>
                <a:cs typeface="Arial"/>
              </a:rPr>
              <a:t>(e.g.,</a:t>
            </a:r>
            <a:r>
              <a:rPr kumimoji="0" sz="1600" b="0" i="0" u="none" strike="noStrike" kern="0" cap="none" spc="-20"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vetoed</a:t>
            </a:r>
            <a:r>
              <a:rPr kumimoji="0" sz="1600" b="0" i="0" u="none" strike="noStrike" kern="0" cap="none" spc="-10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Arizona</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20" normalizeH="0" baseline="0" noProof="0" dirty="0">
                <a:ln>
                  <a:noFill/>
                </a:ln>
                <a:solidFill>
                  <a:sysClr val="windowText" lastClr="000000"/>
                </a:solidFill>
                <a:effectLst/>
                <a:uLnTx/>
                <a:uFillTx/>
                <a:latin typeface="Arial"/>
                <a:cs typeface="Arial"/>
              </a:rPr>
              <a:t>bill)</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p:nvPr/>
        </p:nvSpPr>
        <p:spPr>
          <a:xfrm>
            <a:off x="8033969" y="2907410"/>
            <a:ext cx="3598545" cy="1079500"/>
          </a:xfrm>
          <a:custGeom>
            <a:avLst/>
            <a:gdLst/>
            <a:ahLst/>
            <a:cxnLst/>
            <a:rect l="l" t="t" r="r" b="b"/>
            <a:pathLst>
              <a:path w="3598545" h="1079500">
                <a:moveTo>
                  <a:pt x="0" y="0"/>
                </a:moveTo>
                <a:lnTo>
                  <a:pt x="3598303" y="0"/>
                </a:lnTo>
                <a:lnTo>
                  <a:pt x="3598303" y="1079487"/>
                </a:lnTo>
                <a:lnTo>
                  <a:pt x="0" y="1079487"/>
                </a:lnTo>
                <a:lnTo>
                  <a:pt x="0" y="0"/>
                </a:lnTo>
                <a:close/>
              </a:path>
            </a:pathLst>
          </a:custGeom>
          <a:ln w="12700">
            <a:solidFill>
              <a:srgbClr val="CF1D4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txBox="1"/>
          <p:nvPr/>
        </p:nvSpPr>
        <p:spPr>
          <a:xfrm>
            <a:off x="8027619" y="2901060"/>
            <a:ext cx="3611245" cy="1092200"/>
          </a:xfrm>
          <a:prstGeom prst="rect">
            <a:avLst/>
          </a:prstGeom>
          <a:solidFill>
            <a:srgbClr val="CF1D4B"/>
          </a:solidFill>
        </p:spPr>
        <p:txBody>
          <a:bodyPr vert="horz" wrap="square" lIns="0" tIns="280670" rIns="0" bIns="0" rtlCol="0">
            <a:spAutoFit/>
          </a:bodyPr>
          <a:lstStyle/>
          <a:p>
            <a:pPr marL="366395" marR="287655" lvl="0" indent="-71755" defTabSz="914400" eaLnBrk="1" fontAlgn="auto" latinLnBrk="0" hangingPunct="1">
              <a:lnSpc>
                <a:spcPts val="2080"/>
              </a:lnSpc>
              <a:spcBef>
                <a:spcPts val="2210"/>
              </a:spcBef>
              <a:spcAft>
                <a:spcPts val="0"/>
              </a:spcAft>
              <a:buClrTx/>
              <a:buSzTx/>
              <a:buFontTx/>
              <a:buNone/>
              <a:tabLst/>
              <a:defRPr/>
            </a:pPr>
            <a:r>
              <a:rPr kumimoji="0" sz="2000" b="1" i="0" u="none" strike="noStrike" kern="0" cap="none" spc="0" normalizeH="0" baseline="0" noProof="0" dirty="0">
                <a:ln>
                  <a:noFill/>
                </a:ln>
                <a:solidFill>
                  <a:srgbClr val="FFFFFF"/>
                </a:solidFill>
                <a:effectLst/>
                <a:uLnTx/>
                <a:uFillTx/>
                <a:latin typeface="Arial"/>
                <a:cs typeface="Arial"/>
              </a:rPr>
              <a:t>Supporting</a:t>
            </a:r>
            <a:r>
              <a:rPr kumimoji="0" sz="2000" b="1" i="0" u="none" strike="noStrike" kern="0" cap="none" spc="-6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Development </a:t>
            </a:r>
            <a:r>
              <a:rPr kumimoji="0" sz="2000" b="1" i="0" u="none" strike="noStrike" kern="0" cap="none" spc="0" normalizeH="0" baseline="0" noProof="0" dirty="0">
                <a:ln>
                  <a:noFill/>
                </a:ln>
                <a:solidFill>
                  <a:srgbClr val="FFFFFF"/>
                </a:solidFill>
                <a:effectLst/>
                <a:uLnTx/>
                <a:uFillTx/>
                <a:latin typeface="Arial"/>
                <a:cs typeface="Arial"/>
              </a:rPr>
              <a:t>Through</a:t>
            </a:r>
            <a:r>
              <a:rPr kumimoji="0" sz="2000" b="1" i="0" u="none" strike="noStrike" kern="0" cap="none" spc="-8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Cost</a:t>
            </a:r>
            <a:r>
              <a:rPr kumimoji="0" sz="2000" b="1" i="0" u="none" strike="noStrike" kern="0" cap="none" spc="-6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Recovery</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p:nvPr/>
        </p:nvSpPr>
        <p:spPr>
          <a:xfrm>
            <a:off x="8033969" y="3986898"/>
            <a:ext cx="3598545" cy="1986280"/>
          </a:xfrm>
          <a:custGeom>
            <a:avLst/>
            <a:gdLst/>
            <a:ahLst/>
            <a:cxnLst/>
            <a:rect l="l" t="t" r="r" b="b"/>
            <a:pathLst>
              <a:path w="3598545" h="1986279">
                <a:moveTo>
                  <a:pt x="0" y="0"/>
                </a:moveTo>
                <a:lnTo>
                  <a:pt x="3598303" y="0"/>
                </a:lnTo>
                <a:lnTo>
                  <a:pt x="3598303" y="1986165"/>
                </a:lnTo>
                <a:lnTo>
                  <a:pt x="0" y="1986165"/>
                </a:lnTo>
                <a:lnTo>
                  <a:pt x="0" y="0"/>
                </a:lnTo>
                <a:close/>
              </a:path>
            </a:pathLst>
          </a:custGeom>
          <a:ln w="12700">
            <a:solidFill>
              <a:srgbClr val="ECCCD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txBox="1"/>
          <p:nvPr/>
        </p:nvSpPr>
        <p:spPr>
          <a:xfrm>
            <a:off x="8027619" y="3980548"/>
            <a:ext cx="3611245" cy="1998980"/>
          </a:xfrm>
          <a:prstGeom prst="rect">
            <a:avLst/>
          </a:prstGeom>
          <a:solidFill>
            <a:srgbClr val="ECCCD0">
              <a:alpha val="90194"/>
            </a:srgbClr>
          </a:solidFill>
        </p:spPr>
        <p:txBody>
          <a:bodyPr vert="horz" wrap="square" lIns="0" tIns="127000" rIns="0" bIns="0" rtlCol="0">
            <a:spAutoFit/>
          </a:bodyPr>
          <a:lstStyle/>
          <a:p>
            <a:pPr marL="0" marR="0" lvl="0" indent="0" defTabSz="914400" eaLnBrk="1" fontAlgn="auto" latinLnBrk="0" hangingPunct="1">
              <a:lnSpc>
                <a:spcPct val="100000"/>
              </a:lnSpc>
              <a:spcBef>
                <a:spcPts val="100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latin typeface="Times New Roman"/>
              <a:cs typeface="Times New Roman"/>
            </a:endParaRPr>
          </a:p>
          <a:p>
            <a:pPr marL="361315" marR="509905" lvl="0" indent="0" defTabSz="914400" eaLnBrk="1" fontAlgn="auto" latinLnBrk="0" hangingPunct="1">
              <a:lnSpc>
                <a:spcPts val="166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Arial"/>
                <a:cs typeface="Arial"/>
              </a:rPr>
              <a:t>States</a:t>
            </a:r>
            <a:r>
              <a:rPr kumimoji="0" sz="1600" b="0" i="0" u="none" strike="noStrike" kern="0" cap="none" spc="-2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enabling</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partnerships </a:t>
            </a:r>
            <a:r>
              <a:rPr kumimoji="0" sz="1600" b="0" i="0" u="none" strike="noStrike" kern="0" cap="none" spc="0" normalizeH="0" baseline="0" noProof="0" dirty="0">
                <a:ln>
                  <a:noFill/>
                </a:ln>
                <a:solidFill>
                  <a:sysClr val="windowText" lastClr="000000"/>
                </a:solidFill>
                <a:effectLst/>
                <a:uLnTx/>
                <a:uFillTx/>
                <a:latin typeface="Arial"/>
                <a:cs typeface="Arial"/>
              </a:rPr>
              <a:t>and</a:t>
            </a:r>
            <a:r>
              <a:rPr kumimoji="0" sz="1600" b="0" i="0" u="none" strike="noStrike" kern="0" cap="none" spc="-20"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long-</a:t>
            </a:r>
            <a:r>
              <a:rPr kumimoji="0" sz="1600" b="0" i="0" u="none" strike="noStrike" kern="0" cap="none" spc="0" normalizeH="0" baseline="0" noProof="0" dirty="0">
                <a:ln>
                  <a:noFill/>
                </a:ln>
                <a:solidFill>
                  <a:sysClr val="windowText" lastClr="000000"/>
                </a:solidFill>
                <a:effectLst/>
                <a:uLnTx/>
                <a:uFillTx/>
                <a:latin typeface="Arial"/>
                <a:cs typeface="Arial"/>
              </a:rPr>
              <a:t>term</a:t>
            </a:r>
            <a:r>
              <a:rPr kumimoji="0" sz="1600" b="0" i="0" u="none" strike="noStrike" kern="0" cap="none" spc="-1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contracting</a:t>
            </a:r>
            <a:r>
              <a:rPr kumimoji="0" sz="1600" b="0" i="0" u="none" strike="noStrike" kern="0" cap="none" spc="-30" normalizeH="0" baseline="0" noProof="0" dirty="0">
                <a:ln>
                  <a:noFill/>
                </a:ln>
                <a:solidFill>
                  <a:sysClr val="windowText" lastClr="000000"/>
                </a:solidFill>
                <a:effectLst/>
                <a:uLnTx/>
                <a:uFillTx/>
                <a:latin typeface="Arial"/>
                <a:cs typeface="Arial"/>
              </a:rPr>
              <a:t> </a:t>
            </a:r>
            <a:r>
              <a:rPr kumimoji="0" sz="1600" b="0" i="0" u="none" strike="noStrike" kern="0" cap="none" spc="-25" normalizeH="0" baseline="0" noProof="0" dirty="0">
                <a:ln>
                  <a:noFill/>
                </a:ln>
                <a:solidFill>
                  <a:sysClr val="windowText" lastClr="000000"/>
                </a:solidFill>
                <a:effectLst/>
                <a:uLnTx/>
                <a:uFillTx/>
                <a:latin typeface="Arial"/>
                <a:cs typeface="Arial"/>
              </a:rPr>
              <a:t>for </a:t>
            </a:r>
            <a:r>
              <a:rPr kumimoji="0" sz="1600" b="0" i="0" u="none" strike="noStrike" kern="0" cap="none" spc="0" normalizeH="0" baseline="0" noProof="0" dirty="0">
                <a:ln>
                  <a:noFill/>
                </a:ln>
                <a:solidFill>
                  <a:sysClr val="windowText" lastClr="000000"/>
                </a:solidFill>
                <a:effectLst/>
                <a:uLnTx/>
                <a:uFillTx/>
                <a:latin typeface="Arial"/>
                <a:cs typeface="Arial"/>
              </a:rPr>
              <a:t>nuclear</a:t>
            </a:r>
            <a:r>
              <a:rPr kumimoji="0" sz="1600" b="0" i="0" u="none" strike="noStrike" kern="0" cap="none" spc="-50"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projects</a:t>
            </a:r>
            <a:r>
              <a:rPr kumimoji="0" sz="1600" b="0" i="0" u="none" strike="noStrike" kern="0" cap="none" spc="-35" normalizeH="0" baseline="0" noProof="0" dirty="0">
                <a:ln>
                  <a:noFill/>
                </a:ln>
                <a:solidFill>
                  <a:sysClr val="windowText" lastClr="000000"/>
                </a:solidFill>
                <a:effectLst/>
                <a:uLnTx/>
                <a:uFillTx/>
                <a:latin typeface="Arial"/>
                <a:cs typeface="Arial"/>
              </a:rPr>
              <a:t> </a:t>
            </a:r>
            <a:r>
              <a:rPr kumimoji="0" sz="1600" b="0" i="0" u="none" strike="noStrike" kern="0" cap="none" spc="0" normalizeH="0" baseline="0" noProof="0" dirty="0">
                <a:ln>
                  <a:noFill/>
                </a:ln>
                <a:solidFill>
                  <a:sysClr val="windowText" lastClr="000000"/>
                </a:solidFill>
                <a:effectLst/>
                <a:uLnTx/>
                <a:uFillTx/>
                <a:latin typeface="Arial"/>
                <a:cs typeface="Arial"/>
              </a:rPr>
              <a:t>(e.g.,</a:t>
            </a:r>
            <a:r>
              <a:rPr kumimoji="0" sz="1600" b="0" i="0" u="none" strike="noStrike" kern="0" cap="none" spc="-35" normalizeH="0" baseline="0" noProof="0" dirty="0">
                <a:ln>
                  <a:noFill/>
                </a:ln>
                <a:solidFill>
                  <a:sysClr val="windowText" lastClr="000000"/>
                </a:solidFill>
                <a:effectLst/>
                <a:uLnTx/>
                <a:uFillTx/>
                <a:latin typeface="Arial"/>
                <a:cs typeface="Arial"/>
              </a:rPr>
              <a:t> </a:t>
            </a:r>
            <a:r>
              <a:rPr kumimoji="0" sz="1600" b="0" i="0" u="none" strike="noStrike" kern="0" cap="none" spc="-10" normalizeH="0" baseline="0" noProof="0" dirty="0">
                <a:ln>
                  <a:noFill/>
                </a:ln>
                <a:solidFill>
                  <a:sysClr val="windowText" lastClr="000000"/>
                </a:solidFill>
                <a:effectLst/>
                <a:uLnTx/>
                <a:uFillTx/>
                <a:latin typeface="Arial"/>
                <a:cs typeface="Arial"/>
              </a:rPr>
              <a:t>Indiana, </a:t>
            </a:r>
            <a:r>
              <a:rPr kumimoji="0" sz="1600" b="0" i="0" u="none" strike="noStrike" kern="0" cap="none" spc="0" normalizeH="0" baseline="0" noProof="0" dirty="0">
                <a:ln>
                  <a:noFill/>
                </a:ln>
                <a:solidFill>
                  <a:sysClr val="windowText" lastClr="000000"/>
                </a:solidFill>
                <a:effectLst/>
                <a:uLnTx/>
                <a:uFillTx/>
                <a:latin typeface="Arial"/>
                <a:cs typeface="Arial"/>
              </a:rPr>
              <a:t>Rhode</a:t>
            </a:r>
            <a:r>
              <a:rPr kumimoji="0" sz="1600" b="0" i="0" u="none" strike="noStrike" kern="0" cap="none" spc="-10" normalizeH="0" baseline="0" noProof="0" dirty="0">
                <a:ln>
                  <a:noFill/>
                </a:ln>
                <a:solidFill>
                  <a:sysClr val="windowText" lastClr="000000"/>
                </a:solidFill>
                <a:effectLst/>
                <a:uLnTx/>
                <a:uFillTx/>
                <a:latin typeface="Arial"/>
                <a:cs typeface="Arial"/>
              </a:rPr>
              <a:t> Island)</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p:nvPr/>
        </p:nvSpPr>
        <p:spPr>
          <a:xfrm>
            <a:off x="9351243" y="1496180"/>
            <a:ext cx="1073785" cy="1017905"/>
          </a:xfrm>
          <a:custGeom>
            <a:avLst/>
            <a:gdLst/>
            <a:ahLst/>
            <a:cxnLst/>
            <a:rect l="l" t="t" r="r" b="b"/>
            <a:pathLst>
              <a:path w="1073784" h="1017905">
                <a:moveTo>
                  <a:pt x="974697" y="268544"/>
                </a:moveTo>
                <a:lnTo>
                  <a:pt x="98882" y="268544"/>
                </a:lnTo>
                <a:lnTo>
                  <a:pt x="536789" y="0"/>
                </a:lnTo>
                <a:lnTo>
                  <a:pt x="744219" y="127205"/>
                </a:lnTo>
                <a:lnTo>
                  <a:pt x="522663" y="127205"/>
                </a:lnTo>
                <a:lnTo>
                  <a:pt x="500724" y="131666"/>
                </a:lnTo>
                <a:lnTo>
                  <a:pt x="482757" y="143812"/>
                </a:lnTo>
                <a:lnTo>
                  <a:pt x="470618" y="161789"/>
                </a:lnTo>
                <a:lnTo>
                  <a:pt x="466159" y="183741"/>
                </a:lnTo>
                <a:lnTo>
                  <a:pt x="470618" y="205692"/>
                </a:lnTo>
                <a:lnTo>
                  <a:pt x="482757" y="223669"/>
                </a:lnTo>
                <a:lnTo>
                  <a:pt x="500724" y="235815"/>
                </a:lnTo>
                <a:lnTo>
                  <a:pt x="522663" y="240276"/>
                </a:lnTo>
                <a:lnTo>
                  <a:pt x="928601" y="240276"/>
                </a:lnTo>
                <a:lnTo>
                  <a:pt x="974697" y="268544"/>
                </a:lnTo>
                <a:close/>
              </a:path>
              <a:path w="1073784" h="1017905">
                <a:moveTo>
                  <a:pt x="928601" y="240276"/>
                </a:moveTo>
                <a:lnTo>
                  <a:pt x="522663" y="240276"/>
                </a:lnTo>
                <a:lnTo>
                  <a:pt x="544603" y="235815"/>
                </a:lnTo>
                <a:lnTo>
                  <a:pt x="562569" y="223669"/>
                </a:lnTo>
                <a:lnTo>
                  <a:pt x="574709" y="205692"/>
                </a:lnTo>
                <a:lnTo>
                  <a:pt x="579167" y="183741"/>
                </a:lnTo>
                <a:lnTo>
                  <a:pt x="574709" y="161789"/>
                </a:lnTo>
                <a:lnTo>
                  <a:pt x="562569" y="143812"/>
                </a:lnTo>
                <a:lnTo>
                  <a:pt x="544603" y="131666"/>
                </a:lnTo>
                <a:lnTo>
                  <a:pt x="522663" y="127205"/>
                </a:lnTo>
                <a:lnTo>
                  <a:pt x="744219" y="127205"/>
                </a:lnTo>
                <a:lnTo>
                  <a:pt x="928601" y="240276"/>
                </a:lnTo>
                <a:close/>
              </a:path>
              <a:path w="1073784" h="1017905">
                <a:moveTo>
                  <a:pt x="1017075" y="353348"/>
                </a:moveTo>
                <a:lnTo>
                  <a:pt x="56504" y="353348"/>
                </a:lnTo>
                <a:lnTo>
                  <a:pt x="56504" y="268544"/>
                </a:lnTo>
                <a:lnTo>
                  <a:pt x="1017075" y="268544"/>
                </a:lnTo>
                <a:lnTo>
                  <a:pt x="1017075" y="353348"/>
                </a:lnTo>
                <a:close/>
              </a:path>
              <a:path w="1073784" h="1017905">
                <a:moveTo>
                  <a:pt x="974697" y="381616"/>
                </a:moveTo>
                <a:lnTo>
                  <a:pt x="98882" y="381616"/>
                </a:lnTo>
                <a:lnTo>
                  <a:pt x="98882" y="353348"/>
                </a:lnTo>
                <a:lnTo>
                  <a:pt x="974697" y="353348"/>
                </a:lnTo>
                <a:lnTo>
                  <a:pt x="974697" y="381616"/>
                </a:lnTo>
                <a:close/>
              </a:path>
              <a:path w="1073784" h="1017905">
                <a:moveTo>
                  <a:pt x="240142" y="862170"/>
                </a:moveTo>
                <a:lnTo>
                  <a:pt x="155386" y="862170"/>
                </a:lnTo>
                <a:lnTo>
                  <a:pt x="155386" y="381616"/>
                </a:lnTo>
                <a:lnTo>
                  <a:pt x="240142" y="381616"/>
                </a:lnTo>
                <a:lnTo>
                  <a:pt x="240142" y="862170"/>
                </a:lnTo>
                <a:close/>
              </a:path>
              <a:path w="1073784" h="1017905">
                <a:moveTo>
                  <a:pt x="409655" y="862170"/>
                </a:moveTo>
                <a:lnTo>
                  <a:pt x="324899" y="862170"/>
                </a:lnTo>
                <a:lnTo>
                  <a:pt x="324899" y="381616"/>
                </a:lnTo>
                <a:lnTo>
                  <a:pt x="409655" y="381616"/>
                </a:lnTo>
                <a:lnTo>
                  <a:pt x="409655" y="862170"/>
                </a:lnTo>
                <a:close/>
              </a:path>
              <a:path w="1073784" h="1017905">
                <a:moveTo>
                  <a:pt x="579167" y="862170"/>
                </a:moveTo>
                <a:lnTo>
                  <a:pt x="494411" y="862170"/>
                </a:lnTo>
                <a:lnTo>
                  <a:pt x="494411" y="381616"/>
                </a:lnTo>
                <a:lnTo>
                  <a:pt x="579167" y="381616"/>
                </a:lnTo>
                <a:lnTo>
                  <a:pt x="579167" y="862170"/>
                </a:lnTo>
                <a:close/>
              </a:path>
              <a:path w="1073784" h="1017905">
                <a:moveTo>
                  <a:pt x="748680" y="862170"/>
                </a:moveTo>
                <a:lnTo>
                  <a:pt x="663924" y="862170"/>
                </a:lnTo>
                <a:lnTo>
                  <a:pt x="663924" y="381616"/>
                </a:lnTo>
                <a:lnTo>
                  <a:pt x="748680" y="381616"/>
                </a:lnTo>
                <a:lnTo>
                  <a:pt x="748680" y="862170"/>
                </a:lnTo>
                <a:close/>
              </a:path>
              <a:path w="1073784" h="1017905">
                <a:moveTo>
                  <a:pt x="918193" y="862170"/>
                </a:moveTo>
                <a:lnTo>
                  <a:pt x="833436" y="862170"/>
                </a:lnTo>
                <a:lnTo>
                  <a:pt x="833436" y="381616"/>
                </a:lnTo>
                <a:lnTo>
                  <a:pt x="918193" y="381616"/>
                </a:lnTo>
                <a:lnTo>
                  <a:pt x="918193" y="862170"/>
                </a:lnTo>
                <a:close/>
              </a:path>
              <a:path w="1073784" h="1017905">
                <a:moveTo>
                  <a:pt x="1073579" y="1017643"/>
                </a:moveTo>
                <a:lnTo>
                  <a:pt x="0" y="1017643"/>
                </a:lnTo>
                <a:lnTo>
                  <a:pt x="0" y="961107"/>
                </a:lnTo>
                <a:lnTo>
                  <a:pt x="98882" y="890438"/>
                </a:lnTo>
                <a:lnTo>
                  <a:pt x="98882" y="862170"/>
                </a:lnTo>
                <a:lnTo>
                  <a:pt x="974697" y="862170"/>
                </a:lnTo>
                <a:lnTo>
                  <a:pt x="974697" y="890438"/>
                </a:lnTo>
                <a:lnTo>
                  <a:pt x="1073579" y="961107"/>
                </a:lnTo>
                <a:lnTo>
                  <a:pt x="1073579" y="1017643"/>
                </a:lnTo>
                <a:close/>
              </a:path>
            </a:pathLst>
          </a:custGeom>
          <a:solidFill>
            <a:srgbClr val="8EC42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5537327" y="1546224"/>
            <a:ext cx="1130300" cy="918210"/>
          </a:xfrm>
          <a:custGeom>
            <a:avLst/>
            <a:gdLst/>
            <a:ahLst/>
            <a:cxnLst/>
            <a:rect l="l" t="t" r="r" b="b"/>
            <a:pathLst>
              <a:path w="1130300" h="918210">
                <a:moveTo>
                  <a:pt x="995883" y="143598"/>
                </a:moveTo>
                <a:lnTo>
                  <a:pt x="989939" y="102933"/>
                </a:lnTo>
                <a:lnTo>
                  <a:pt x="979970" y="81407"/>
                </a:lnTo>
                <a:lnTo>
                  <a:pt x="973226" y="66814"/>
                </a:lnTo>
                <a:lnTo>
                  <a:pt x="947407" y="36868"/>
                </a:lnTo>
                <a:lnTo>
                  <a:pt x="914184" y="14668"/>
                </a:lnTo>
                <a:lnTo>
                  <a:pt x="911136" y="13665"/>
                </a:lnTo>
                <a:lnTo>
                  <a:pt x="911136" y="143598"/>
                </a:lnTo>
                <a:lnTo>
                  <a:pt x="909853" y="156006"/>
                </a:lnTo>
                <a:lnTo>
                  <a:pt x="882726" y="195872"/>
                </a:lnTo>
                <a:lnTo>
                  <a:pt x="847559" y="207200"/>
                </a:lnTo>
                <a:lnTo>
                  <a:pt x="823569" y="202234"/>
                </a:lnTo>
                <a:lnTo>
                  <a:pt x="803948" y="188645"/>
                </a:lnTo>
                <a:lnTo>
                  <a:pt x="790956" y="168440"/>
                </a:lnTo>
                <a:lnTo>
                  <a:pt x="786828" y="143598"/>
                </a:lnTo>
                <a:lnTo>
                  <a:pt x="791768" y="119570"/>
                </a:lnTo>
                <a:lnTo>
                  <a:pt x="805192" y="99783"/>
                </a:lnTo>
                <a:lnTo>
                  <a:pt x="824966" y="86360"/>
                </a:lnTo>
                <a:lnTo>
                  <a:pt x="848982" y="81407"/>
                </a:lnTo>
                <a:lnTo>
                  <a:pt x="872985" y="86360"/>
                </a:lnTo>
                <a:lnTo>
                  <a:pt x="892771" y="99783"/>
                </a:lnTo>
                <a:lnTo>
                  <a:pt x="906183" y="119570"/>
                </a:lnTo>
                <a:lnTo>
                  <a:pt x="911136" y="143598"/>
                </a:lnTo>
                <a:lnTo>
                  <a:pt x="911136" y="13665"/>
                </a:lnTo>
                <a:lnTo>
                  <a:pt x="875220" y="1841"/>
                </a:lnTo>
                <a:lnTo>
                  <a:pt x="832205" y="0"/>
                </a:lnTo>
                <a:lnTo>
                  <a:pt x="786828" y="10744"/>
                </a:lnTo>
                <a:lnTo>
                  <a:pt x="745680" y="36182"/>
                </a:lnTo>
                <a:lnTo>
                  <a:pt x="716191" y="74345"/>
                </a:lnTo>
                <a:lnTo>
                  <a:pt x="699414" y="134581"/>
                </a:lnTo>
                <a:lnTo>
                  <a:pt x="700900" y="165569"/>
                </a:lnTo>
                <a:lnTo>
                  <a:pt x="776935" y="342887"/>
                </a:lnTo>
                <a:lnTo>
                  <a:pt x="822134" y="436168"/>
                </a:lnTo>
                <a:lnTo>
                  <a:pt x="847559" y="451713"/>
                </a:lnTo>
                <a:lnTo>
                  <a:pt x="855713" y="450684"/>
                </a:lnTo>
                <a:lnTo>
                  <a:pt x="918197" y="342887"/>
                </a:lnTo>
                <a:lnTo>
                  <a:pt x="981392" y="207200"/>
                </a:lnTo>
                <a:lnTo>
                  <a:pt x="986002" y="197307"/>
                </a:lnTo>
                <a:lnTo>
                  <a:pt x="990523" y="184340"/>
                </a:lnTo>
                <a:lnTo>
                  <a:pt x="993597" y="170980"/>
                </a:lnTo>
                <a:lnTo>
                  <a:pt x="995337" y="157353"/>
                </a:lnTo>
                <a:lnTo>
                  <a:pt x="995387" y="156006"/>
                </a:lnTo>
                <a:lnTo>
                  <a:pt x="995883" y="143598"/>
                </a:lnTo>
                <a:close/>
              </a:path>
              <a:path w="1130300" h="918210">
                <a:moveTo>
                  <a:pt x="1130084" y="267970"/>
                </a:moveTo>
                <a:lnTo>
                  <a:pt x="1036853" y="221335"/>
                </a:lnTo>
                <a:lnTo>
                  <a:pt x="1001534" y="297662"/>
                </a:lnTo>
                <a:lnTo>
                  <a:pt x="1045324" y="320268"/>
                </a:lnTo>
                <a:lnTo>
                  <a:pt x="1045324" y="781037"/>
                </a:lnTo>
                <a:lnTo>
                  <a:pt x="1036853" y="776795"/>
                </a:lnTo>
                <a:lnTo>
                  <a:pt x="875817" y="696239"/>
                </a:lnTo>
                <a:lnTo>
                  <a:pt x="875817" y="508254"/>
                </a:lnTo>
                <a:lnTo>
                  <a:pt x="819315" y="508254"/>
                </a:lnTo>
                <a:lnTo>
                  <a:pt x="819315" y="696239"/>
                </a:lnTo>
                <a:lnTo>
                  <a:pt x="593293" y="809307"/>
                </a:lnTo>
                <a:lnTo>
                  <a:pt x="593293" y="348538"/>
                </a:lnTo>
                <a:lnTo>
                  <a:pt x="693585" y="297662"/>
                </a:lnTo>
                <a:lnTo>
                  <a:pt x="679856" y="267970"/>
                </a:lnTo>
                <a:lnTo>
                  <a:pt x="658279" y="221335"/>
                </a:lnTo>
                <a:lnTo>
                  <a:pt x="565048" y="267970"/>
                </a:lnTo>
                <a:lnTo>
                  <a:pt x="536790" y="253847"/>
                </a:lnTo>
                <a:lnTo>
                  <a:pt x="536790" y="348538"/>
                </a:lnTo>
                <a:lnTo>
                  <a:pt x="536790" y="809307"/>
                </a:lnTo>
                <a:lnTo>
                  <a:pt x="471817" y="776795"/>
                </a:lnTo>
                <a:lnTo>
                  <a:pt x="310769" y="696239"/>
                </a:lnTo>
                <a:lnTo>
                  <a:pt x="310769" y="235470"/>
                </a:lnTo>
                <a:lnTo>
                  <a:pt x="536790" y="348538"/>
                </a:lnTo>
                <a:lnTo>
                  <a:pt x="536790" y="253847"/>
                </a:lnTo>
                <a:lnTo>
                  <a:pt x="500062" y="235470"/>
                </a:lnTo>
                <a:lnTo>
                  <a:pt x="282524" y="126631"/>
                </a:lnTo>
                <a:lnTo>
                  <a:pt x="254266" y="140779"/>
                </a:lnTo>
                <a:lnTo>
                  <a:pt x="254266" y="235470"/>
                </a:lnTo>
                <a:lnTo>
                  <a:pt x="254266" y="696239"/>
                </a:lnTo>
                <a:lnTo>
                  <a:pt x="84759" y="781037"/>
                </a:lnTo>
                <a:lnTo>
                  <a:pt x="84759" y="320268"/>
                </a:lnTo>
                <a:lnTo>
                  <a:pt x="254266" y="235470"/>
                </a:lnTo>
                <a:lnTo>
                  <a:pt x="254266" y="140779"/>
                </a:lnTo>
                <a:lnTo>
                  <a:pt x="0" y="267970"/>
                </a:lnTo>
                <a:lnTo>
                  <a:pt x="0" y="918133"/>
                </a:lnTo>
                <a:lnTo>
                  <a:pt x="274053" y="781037"/>
                </a:lnTo>
                <a:lnTo>
                  <a:pt x="282524" y="776795"/>
                </a:lnTo>
                <a:lnTo>
                  <a:pt x="565048" y="918133"/>
                </a:lnTo>
                <a:lnTo>
                  <a:pt x="782586" y="809307"/>
                </a:lnTo>
                <a:lnTo>
                  <a:pt x="847559" y="776795"/>
                </a:lnTo>
                <a:lnTo>
                  <a:pt x="1130084" y="918133"/>
                </a:lnTo>
                <a:lnTo>
                  <a:pt x="1130084" y="781037"/>
                </a:lnTo>
                <a:lnTo>
                  <a:pt x="1130084" y="26797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7" name="object 17"/>
          <p:cNvGrpSpPr/>
          <p:nvPr/>
        </p:nvGrpSpPr>
        <p:grpSpPr>
          <a:xfrm>
            <a:off x="2246790" y="1463406"/>
            <a:ext cx="593725" cy="1085850"/>
            <a:chOff x="2246790" y="1463406"/>
            <a:chExt cx="593725" cy="1085850"/>
          </a:xfrm>
        </p:grpSpPr>
        <p:sp>
          <p:nvSpPr>
            <p:cNvPr id="18" name="object 18"/>
            <p:cNvSpPr/>
            <p:nvPr/>
          </p:nvSpPr>
          <p:spPr>
            <a:xfrm>
              <a:off x="2553149" y="1463406"/>
              <a:ext cx="287655" cy="474980"/>
            </a:xfrm>
            <a:custGeom>
              <a:avLst/>
              <a:gdLst/>
              <a:ahLst/>
              <a:cxnLst/>
              <a:rect l="l" t="t" r="r" b="b"/>
              <a:pathLst>
                <a:path w="287655" h="474980">
                  <a:moveTo>
                    <a:pt x="144262" y="474900"/>
                  </a:moveTo>
                  <a:lnTo>
                    <a:pt x="75044" y="344868"/>
                  </a:lnTo>
                  <a:lnTo>
                    <a:pt x="8652" y="199288"/>
                  </a:lnTo>
                  <a:lnTo>
                    <a:pt x="77" y="146992"/>
                  </a:lnTo>
                  <a:lnTo>
                    <a:pt x="0" y="129325"/>
                  </a:lnTo>
                  <a:lnTo>
                    <a:pt x="8056" y="95139"/>
                  </a:lnTo>
                  <a:lnTo>
                    <a:pt x="47520" y="36969"/>
                  </a:lnTo>
                  <a:lnTo>
                    <a:pt x="109013" y="4372"/>
                  </a:lnTo>
                  <a:lnTo>
                    <a:pt x="144262" y="0"/>
                  </a:lnTo>
                  <a:lnTo>
                    <a:pt x="179489" y="4372"/>
                  </a:lnTo>
                  <a:lnTo>
                    <a:pt x="212067" y="16960"/>
                  </a:lnTo>
                  <a:lnTo>
                    <a:pt x="240407" y="36969"/>
                  </a:lnTo>
                  <a:lnTo>
                    <a:pt x="262921" y="63602"/>
                  </a:lnTo>
                  <a:lnTo>
                    <a:pt x="273767" y="84803"/>
                  </a:lnTo>
                  <a:lnTo>
                    <a:pt x="144262" y="84803"/>
                  </a:lnTo>
                  <a:lnTo>
                    <a:pt x="120247" y="89750"/>
                  </a:lnTo>
                  <a:lnTo>
                    <a:pt x="100471" y="103177"/>
                  </a:lnTo>
                  <a:lnTo>
                    <a:pt x="87051" y="122965"/>
                  </a:lnTo>
                  <a:lnTo>
                    <a:pt x="82107" y="146992"/>
                  </a:lnTo>
                  <a:lnTo>
                    <a:pt x="87051" y="171020"/>
                  </a:lnTo>
                  <a:lnTo>
                    <a:pt x="100471" y="190808"/>
                  </a:lnTo>
                  <a:lnTo>
                    <a:pt x="120247" y="204235"/>
                  </a:lnTo>
                  <a:lnTo>
                    <a:pt x="144262" y="209182"/>
                  </a:lnTo>
                  <a:lnTo>
                    <a:pt x="273947" y="209182"/>
                  </a:lnTo>
                  <a:lnTo>
                    <a:pt x="212067" y="344868"/>
                  </a:lnTo>
                  <a:lnTo>
                    <a:pt x="155563" y="465006"/>
                  </a:lnTo>
                  <a:lnTo>
                    <a:pt x="154150" y="467833"/>
                  </a:lnTo>
                  <a:lnTo>
                    <a:pt x="152737" y="469246"/>
                  </a:lnTo>
                  <a:lnTo>
                    <a:pt x="149912" y="470660"/>
                  </a:lnTo>
                  <a:lnTo>
                    <a:pt x="144262" y="474900"/>
                  </a:lnTo>
                  <a:close/>
                </a:path>
                <a:path w="287655" h="474980">
                  <a:moveTo>
                    <a:pt x="273947" y="209182"/>
                  </a:moveTo>
                  <a:lnTo>
                    <a:pt x="144262" y="209182"/>
                  </a:lnTo>
                  <a:lnTo>
                    <a:pt x="168276" y="204235"/>
                  </a:lnTo>
                  <a:lnTo>
                    <a:pt x="188052" y="190808"/>
                  </a:lnTo>
                  <a:lnTo>
                    <a:pt x="201472" y="171020"/>
                  </a:lnTo>
                  <a:lnTo>
                    <a:pt x="206416" y="146992"/>
                  </a:lnTo>
                  <a:lnTo>
                    <a:pt x="201472" y="122965"/>
                  </a:lnTo>
                  <a:lnTo>
                    <a:pt x="188052" y="103177"/>
                  </a:lnTo>
                  <a:lnTo>
                    <a:pt x="168276" y="89750"/>
                  </a:lnTo>
                  <a:lnTo>
                    <a:pt x="144262" y="84803"/>
                  </a:lnTo>
                  <a:lnTo>
                    <a:pt x="273767" y="84803"/>
                  </a:lnTo>
                  <a:lnTo>
                    <a:pt x="279055" y="95139"/>
                  </a:lnTo>
                  <a:lnTo>
                    <a:pt x="287111" y="129325"/>
                  </a:lnTo>
                  <a:lnTo>
                    <a:pt x="287034" y="146992"/>
                  </a:lnTo>
                  <a:lnTo>
                    <a:pt x="286957" y="164572"/>
                  </a:lnTo>
                  <a:lnTo>
                    <a:pt x="278459" y="199288"/>
                  </a:lnTo>
                  <a:lnTo>
                    <a:pt x="273947" y="209182"/>
                  </a:lnTo>
                  <a:close/>
                </a:path>
              </a:pathLst>
            </a:custGeom>
            <a:solidFill>
              <a:srgbClr val="2CA8E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9" name="object 19"/>
            <p:cNvPicPr/>
            <p:nvPr/>
          </p:nvPicPr>
          <p:blipFill>
            <a:blip r:embed="rId2" cstate="print"/>
            <a:stretch>
              <a:fillRect/>
            </a:stretch>
          </p:blipFill>
          <p:spPr>
            <a:xfrm>
              <a:off x="2508122" y="2449957"/>
              <a:ext cx="100294" cy="98937"/>
            </a:xfrm>
            <a:prstGeom prst="rect">
              <a:avLst/>
            </a:prstGeom>
          </p:spPr>
        </p:pic>
        <p:pic>
          <p:nvPicPr>
            <p:cNvPr id="20" name="object 20"/>
            <p:cNvPicPr/>
            <p:nvPr/>
          </p:nvPicPr>
          <p:blipFill>
            <a:blip r:embed="rId3" cstate="print"/>
            <a:stretch>
              <a:fillRect/>
            </a:stretch>
          </p:blipFill>
          <p:spPr>
            <a:xfrm>
              <a:off x="2633844" y="2399075"/>
              <a:ext cx="120071" cy="111658"/>
            </a:xfrm>
            <a:prstGeom prst="rect">
              <a:avLst/>
            </a:prstGeom>
          </p:spPr>
        </p:pic>
        <p:pic>
          <p:nvPicPr>
            <p:cNvPr id="21" name="object 21"/>
            <p:cNvPicPr/>
            <p:nvPr/>
          </p:nvPicPr>
          <p:blipFill>
            <a:blip r:embed="rId4" cstate="print"/>
            <a:stretch>
              <a:fillRect/>
            </a:stretch>
          </p:blipFill>
          <p:spPr>
            <a:xfrm>
              <a:off x="2550500" y="2187064"/>
              <a:ext cx="213303" cy="183741"/>
            </a:xfrm>
            <a:prstGeom prst="rect">
              <a:avLst/>
            </a:prstGeom>
          </p:spPr>
        </p:pic>
        <p:pic>
          <p:nvPicPr>
            <p:cNvPr id="22" name="object 22"/>
            <p:cNvPicPr/>
            <p:nvPr/>
          </p:nvPicPr>
          <p:blipFill>
            <a:blip r:embed="rId5" cstate="print"/>
            <a:stretch>
              <a:fillRect/>
            </a:stretch>
          </p:blipFill>
          <p:spPr>
            <a:xfrm>
              <a:off x="2413477" y="2150316"/>
              <a:ext cx="103120" cy="103177"/>
            </a:xfrm>
            <a:prstGeom prst="rect">
              <a:avLst/>
            </a:prstGeom>
          </p:spPr>
        </p:pic>
        <p:pic>
          <p:nvPicPr>
            <p:cNvPr id="23" name="object 23"/>
            <p:cNvPicPr/>
            <p:nvPr/>
          </p:nvPicPr>
          <p:blipFill>
            <a:blip r:embed="rId6" cstate="print"/>
            <a:stretch>
              <a:fillRect/>
            </a:stretch>
          </p:blipFill>
          <p:spPr>
            <a:xfrm>
              <a:off x="2267979" y="2102262"/>
              <a:ext cx="118658" cy="110244"/>
            </a:xfrm>
            <a:prstGeom prst="rect">
              <a:avLst/>
            </a:prstGeom>
          </p:spPr>
        </p:pic>
        <p:pic>
          <p:nvPicPr>
            <p:cNvPr id="24" name="object 24"/>
            <p:cNvPicPr/>
            <p:nvPr/>
          </p:nvPicPr>
          <p:blipFill>
            <a:blip r:embed="rId7" cstate="print"/>
            <a:stretch>
              <a:fillRect/>
            </a:stretch>
          </p:blipFill>
          <p:spPr>
            <a:xfrm>
              <a:off x="2246790" y="1904385"/>
              <a:ext cx="223191" cy="169608"/>
            </a:xfrm>
            <a:prstGeom prst="rect">
              <a:avLst/>
            </a:prstGeom>
          </p:spPr>
        </p:pic>
        <p:pic>
          <p:nvPicPr>
            <p:cNvPr id="25" name="object 25"/>
            <p:cNvPicPr/>
            <p:nvPr/>
          </p:nvPicPr>
          <p:blipFill>
            <a:blip r:embed="rId8" cstate="print"/>
            <a:stretch>
              <a:fillRect/>
            </a:stretch>
          </p:blipFill>
          <p:spPr>
            <a:xfrm>
              <a:off x="2508122" y="1881771"/>
              <a:ext cx="94644" cy="94697"/>
            </a:xfrm>
            <a:prstGeom prst="rect">
              <a:avLst/>
            </a:prstGeom>
          </p:spPr>
        </p:pic>
      </p:grpSp>
      <p:sp>
        <p:nvSpPr>
          <p:cNvPr id="26" name="object 26"/>
          <p:cNvSpPr/>
          <p:nvPr/>
        </p:nvSpPr>
        <p:spPr>
          <a:xfrm>
            <a:off x="1796872" y="1979307"/>
            <a:ext cx="378460" cy="586740"/>
          </a:xfrm>
          <a:custGeom>
            <a:avLst/>
            <a:gdLst/>
            <a:ahLst/>
            <a:cxnLst/>
            <a:rect l="l" t="t" r="r" b="b"/>
            <a:pathLst>
              <a:path w="378460" h="586739">
                <a:moveTo>
                  <a:pt x="359156" y="161124"/>
                </a:moveTo>
                <a:lnTo>
                  <a:pt x="349402" y="118541"/>
                </a:lnTo>
                <a:lnTo>
                  <a:pt x="341769" y="103174"/>
                </a:lnTo>
                <a:lnTo>
                  <a:pt x="329844" y="79146"/>
                </a:lnTo>
                <a:lnTo>
                  <a:pt x="300482" y="45910"/>
                </a:lnTo>
                <a:lnTo>
                  <a:pt x="264502" y="21018"/>
                </a:lnTo>
                <a:lnTo>
                  <a:pt x="257797" y="18453"/>
                </a:lnTo>
                <a:lnTo>
                  <a:pt x="257797" y="180911"/>
                </a:lnTo>
                <a:lnTo>
                  <a:pt x="251612" y="210947"/>
                </a:lnTo>
                <a:lnTo>
                  <a:pt x="234848" y="235673"/>
                </a:lnTo>
                <a:lnTo>
                  <a:pt x="210121" y="252463"/>
                </a:lnTo>
                <a:lnTo>
                  <a:pt x="180098" y="258648"/>
                </a:lnTo>
                <a:lnTo>
                  <a:pt x="150088" y="252463"/>
                </a:lnTo>
                <a:lnTo>
                  <a:pt x="125361" y="235673"/>
                </a:lnTo>
                <a:lnTo>
                  <a:pt x="108585" y="210947"/>
                </a:lnTo>
                <a:lnTo>
                  <a:pt x="102412" y="180911"/>
                </a:lnTo>
                <a:lnTo>
                  <a:pt x="108585" y="150876"/>
                </a:lnTo>
                <a:lnTo>
                  <a:pt x="125361" y="126136"/>
                </a:lnTo>
                <a:lnTo>
                  <a:pt x="150088" y="109359"/>
                </a:lnTo>
                <a:lnTo>
                  <a:pt x="180098" y="103174"/>
                </a:lnTo>
                <a:lnTo>
                  <a:pt x="210121" y="109359"/>
                </a:lnTo>
                <a:lnTo>
                  <a:pt x="234848" y="126136"/>
                </a:lnTo>
                <a:lnTo>
                  <a:pt x="251612" y="150876"/>
                </a:lnTo>
                <a:lnTo>
                  <a:pt x="257797" y="180911"/>
                </a:lnTo>
                <a:lnTo>
                  <a:pt x="257797" y="18453"/>
                </a:lnTo>
                <a:lnTo>
                  <a:pt x="223761" y="5410"/>
                </a:lnTo>
                <a:lnTo>
                  <a:pt x="180098" y="0"/>
                </a:lnTo>
                <a:lnTo>
                  <a:pt x="136448" y="5410"/>
                </a:lnTo>
                <a:lnTo>
                  <a:pt x="95707" y="21018"/>
                </a:lnTo>
                <a:lnTo>
                  <a:pt x="59728" y="45910"/>
                </a:lnTo>
                <a:lnTo>
                  <a:pt x="30365" y="79146"/>
                </a:lnTo>
                <a:lnTo>
                  <a:pt x="10020" y="118541"/>
                </a:lnTo>
                <a:lnTo>
                  <a:pt x="0" y="161124"/>
                </a:lnTo>
                <a:lnTo>
                  <a:pt x="571" y="204762"/>
                </a:lnTo>
                <a:lnTo>
                  <a:pt x="12001" y="247332"/>
                </a:lnTo>
                <a:lnTo>
                  <a:pt x="93929" y="428256"/>
                </a:lnTo>
                <a:lnTo>
                  <a:pt x="164566" y="576656"/>
                </a:lnTo>
                <a:lnTo>
                  <a:pt x="181851" y="585597"/>
                </a:lnTo>
                <a:lnTo>
                  <a:pt x="188582" y="583730"/>
                </a:lnTo>
                <a:lnTo>
                  <a:pt x="266268" y="428256"/>
                </a:lnTo>
                <a:lnTo>
                  <a:pt x="343077" y="258648"/>
                </a:lnTo>
                <a:lnTo>
                  <a:pt x="348208" y="247332"/>
                </a:lnTo>
                <a:lnTo>
                  <a:pt x="358838" y="204762"/>
                </a:lnTo>
                <a:lnTo>
                  <a:pt x="359156" y="161124"/>
                </a:lnTo>
                <a:close/>
              </a:path>
              <a:path w="378460" h="586739">
                <a:moveTo>
                  <a:pt x="377863" y="501751"/>
                </a:moveTo>
                <a:lnTo>
                  <a:pt x="293116" y="501751"/>
                </a:lnTo>
                <a:lnTo>
                  <a:pt x="293116" y="586549"/>
                </a:lnTo>
                <a:lnTo>
                  <a:pt x="377863" y="586549"/>
                </a:lnTo>
                <a:lnTo>
                  <a:pt x="377863" y="501751"/>
                </a:lnTo>
                <a:close/>
              </a:path>
            </a:pathLst>
          </a:custGeom>
          <a:solidFill>
            <a:srgbClr val="2CA8E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7" name="object 27"/>
          <p:cNvPicPr/>
          <p:nvPr/>
        </p:nvPicPr>
        <p:blipFill>
          <a:blip r:embed="rId9" cstate="print"/>
          <a:stretch>
            <a:fillRect/>
          </a:stretch>
        </p:blipFill>
        <p:spPr>
          <a:xfrm>
            <a:off x="2232664" y="2479638"/>
            <a:ext cx="86168" cy="86217"/>
          </a:xfrm>
          <a:prstGeom prst="rect">
            <a:avLst/>
          </a:prstGeom>
        </p:spPr>
      </p:pic>
      <p:pic>
        <p:nvPicPr>
          <p:cNvPr id="28" name="object 28"/>
          <p:cNvPicPr/>
          <p:nvPr/>
        </p:nvPicPr>
        <p:blipFill>
          <a:blip r:embed="rId10" cstate="print"/>
          <a:stretch>
            <a:fillRect/>
          </a:stretch>
        </p:blipFill>
        <p:spPr>
          <a:xfrm>
            <a:off x="2371099" y="2471156"/>
            <a:ext cx="90406" cy="90457"/>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59690" rIns="0" bIns="0" rtlCol="0">
            <a:spAutoFit/>
          </a:bodyPr>
          <a:lstStyle/>
          <a:p>
            <a:pPr marL="70485" marR="5080">
              <a:lnSpc>
                <a:spcPts val="3030"/>
              </a:lnSpc>
              <a:spcBef>
                <a:spcPts val="470"/>
              </a:spcBef>
            </a:pPr>
            <a:r>
              <a:rPr dirty="0"/>
              <a:t>State</a:t>
            </a:r>
            <a:r>
              <a:rPr spc="-55" dirty="0"/>
              <a:t> </a:t>
            </a:r>
            <a:r>
              <a:rPr dirty="0"/>
              <a:t>Policies</a:t>
            </a:r>
            <a:r>
              <a:rPr spc="-50" dirty="0"/>
              <a:t> </a:t>
            </a:r>
            <a:r>
              <a:rPr dirty="0"/>
              <a:t>Used</a:t>
            </a:r>
            <a:r>
              <a:rPr spc="-40" dirty="0"/>
              <a:t> </a:t>
            </a:r>
            <a:r>
              <a:rPr dirty="0"/>
              <a:t>by</a:t>
            </a:r>
            <a:r>
              <a:rPr spc="-50" dirty="0"/>
              <a:t> </a:t>
            </a:r>
            <a:r>
              <a:rPr dirty="0"/>
              <a:t>States</a:t>
            </a:r>
            <a:r>
              <a:rPr spc="-45" dirty="0"/>
              <a:t> </a:t>
            </a:r>
            <a:r>
              <a:rPr dirty="0"/>
              <a:t>to</a:t>
            </a:r>
            <a:r>
              <a:rPr spc="-60" dirty="0"/>
              <a:t> </a:t>
            </a:r>
            <a:r>
              <a:rPr dirty="0"/>
              <a:t>Enable</a:t>
            </a:r>
            <a:r>
              <a:rPr spc="-30" dirty="0"/>
              <a:t> </a:t>
            </a:r>
            <a:r>
              <a:rPr dirty="0"/>
              <a:t>Nuclear</a:t>
            </a:r>
            <a:r>
              <a:rPr spc="-50" dirty="0"/>
              <a:t> </a:t>
            </a:r>
            <a:r>
              <a:rPr spc="-10" dirty="0"/>
              <a:t>Energy Development</a:t>
            </a:r>
          </a:p>
        </p:txBody>
      </p:sp>
      <p:sp>
        <p:nvSpPr>
          <p:cNvPr id="3" name="object 3"/>
          <p:cNvSpPr txBox="1"/>
          <p:nvPr/>
        </p:nvSpPr>
        <p:spPr>
          <a:xfrm>
            <a:off x="324036" y="6528625"/>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50" normalizeH="0" baseline="0" noProof="0" dirty="0">
                <a:ln>
                  <a:noFill/>
                </a:ln>
                <a:solidFill>
                  <a:srgbClr val="BBBBBD"/>
                </a:solidFill>
                <a:effectLst/>
                <a:uLnTx/>
                <a:uFillTx/>
                <a:latin typeface="Arial"/>
                <a:cs typeface="Arial"/>
              </a:rPr>
              <a:t>6</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131152" y="1858129"/>
            <a:ext cx="11890867" cy="313829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95178" rIns="0" bIns="0" rtlCol="0">
            <a:spAutoFit/>
          </a:bodyPr>
          <a:lstStyle/>
          <a:p>
            <a:pPr marL="70485">
              <a:lnSpc>
                <a:spcPct val="100000"/>
              </a:lnSpc>
              <a:spcBef>
                <a:spcPts val="95"/>
              </a:spcBef>
            </a:pPr>
            <a:r>
              <a:rPr dirty="0"/>
              <a:t>Best</a:t>
            </a:r>
            <a:r>
              <a:rPr spc="-65" dirty="0"/>
              <a:t> </a:t>
            </a:r>
            <a:r>
              <a:rPr dirty="0"/>
              <a:t>Practices</a:t>
            </a:r>
            <a:r>
              <a:rPr spc="-75" dirty="0"/>
              <a:t> </a:t>
            </a:r>
            <a:r>
              <a:rPr dirty="0"/>
              <a:t>from</a:t>
            </a:r>
            <a:r>
              <a:rPr spc="-75" dirty="0"/>
              <a:t> </a:t>
            </a:r>
            <a:r>
              <a:rPr dirty="0"/>
              <a:t>Leading</a:t>
            </a:r>
            <a:r>
              <a:rPr spc="-50" dirty="0"/>
              <a:t> </a:t>
            </a:r>
            <a:r>
              <a:rPr dirty="0"/>
              <a:t>Nuclear</a:t>
            </a:r>
            <a:r>
              <a:rPr spc="-65" dirty="0"/>
              <a:t> </a:t>
            </a:r>
            <a:r>
              <a:rPr spc="-10" dirty="0"/>
              <a:t>States</a:t>
            </a:r>
          </a:p>
        </p:txBody>
      </p:sp>
      <p:pic>
        <p:nvPicPr>
          <p:cNvPr id="3" name="object 3" descr="Graphical user interface, application  Description automatically generated"/>
          <p:cNvPicPr/>
          <p:nvPr/>
        </p:nvPicPr>
        <p:blipFill>
          <a:blip r:embed="rId2" cstate="print"/>
          <a:stretch>
            <a:fillRect/>
          </a:stretch>
        </p:blipFill>
        <p:spPr>
          <a:xfrm>
            <a:off x="8631267" y="182878"/>
            <a:ext cx="3149726" cy="590194"/>
          </a:xfrm>
          <a:prstGeom prst="rect">
            <a:avLst/>
          </a:prstGeom>
        </p:spPr>
      </p:pic>
      <p:pic>
        <p:nvPicPr>
          <p:cNvPr id="4" name="object 4"/>
          <p:cNvPicPr/>
          <p:nvPr/>
        </p:nvPicPr>
        <p:blipFill>
          <a:blip r:embed="rId3" cstate="print"/>
          <a:stretch>
            <a:fillRect/>
          </a:stretch>
        </p:blipFill>
        <p:spPr>
          <a:xfrm>
            <a:off x="499529" y="955459"/>
            <a:ext cx="10754319" cy="523640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95178" rIns="0" bIns="0" rtlCol="0">
            <a:spAutoFit/>
          </a:bodyPr>
          <a:lstStyle/>
          <a:p>
            <a:pPr marL="70485">
              <a:lnSpc>
                <a:spcPts val="3195"/>
              </a:lnSpc>
              <a:spcBef>
                <a:spcPts val="95"/>
              </a:spcBef>
            </a:pPr>
            <a:r>
              <a:rPr spc="-20" dirty="0"/>
              <a:t>Tennessee:</a:t>
            </a:r>
            <a:r>
              <a:rPr spc="-40" dirty="0"/>
              <a:t> </a:t>
            </a:r>
            <a:r>
              <a:rPr dirty="0"/>
              <a:t>#1</a:t>
            </a:r>
            <a:r>
              <a:rPr spc="-65" dirty="0"/>
              <a:t> </a:t>
            </a:r>
            <a:r>
              <a:rPr dirty="0"/>
              <a:t>Nuclear</a:t>
            </a:r>
            <a:r>
              <a:rPr spc="-60" dirty="0"/>
              <a:t> </a:t>
            </a:r>
            <a:r>
              <a:rPr dirty="0"/>
              <a:t>State</a:t>
            </a:r>
            <a:r>
              <a:rPr spc="-70" dirty="0"/>
              <a:t> </a:t>
            </a:r>
            <a:r>
              <a:rPr dirty="0"/>
              <a:t>Case</a:t>
            </a:r>
            <a:r>
              <a:rPr spc="-60" dirty="0"/>
              <a:t> </a:t>
            </a:r>
            <a:r>
              <a:rPr spc="-10" dirty="0"/>
              <a:t>Study</a:t>
            </a:r>
          </a:p>
          <a:p>
            <a:pPr marL="70485">
              <a:lnSpc>
                <a:spcPts val="3195"/>
              </a:lnSpc>
            </a:pPr>
            <a:r>
              <a:rPr b="0" dirty="0">
                <a:latin typeface="Arial"/>
                <a:cs typeface="Arial"/>
              </a:rPr>
              <a:t>"</a:t>
            </a:r>
            <a:r>
              <a:rPr sz="2000" b="0" dirty="0">
                <a:latin typeface="Arial"/>
                <a:cs typeface="Arial"/>
              </a:rPr>
              <a:t>The</a:t>
            </a:r>
            <a:r>
              <a:rPr sz="2000" b="0" spc="-40" dirty="0">
                <a:latin typeface="Arial"/>
                <a:cs typeface="Arial"/>
              </a:rPr>
              <a:t> </a:t>
            </a:r>
            <a:r>
              <a:rPr sz="2000" b="0" dirty="0">
                <a:latin typeface="Arial"/>
                <a:cs typeface="Arial"/>
              </a:rPr>
              <a:t>Epicenter"</a:t>
            </a:r>
            <a:r>
              <a:rPr sz="2000" b="0" spc="-45" dirty="0">
                <a:latin typeface="Arial"/>
                <a:cs typeface="Arial"/>
              </a:rPr>
              <a:t> </a:t>
            </a:r>
            <a:r>
              <a:rPr sz="2000" b="0" dirty="0">
                <a:latin typeface="Arial"/>
                <a:cs typeface="Arial"/>
              </a:rPr>
              <a:t>—</a:t>
            </a:r>
            <a:r>
              <a:rPr sz="2000" b="0" spc="-20" dirty="0">
                <a:latin typeface="Arial"/>
                <a:cs typeface="Arial"/>
              </a:rPr>
              <a:t> </a:t>
            </a:r>
            <a:r>
              <a:rPr sz="2000" b="0" dirty="0">
                <a:latin typeface="Arial"/>
                <a:cs typeface="Arial"/>
              </a:rPr>
              <a:t>How</a:t>
            </a:r>
            <a:r>
              <a:rPr sz="2000" b="0" spc="-25" dirty="0">
                <a:latin typeface="Arial"/>
                <a:cs typeface="Arial"/>
              </a:rPr>
              <a:t> </a:t>
            </a:r>
            <a:r>
              <a:rPr sz="2000" b="0" dirty="0">
                <a:latin typeface="Arial"/>
                <a:cs typeface="Arial"/>
              </a:rPr>
              <a:t>State</a:t>
            </a:r>
            <a:r>
              <a:rPr sz="2000" b="0" spc="-30" dirty="0">
                <a:latin typeface="Arial"/>
                <a:cs typeface="Arial"/>
              </a:rPr>
              <a:t> </a:t>
            </a:r>
            <a:r>
              <a:rPr sz="2000" b="0" spc="-20" dirty="0">
                <a:latin typeface="Arial"/>
                <a:cs typeface="Arial"/>
              </a:rPr>
              <a:t>Policy, </a:t>
            </a:r>
            <a:r>
              <a:rPr sz="2000" b="0" spc="-10" dirty="0">
                <a:latin typeface="Arial"/>
                <a:cs typeface="Arial"/>
              </a:rPr>
              <a:t>Federal</a:t>
            </a:r>
            <a:r>
              <a:rPr sz="2000" b="0" spc="-130" dirty="0">
                <a:latin typeface="Arial"/>
                <a:cs typeface="Arial"/>
              </a:rPr>
              <a:t> </a:t>
            </a:r>
            <a:r>
              <a:rPr sz="2000" b="0" dirty="0">
                <a:latin typeface="Arial"/>
                <a:cs typeface="Arial"/>
              </a:rPr>
              <a:t>Assets</a:t>
            </a:r>
            <a:r>
              <a:rPr sz="2000" b="0" spc="-45" dirty="0">
                <a:latin typeface="Arial"/>
                <a:cs typeface="Arial"/>
              </a:rPr>
              <a:t> </a:t>
            </a:r>
            <a:r>
              <a:rPr sz="2000" b="0" dirty="0">
                <a:latin typeface="Arial"/>
                <a:cs typeface="Arial"/>
              </a:rPr>
              <a:t>&amp;</a:t>
            </a:r>
            <a:r>
              <a:rPr sz="2000" b="0" spc="-15" dirty="0">
                <a:latin typeface="Arial"/>
                <a:cs typeface="Arial"/>
              </a:rPr>
              <a:t> </a:t>
            </a:r>
            <a:r>
              <a:rPr sz="2000" b="0" dirty="0">
                <a:latin typeface="Arial"/>
                <a:cs typeface="Arial"/>
              </a:rPr>
              <a:t>Private</a:t>
            </a:r>
            <a:r>
              <a:rPr sz="2000" b="0" spc="-25" dirty="0">
                <a:latin typeface="Arial"/>
                <a:cs typeface="Arial"/>
              </a:rPr>
              <a:t> </a:t>
            </a:r>
            <a:r>
              <a:rPr sz="2000" b="0" spc="-10" dirty="0">
                <a:latin typeface="Arial"/>
                <a:cs typeface="Arial"/>
              </a:rPr>
              <a:t>Investment</a:t>
            </a:r>
            <a:r>
              <a:rPr sz="2000" b="0" spc="-155" dirty="0">
                <a:latin typeface="Arial"/>
                <a:cs typeface="Arial"/>
              </a:rPr>
              <a:t> </a:t>
            </a:r>
            <a:r>
              <a:rPr sz="2000" b="0" spc="-10" dirty="0">
                <a:latin typeface="Arial"/>
                <a:cs typeface="Arial"/>
              </a:rPr>
              <a:t>Align</a:t>
            </a:r>
            <a:endParaRPr sz="2000">
              <a:latin typeface="Arial"/>
              <a:cs typeface="Arial"/>
            </a:endParaRPr>
          </a:p>
        </p:txBody>
      </p:sp>
      <p:sp>
        <p:nvSpPr>
          <p:cNvPr id="3" name="object 3"/>
          <p:cNvSpPr txBox="1"/>
          <p:nvPr/>
        </p:nvSpPr>
        <p:spPr>
          <a:xfrm>
            <a:off x="324036" y="6528625"/>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50" normalizeH="0" baseline="0" noProof="0" dirty="0">
                <a:ln>
                  <a:noFill/>
                </a:ln>
                <a:solidFill>
                  <a:srgbClr val="BBBBBD"/>
                </a:solidFill>
                <a:effectLst/>
                <a:uLnTx/>
                <a:uFillTx/>
                <a:latin typeface="Arial"/>
                <a:cs typeface="Arial"/>
              </a:rPr>
              <a:t>8</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322452" y="1924913"/>
            <a:ext cx="11509505" cy="3840261"/>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95178" rIns="0" bIns="0" rtlCol="0">
            <a:spAutoFit/>
          </a:bodyPr>
          <a:lstStyle/>
          <a:p>
            <a:pPr marL="70485">
              <a:lnSpc>
                <a:spcPts val="3195"/>
              </a:lnSpc>
              <a:spcBef>
                <a:spcPts val="95"/>
              </a:spcBef>
            </a:pPr>
            <a:r>
              <a:rPr dirty="0"/>
              <a:t>State</a:t>
            </a:r>
            <a:r>
              <a:rPr spc="-80" dirty="0"/>
              <a:t> </a:t>
            </a:r>
            <a:r>
              <a:rPr dirty="0"/>
              <a:t>Regulatory</a:t>
            </a:r>
            <a:r>
              <a:rPr spc="-55" dirty="0"/>
              <a:t> </a:t>
            </a:r>
            <a:r>
              <a:rPr dirty="0"/>
              <a:t>Streamlining</a:t>
            </a:r>
            <a:r>
              <a:rPr spc="-75" dirty="0"/>
              <a:t> </a:t>
            </a:r>
            <a:r>
              <a:rPr dirty="0"/>
              <a:t>&amp;</a:t>
            </a:r>
            <a:r>
              <a:rPr spc="-85" dirty="0"/>
              <a:t> </a:t>
            </a:r>
            <a:r>
              <a:rPr dirty="0"/>
              <a:t>Permitting</a:t>
            </a:r>
            <a:r>
              <a:rPr spc="-75" dirty="0"/>
              <a:t> </a:t>
            </a:r>
            <a:r>
              <a:rPr spc="-10" dirty="0"/>
              <a:t>Reform</a:t>
            </a:r>
          </a:p>
          <a:p>
            <a:pPr marL="70485">
              <a:lnSpc>
                <a:spcPts val="3195"/>
              </a:lnSpc>
            </a:pPr>
            <a:r>
              <a:rPr b="0" dirty="0">
                <a:latin typeface="Arial"/>
                <a:cs typeface="Arial"/>
              </a:rPr>
              <a:t>Comparing</a:t>
            </a:r>
            <a:r>
              <a:rPr b="0" spc="-140" dirty="0">
                <a:latin typeface="Arial"/>
                <a:cs typeface="Arial"/>
              </a:rPr>
              <a:t> </a:t>
            </a:r>
            <a:r>
              <a:rPr b="0" dirty="0">
                <a:latin typeface="Arial"/>
                <a:cs typeface="Arial"/>
              </a:rPr>
              <a:t>Traditional</a:t>
            </a:r>
            <a:r>
              <a:rPr b="0" spc="-75" dirty="0">
                <a:latin typeface="Arial"/>
                <a:cs typeface="Arial"/>
              </a:rPr>
              <a:t> </a:t>
            </a:r>
            <a:r>
              <a:rPr b="0" dirty="0">
                <a:latin typeface="Arial"/>
                <a:cs typeface="Arial"/>
              </a:rPr>
              <a:t>vs.</a:t>
            </a:r>
            <a:r>
              <a:rPr b="0" spc="-114" dirty="0">
                <a:latin typeface="Arial"/>
                <a:cs typeface="Arial"/>
              </a:rPr>
              <a:t> </a:t>
            </a:r>
            <a:r>
              <a:rPr b="0" spc="-10" dirty="0">
                <a:latin typeface="Arial"/>
                <a:cs typeface="Arial"/>
              </a:rPr>
              <a:t>Modernized</a:t>
            </a:r>
            <a:r>
              <a:rPr b="0" spc="-185" dirty="0">
                <a:latin typeface="Arial"/>
                <a:cs typeface="Arial"/>
              </a:rPr>
              <a:t> </a:t>
            </a:r>
            <a:r>
              <a:rPr b="0" spc="-10" dirty="0">
                <a:latin typeface="Arial"/>
                <a:cs typeface="Arial"/>
              </a:rPr>
              <a:t>Approaches</a:t>
            </a:r>
          </a:p>
        </p:txBody>
      </p:sp>
      <p:sp>
        <p:nvSpPr>
          <p:cNvPr id="3" name="object 3"/>
          <p:cNvSpPr txBox="1"/>
          <p:nvPr/>
        </p:nvSpPr>
        <p:spPr>
          <a:xfrm>
            <a:off x="324036" y="6528625"/>
            <a:ext cx="9588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50" normalizeH="0" baseline="0" noProof="0" dirty="0">
                <a:ln>
                  <a:noFill/>
                </a:ln>
                <a:solidFill>
                  <a:srgbClr val="BBBBBD"/>
                </a:solidFill>
                <a:effectLst/>
                <a:uLnTx/>
                <a:uFillTx/>
                <a:latin typeface="Arial"/>
                <a:cs typeface="Arial"/>
              </a:rPr>
              <a:t>9</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741121" y="1432458"/>
            <a:ext cx="10709755" cy="448771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95178" rIns="0" bIns="0" rtlCol="0">
            <a:spAutoFit/>
          </a:bodyPr>
          <a:lstStyle/>
          <a:p>
            <a:pPr marL="70485">
              <a:lnSpc>
                <a:spcPts val="3225"/>
              </a:lnSpc>
              <a:spcBef>
                <a:spcPts val="95"/>
              </a:spcBef>
            </a:pPr>
            <a:r>
              <a:rPr spc="-25" dirty="0"/>
              <a:t>Tools</a:t>
            </a:r>
            <a:r>
              <a:rPr spc="-65" dirty="0"/>
              <a:t> </a:t>
            </a:r>
            <a:r>
              <a:rPr dirty="0"/>
              <a:t>&amp;</a:t>
            </a:r>
            <a:r>
              <a:rPr spc="-85" dirty="0"/>
              <a:t> </a:t>
            </a:r>
            <a:r>
              <a:rPr dirty="0"/>
              <a:t>Resources</a:t>
            </a:r>
            <a:r>
              <a:rPr spc="-40" dirty="0"/>
              <a:t> </a:t>
            </a:r>
            <a:r>
              <a:rPr dirty="0"/>
              <a:t>for</a:t>
            </a:r>
            <a:r>
              <a:rPr spc="-75" dirty="0"/>
              <a:t> </a:t>
            </a:r>
            <a:r>
              <a:rPr dirty="0"/>
              <a:t>State</a:t>
            </a:r>
            <a:r>
              <a:rPr spc="-70" dirty="0"/>
              <a:t> </a:t>
            </a:r>
            <a:r>
              <a:rPr dirty="0"/>
              <a:t>Nuclear</a:t>
            </a:r>
            <a:r>
              <a:rPr spc="-65" dirty="0"/>
              <a:t> </a:t>
            </a:r>
            <a:r>
              <a:rPr spc="-10" dirty="0"/>
              <a:t>Development</a:t>
            </a:r>
          </a:p>
          <a:p>
            <a:pPr marL="70485">
              <a:lnSpc>
                <a:spcPts val="2745"/>
              </a:lnSpc>
            </a:pPr>
            <a:r>
              <a:rPr sz="2400" b="0" dirty="0">
                <a:latin typeface="Arial"/>
                <a:cs typeface="Arial"/>
              </a:rPr>
              <a:t>Federal,</a:t>
            </a:r>
            <a:r>
              <a:rPr sz="2400" b="0" spc="-80" dirty="0">
                <a:latin typeface="Arial"/>
                <a:cs typeface="Arial"/>
              </a:rPr>
              <a:t> </a:t>
            </a:r>
            <a:r>
              <a:rPr sz="2400" b="0" spc="-20" dirty="0">
                <a:latin typeface="Arial"/>
                <a:cs typeface="Arial"/>
              </a:rPr>
              <a:t>Industry,</a:t>
            </a:r>
            <a:r>
              <a:rPr sz="2400" b="0" spc="-85" dirty="0">
                <a:latin typeface="Arial"/>
                <a:cs typeface="Arial"/>
              </a:rPr>
              <a:t> </a:t>
            </a:r>
            <a:r>
              <a:rPr sz="2400" b="0" dirty="0">
                <a:latin typeface="Arial"/>
                <a:cs typeface="Arial"/>
              </a:rPr>
              <a:t>and</a:t>
            </a:r>
            <a:r>
              <a:rPr sz="2400" b="0" spc="-75" dirty="0">
                <a:latin typeface="Arial"/>
                <a:cs typeface="Arial"/>
              </a:rPr>
              <a:t> </a:t>
            </a:r>
            <a:r>
              <a:rPr sz="2400" b="0" dirty="0">
                <a:latin typeface="Arial"/>
                <a:cs typeface="Arial"/>
              </a:rPr>
              <a:t>Policy</a:t>
            </a:r>
            <a:r>
              <a:rPr sz="2400" b="0" spc="-55" dirty="0">
                <a:latin typeface="Arial"/>
                <a:cs typeface="Arial"/>
              </a:rPr>
              <a:t> </a:t>
            </a:r>
            <a:r>
              <a:rPr sz="2400" b="0" dirty="0">
                <a:latin typeface="Arial"/>
                <a:cs typeface="Arial"/>
              </a:rPr>
              <a:t>Organization</a:t>
            </a:r>
            <a:r>
              <a:rPr sz="2400" b="0" spc="-65" dirty="0">
                <a:latin typeface="Arial"/>
                <a:cs typeface="Arial"/>
              </a:rPr>
              <a:t> </a:t>
            </a:r>
            <a:r>
              <a:rPr sz="2400" b="0" spc="-10" dirty="0">
                <a:latin typeface="Arial"/>
                <a:cs typeface="Arial"/>
              </a:rPr>
              <a:t>Support</a:t>
            </a:r>
            <a:r>
              <a:rPr sz="2400" b="0" spc="-160" dirty="0">
                <a:latin typeface="Arial"/>
                <a:cs typeface="Arial"/>
              </a:rPr>
              <a:t> </a:t>
            </a:r>
            <a:r>
              <a:rPr sz="2400" b="0" dirty="0">
                <a:latin typeface="Arial"/>
                <a:cs typeface="Arial"/>
              </a:rPr>
              <a:t>Available</a:t>
            </a:r>
            <a:r>
              <a:rPr sz="2400" b="0" spc="-30" dirty="0">
                <a:latin typeface="Arial"/>
                <a:cs typeface="Arial"/>
              </a:rPr>
              <a:t> </a:t>
            </a:r>
            <a:r>
              <a:rPr sz="2400" b="0" dirty="0">
                <a:latin typeface="Arial"/>
                <a:cs typeface="Arial"/>
              </a:rPr>
              <a:t>to</a:t>
            </a:r>
            <a:r>
              <a:rPr sz="2400" b="0" spc="-85" dirty="0">
                <a:latin typeface="Arial"/>
                <a:cs typeface="Arial"/>
              </a:rPr>
              <a:t> </a:t>
            </a:r>
            <a:r>
              <a:rPr sz="2400" b="0" spc="-10" dirty="0">
                <a:latin typeface="Arial"/>
                <a:cs typeface="Arial"/>
              </a:rPr>
              <a:t>States</a:t>
            </a:r>
            <a:endParaRPr sz="2400">
              <a:latin typeface="Arial"/>
              <a:cs typeface="Arial"/>
            </a:endParaRPr>
          </a:p>
        </p:txBody>
      </p:sp>
      <p:sp>
        <p:nvSpPr>
          <p:cNvPr id="3" name="object 3"/>
          <p:cNvSpPr txBox="1"/>
          <p:nvPr/>
        </p:nvSpPr>
        <p:spPr>
          <a:xfrm>
            <a:off x="288984" y="6528625"/>
            <a:ext cx="16573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25" normalizeH="0" baseline="0" noProof="0" dirty="0">
                <a:ln>
                  <a:noFill/>
                </a:ln>
                <a:solidFill>
                  <a:srgbClr val="BBBBBD"/>
                </a:solidFill>
                <a:effectLst/>
                <a:uLnTx/>
                <a:uFillTx/>
                <a:latin typeface="Arial"/>
                <a:cs typeface="Arial"/>
              </a:rPr>
              <a:t>10</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494017" y="1399086"/>
            <a:ext cx="10928775" cy="479069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972155" y="465133"/>
            <a:ext cx="5430520" cy="730885"/>
          </a:xfrm>
          <a:prstGeom prst="rect">
            <a:avLst/>
          </a:prstGeom>
        </p:spPr>
        <p:txBody>
          <a:bodyPr vert="horz" wrap="square" lIns="0" tIns="69215" rIns="0" bIns="0" rtlCol="0">
            <a:spAutoFit/>
          </a:bodyPr>
          <a:lstStyle/>
          <a:p>
            <a:pPr marL="12700" marR="5080">
              <a:lnSpc>
                <a:spcPts val="2560"/>
              </a:lnSpc>
              <a:spcBef>
                <a:spcPts val="545"/>
              </a:spcBef>
            </a:pPr>
            <a:r>
              <a:rPr sz="2500" dirty="0"/>
              <a:t>State</a:t>
            </a:r>
            <a:r>
              <a:rPr sz="2500" spc="-65" dirty="0"/>
              <a:t> </a:t>
            </a:r>
            <a:r>
              <a:rPr sz="2500" dirty="0"/>
              <a:t>nuclear</a:t>
            </a:r>
            <a:r>
              <a:rPr sz="2500" spc="-70" dirty="0"/>
              <a:t> </a:t>
            </a:r>
            <a:r>
              <a:rPr sz="2500" dirty="0"/>
              <a:t>feasibility</a:t>
            </a:r>
            <a:r>
              <a:rPr sz="2500" spc="-55" dirty="0"/>
              <a:t> </a:t>
            </a:r>
            <a:r>
              <a:rPr sz="2500" dirty="0"/>
              <a:t>studies</a:t>
            </a:r>
            <a:r>
              <a:rPr sz="2500" spc="-70" dirty="0"/>
              <a:t> </a:t>
            </a:r>
            <a:r>
              <a:rPr sz="2500" spc="-25" dirty="0"/>
              <a:t>and </a:t>
            </a:r>
            <a:r>
              <a:rPr sz="2500" dirty="0"/>
              <a:t>working</a:t>
            </a:r>
            <a:r>
              <a:rPr sz="2500" spc="-100" dirty="0"/>
              <a:t> </a:t>
            </a:r>
            <a:r>
              <a:rPr sz="2500" spc="-10" dirty="0"/>
              <a:t>groups</a:t>
            </a:r>
            <a:endParaRPr sz="2500"/>
          </a:p>
        </p:txBody>
      </p:sp>
      <p:sp>
        <p:nvSpPr>
          <p:cNvPr id="3" name="object 3"/>
          <p:cNvSpPr txBox="1"/>
          <p:nvPr/>
        </p:nvSpPr>
        <p:spPr>
          <a:xfrm>
            <a:off x="7899172" y="1027837"/>
            <a:ext cx="3999229" cy="5077460"/>
          </a:xfrm>
          <a:prstGeom prst="rect">
            <a:avLst/>
          </a:prstGeom>
        </p:spPr>
        <p:txBody>
          <a:bodyPr vert="horz" wrap="square" lIns="0" tIns="12700" rIns="0" bIns="0" rtlCol="0">
            <a:spAutoFit/>
          </a:bodyPr>
          <a:lstStyle/>
          <a:p>
            <a:pPr marL="20320" marR="0" lvl="0" indent="0" defTabSz="914400" eaLnBrk="1" fontAlgn="auto" latinLnBrk="0" hangingPunct="1">
              <a:lnSpc>
                <a:spcPts val="6365"/>
              </a:lnSpc>
              <a:spcBef>
                <a:spcPts val="100"/>
              </a:spcBef>
              <a:spcAft>
                <a:spcPts val="0"/>
              </a:spcAft>
              <a:buClrTx/>
              <a:buSzTx/>
              <a:buFontTx/>
              <a:buNone/>
              <a:tabLst/>
              <a:defRPr/>
            </a:pPr>
            <a:r>
              <a:rPr kumimoji="0" sz="5400" b="1" i="1" u="none" strike="noStrike" kern="0" cap="none" spc="-25" normalizeH="0" baseline="0" noProof="0" dirty="0">
                <a:ln>
                  <a:noFill/>
                </a:ln>
                <a:solidFill>
                  <a:srgbClr val="032377"/>
                </a:solidFill>
                <a:effectLst/>
                <a:uLnTx/>
                <a:uFillTx/>
                <a:latin typeface="Arial"/>
                <a:cs typeface="Arial"/>
              </a:rPr>
              <a:t>31</a:t>
            </a:r>
            <a:endParaRPr kumimoji="0" sz="5400" b="0" i="0" u="none" strike="noStrike" kern="0" cap="none" spc="0" normalizeH="0" baseline="0" noProof="0">
              <a:ln>
                <a:noFill/>
              </a:ln>
              <a:solidFill>
                <a:sysClr val="windowText" lastClr="000000"/>
              </a:solidFill>
              <a:effectLst/>
              <a:uLnTx/>
              <a:uFillTx/>
              <a:latin typeface="Arial"/>
              <a:cs typeface="Arial"/>
            </a:endParaRPr>
          </a:p>
          <a:p>
            <a:pPr marL="20320" marR="41275" lvl="0" indent="0" defTabSz="914400" eaLnBrk="1" fontAlgn="auto" latinLnBrk="0" hangingPunct="1">
              <a:lnSpc>
                <a:spcPts val="1839"/>
              </a:lnSpc>
              <a:spcBef>
                <a:spcPts val="210"/>
              </a:spcBef>
              <a:spcAft>
                <a:spcPts val="0"/>
              </a:spcAft>
              <a:buClrTx/>
              <a:buSzTx/>
              <a:buFontTx/>
              <a:buNone/>
              <a:tabLst/>
              <a:defRPr/>
            </a:pPr>
            <a:r>
              <a:rPr kumimoji="0" sz="1800" b="1" i="1" u="none" strike="noStrike" kern="0" cap="none" spc="0" normalizeH="0" baseline="0" noProof="0" dirty="0">
                <a:ln>
                  <a:noFill/>
                </a:ln>
                <a:solidFill>
                  <a:srgbClr val="032377"/>
                </a:solidFill>
                <a:effectLst/>
                <a:uLnTx/>
                <a:uFillTx/>
                <a:latin typeface="Arial"/>
                <a:cs typeface="Arial"/>
              </a:rPr>
              <a:t>feasibility</a:t>
            </a:r>
            <a:r>
              <a:rPr kumimoji="0" sz="1800" b="1" i="1" u="none" strike="noStrike" kern="0" cap="none" spc="-55" normalizeH="0" baseline="0" noProof="0" dirty="0">
                <a:ln>
                  <a:noFill/>
                </a:ln>
                <a:solidFill>
                  <a:srgbClr val="032377"/>
                </a:solidFill>
                <a:effectLst/>
                <a:uLnTx/>
                <a:uFillTx/>
                <a:latin typeface="Arial"/>
                <a:cs typeface="Arial"/>
              </a:rPr>
              <a:t> </a:t>
            </a:r>
            <a:r>
              <a:rPr kumimoji="0" sz="1800" b="1" i="1" u="none" strike="noStrike" kern="0" cap="none" spc="0" normalizeH="0" baseline="0" noProof="0" dirty="0">
                <a:ln>
                  <a:noFill/>
                </a:ln>
                <a:solidFill>
                  <a:srgbClr val="032377"/>
                </a:solidFill>
                <a:effectLst/>
                <a:uLnTx/>
                <a:uFillTx/>
                <a:latin typeface="Arial"/>
                <a:cs typeface="Arial"/>
              </a:rPr>
              <a:t>studies</a:t>
            </a:r>
            <a:r>
              <a:rPr kumimoji="0" sz="1800" b="1" i="1" u="none" strike="noStrike" kern="0" cap="none" spc="-45" normalizeH="0" baseline="0" noProof="0" dirty="0">
                <a:ln>
                  <a:noFill/>
                </a:ln>
                <a:solidFill>
                  <a:srgbClr val="032377"/>
                </a:solidFill>
                <a:effectLst/>
                <a:uLnTx/>
                <a:uFillTx/>
                <a:latin typeface="Arial"/>
                <a:cs typeface="Arial"/>
              </a:rPr>
              <a:t> </a:t>
            </a:r>
            <a:r>
              <a:rPr kumimoji="0" sz="1800" b="1" i="1" u="none" strike="noStrike" kern="0" cap="none" spc="0" normalizeH="0" baseline="0" noProof="0" dirty="0">
                <a:ln>
                  <a:noFill/>
                </a:ln>
                <a:solidFill>
                  <a:srgbClr val="032377"/>
                </a:solidFill>
                <a:effectLst/>
                <a:uLnTx/>
                <a:uFillTx/>
                <a:latin typeface="Arial"/>
                <a:cs typeface="Arial"/>
              </a:rPr>
              <a:t>covering</a:t>
            </a:r>
            <a:r>
              <a:rPr kumimoji="0" sz="1800" b="1" i="1" u="none" strike="noStrike" kern="0" cap="none" spc="-30" normalizeH="0" baseline="0" noProof="0" dirty="0">
                <a:ln>
                  <a:noFill/>
                </a:ln>
                <a:solidFill>
                  <a:srgbClr val="032377"/>
                </a:solidFill>
                <a:effectLst/>
                <a:uLnTx/>
                <a:uFillTx/>
                <a:latin typeface="Arial"/>
                <a:cs typeface="Arial"/>
              </a:rPr>
              <a:t> </a:t>
            </a:r>
            <a:r>
              <a:rPr kumimoji="0" sz="1800" b="1" i="1" u="none" strike="noStrike" kern="0" cap="none" spc="0" normalizeH="0" baseline="0" noProof="0" dirty="0">
                <a:ln>
                  <a:noFill/>
                </a:ln>
                <a:solidFill>
                  <a:srgbClr val="032377"/>
                </a:solidFill>
                <a:effectLst/>
                <a:uLnTx/>
                <a:uFillTx/>
                <a:latin typeface="Arial"/>
                <a:cs typeface="Arial"/>
              </a:rPr>
              <a:t>a</a:t>
            </a:r>
            <a:r>
              <a:rPr kumimoji="0" sz="1800" b="1" i="1" u="none" strike="noStrike" kern="0" cap="none" spc="-45" normalizeH="0" baseline="0" noProof="0" dirty="0">
                <a:ln>
                  <a:noFill/>
                </a:ln>
                <a:solidFill>
                  <a:srgbClr val="032377"/>
                </a:solidFill>
                <a:effectLst/>
                <a:uLnTx/>
                <a:uFillTx/>
                <a:latin typeface="Arial"/>
                <a:cs typeface="Arial"/>
              </a:rPr>
              <a:t> </a:t>
            </a:r>
            <a:r>
              <a:rPr kumimoji="0" sz="1800" b="1" i="1" u="none" strike="noStrike" kern="0" cap="none" spc="-10" normalizeH="0" baseline="0" noProof="0" dirty="0">
                <a:ln>
                  <a:noFill/>
                </a:ln>
                <a:solidFill>
                  <a:srgbClr val="032377"/>
                </a:solidFill>
                <a:effectLst/>
                <a:uLnTx/>
                <a:uFillTx/>
                <a:latin typeface="Arial"/>
                <a:cs typeface="Arial"/>
              </a:rPr>
              <a:t>range </a:t>
            </a:r>
            <a:r>
              <a:rPr kumimoji="0" sz="1800" b="1" i="1" u="none" strike="noStrike" kern="0" cap="none" spc="0" normalizeH="0" baseline="0" noProof="0" dirty="0">
                <a:ln>
                  <a:noFill/>
                </a:ln>
                <a:solidFill>
                  <a:srgbClr val="032377"/>
                </a:solidFill>
                <a:effectLst/>
                <a:uLnTx/>
                <a:uFillTx/>
                <a:latin typeface="Arial"/>
                <a:cs typeface="Arial"/>
              </a:rPr>
              <a:t>of</a:t>
            </a:r>
            <a:r>
              <a:rPr kumimoji="0" sz="1800" b="1" i="1" u="none" strike="noStrike" kern="0" cap="none" spc="-70" normalizeH="0" baseline="0" noProof="0" dirty="0">
                <a:ln>
                  <a:noFill/>
                </a:ln>
                <a:solidFill>
                  <a:srgbClr val="032377"/>
                </a:solidFill>
                <a:effectLst/>
                <a:uLnTx/>
                <a:uFillTx/>
                <a:latin typeface="Arial"/>
                <a:cs typeface="Arial"/>
              </a:rPr>
              <a:t> </a:t>
            </a:r>
            <a:r>
              <a:rPr kumimoji="0" sz="1800" b="1" i="1" u="none" strike="noStrike" kern="0" cap="none" spc="0" normalizeH="0" baseline="0" noProof="0" dirty="0">
                <a:ln>
                  <a:noFill/>
                </a:ln>
                <a:solidFill>
                  <a:srgbClr val="032377"/>
                </a:solidFill>
                <a:effectLst/>
                <a:uLnTx/>
                <a:uFillTx/>
                <a:latin typeface="Arial"/>
                <a:cs typeface="Arial"/>
              </a:rPr>
              <a:t>topics</a:t>
            </a:r>
            <a:r>
              <a:rPr kumimoji="0" sz="1800" b="1" i="1" u="none" strike="noStrike" kern="0" cap="none" spc="-60" normalizeH="0" baseline="0" noProof="0" dirty="0">
                <a:ln>
                  <a:noFill/>
                </a:ln>
                <a:solidFill>
                  <a:srgbClr val="032377"/>
                </a:solidFill>
                <a:effectLst/>
                <a:uLnTx/>
                <a:uFillTx/>
                <a:latin typeface="Arial"/>
                <a:cs typeface="Arial"/>
              </a:rPr>
              <a:t> </a:t>
            </a:r>
            <a:r>
              <a:rPr kumimoji="0" sz="1800" b="1" i="1" u="none" strike="noStrike" kern="0" cap="none" spc="0" normalizeH="0" baseline="0" noProof="0" dirty="0">
                <a:ln>
                  <a:noFill/>
                </a:ln>
                <a:solidFill>
                  <a:srgbClr val="032377"/>
                </a:solidFill>
                <a:effectLst/>
                <a:uLnTx/>
                <a:uFillTx/>
                <a:latin typeface="Arial"/>
                <a:cs typeface="Arial"/>
              </a:rPr>
              <a:t>including</a:t>
            </a:r>
            <a:r>
              <a:rPr kumimoji="0" sz="1800" b="1" i="1" u="none" strike="noStrike" kern="0" cap="none" spc="-85" normalizeH="0" baseline="0" noProof="0" dirty="0">
                <a:ln>
                  <a:noFill/>
                </a:ln>
                <a:solidFill>
                  <a:srgbClr val="032377"/>
                </a:solidFill>
                <a:effectLst/>
                <a:uLnTx/>
                <a:uFillTx/>
                <a:latin typeface="Arial"/>
                <a:cs typeface="Arial"/>
              </a:rPr>
              <a:t> </a:t>
            </a:r>
            <a:r>
              <a:rPr kumimoji="0" sz="1800" b="1" i="1" u="none" strike="noStrike" kern="0" cap="none" spc="0" normalizeH="0" baseline="0" noProof="0" dirty="0">
                <a:ln>
                  <a:noFill/>
                </a:ln>
                <a:solidFill>
                  <a:srgbClr val="032377"/>
                </a:solidFill>
                <a:effectLst/>
                <a:uLnTx/>
                <a:uFillTx/>
                <a:latin typeface="Arial"/>
                <a:cs typeface="Arial"/>
              </a:rPr>
              <a:t>policy,</a:t>
            </a:r>
            <a:r>
              <a:rPr kumimoji="0" sz="1800" b="1" i="1" u="none" strike="noStrike" kern="0" cap="none" spc="-65" normalizeH="0" baseline="0" noProof="0" dirty="0">
                <a:ln>
                  <a:noFill/>
                </a:ln>
                <a:solidFill>
                  <a:srgbClr val="032377"/>
                </a:solidFill>
                <a:effectLst/>
                <a:uLnTx/>
                <a:uFillTx/>
                <a:latin typeface="Arial"/>
                <a:cs typeface="Arial"/>
              </a:rPr>
              <a:t> </a:t>
            </a:r>
            <a:r>
              <a:rPr kumimoji="0" sz="1800" b="1" i="1" u="none" strike="noStrike" kern="0" cap="none" spc="-10" normalizeH="0" baseline="0" noProof="0" dirty="0">
                <a:ln>
                  <a:noFill/>
                </a:ln>
                <a:solidFill>
                  <a:srgbClr val="032377"/>
                </a:solidFill>
                <a:effectLst/>
                <a:uLnTx/>
                <a:uFillTx/>
                <a:latin typeface="Arial"/>
                <a:cs typeface="Arial"/>
              </a:rPr>
              <a:t>technical, </a:t>
            </a:r>
            <a:r>
              <a:rPr kumimoji="0" sz="1800" b="1" i="1" u="none" strike="noStrike" kern="0" cap="none" spc="0" normalizeH="0" baseline="0" noProof="0" dirty="0">
                <a:ln>
                  <a:noFill/>
                </a:ln>
                <a:solidFill>
                  <a:srgbClr val="032377"/>
                </a:solidFill>
                <a:effectLst/>
                <a:uLnTx/>
                <a:uFillTx/>
                <a:latin typeface="Arial"/>
                <a:cs typeface="Arial"/>
              </a:rPr>
              <a:t>and</a:t>
            </a:r>
            <a:r>
              <a:rPr kumimoji="0" sz="1800" b="1" i="1" u="none" strike="noStrike" kern="0" cap="none" spc="-40" normalizeH="0" baseline="0" noProof="0" dirty="0">
                <a:ln>
                  <a:noFill/>
                </a:ln>
                <a:solidFill>
                  <a:srgbClr val="032377"/>
                </a:solidFill>
                <a:effectLst/>
                <a:uLnTx/>
                <a:uFillTx/>
                <a:latin typeface="Arial"/>
                <a:cs typeface="Arial"/>
              </a:rPr>
              <a:t> </a:t>
            </a:r>
            <a:r>
              <a:rPr kumimoji="0" sz="1800" b="1" i="1" u="none" strike="noStrike" kern="0" cap="none" spc="0" normalizeH="0" baseline="0" noProof="0" dirty="0">
                <a:ln>
                  <a:noFill/>
                </a:ln>
                <a:solidFill>
                  <a:srgbClr val="032377"/>
                </a:solidFill>
                <a:effectLst/>
                <a:uLnTx/>
                <a:uFillTx/>
                <a:latin typeface="Arial"/>
                <a:cs typeface="Arial"/>
              </a:rPr>
              <a:t>economic</a:t>
            </a:r>
            <a:r>
              <a:rPr kumimoji="0" sz="1800" b="1" i="1" u="none" strike="noStrike" kern="0" cap="none" spc="-40" normalizeH="0" baseline="0" noProof="0" dirty="0">
                <a:ln>
                  <a:noFill/>
                </a:ln>
                <a:solidFill>
                  <a:srgbClr val="032377"/>
                </a:solidFill>
                <a:effectLst/>
                <a:uLnTx/>
                <a:uFillTx/>
                <a:latin typeface="Arial"/>
                <a:cs typeface="Arial"/>
              </a:rPr>
              <a:t> </a:t>
            </a:r>
            <a:r>
              <a:rPr kumimoji="0" sz="1800" b="1" i="1" u="none" strike="noStrike" kern="0" cap="none" spc="-10" normalizeH="0" baseline="0" noProof="0" dirty="0">
                <a:ln>
                  <a:noFill/>
                </a:ln>
                <a:solidFill>
                  <a:srgbClr val="032377"/>
                </a:solidFill>
                <a:effectLst/>
                <a:uLnTx/>
                <a:uFillTx/>
                <a:latin typeface="Arial"/>
                <a:cs typeface="Arial"/>
              </a:rPr>
              <a:t>analyses</a:t>
            </a:r>
            <a:endParaRPr kumimoji="0" sz="18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905"/>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endParaRPr>
          </a:p>
          <a:p>
            <a:pPr marL="242570" marR="0" lvl="0" indent="-229870" defTabSz="914400" eaLnBrk="1" fontAlgn="auto" latinLnBrk="0" hangingPunct="1">
              <a:lnSpc>
                <a:spcPct val="100000"/>
              </a:lnSpc>
              <a:spcBef>
                <a:spcPts val="5"/>
              </a:spcBef>
              <a:spcAft>
                <a:spcPts val="0"/>
              </a:spcAft>
              <a:buClr>
                <a:srgbClr val="2CA8E0"/>
              </a:buClr>
              <a:buSzTx/>
              <a:buFont typeface="Arial"/>
              <a:buChar char="•"/>
              <a:tabLst>
                <a:tab pos="242570" algn="l"/>
              </a:tabLst>
              <a:defRPr/>
            </a:pPr>
            <a:r>
              <a:rPr kumimoji="0" sz="1800" b="1" i="1" u="none" strike="noStrike" kern="0" cap="none" spc="0" normalizeH="0" baseline="0" noProof="0" dirty="0">
                <a:ln>
                  <a:noFill/>
                </a:ln>
                <a:solidFill>
                  <a:srgbClr val="06509D"/>
                </a:solidFill>
                <a:effectLst/>
                <a:uLnTx/>
                <a:uFillTx/>
                <a:latin typeface="Arial"/>
                <a:cs typeface="Arial"/>
              </a:rPr>
              <a:t>20</a:t>
            </a:r>
            <a:r>
              <a:rPr kumimoji="0" sz="1800" b="1" i="1" u="none" strike="noStrike" kern="0" cap="none" spc="-25"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studies</a:t>
            </a:r>
            <a:r>
              <a:rPr kumimoji="0" sz="1800" b="0" i="0" u="none" strike="noStrike" kern="0" cap="none" spc="-10"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have</a:t>
            </a:r>
            <a:r>
              <a:rPr kumimoji="0" sz="1800" b="0" i="0" u="none" strike="noStrike" kern="0" cap="none" spc="-15"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been</a:t>
            </a:r>
            <a:r>
              <a:rPr kumimoji="0" sz="1800" b="0" i="0" u="none" strike="noStrike" kern="0" cap="none" spc="-10" normalizeH="0" baseline="0" noProof="0" dirty="0">
                <a:ln>
                  <a:noFill/>
                </a:ln>
                <a:solidFill>
                  <a:srgbClr val="06509D"/>
                </a:solidFill>
                <a:effectLst/>
                <a:uLnTx/>
                <a:uFillTx/>
                <a:latin typeface="Arial"/>
                <a:cs typeface="Arial"/>
              </a:rPr>
              <a:t> completed</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42570" marR="0" lvl="0" indent="-229870" defTabSz="914400" eaLnBrk="1" fontAlgn="auto" latinLnBrk="0" hangingPunct="1">
              <a:lnSpc>
                <a:spcPct val="100000"/>
              </a:lnSpc>
              <a:spcBef>
                <a:spcPts val="490"/>
              </a:spcBef>
              <a:spcAft>
                <a:spcPts val="0"/>
              </a:spcAft>
              <a:buClr>
                <a:srgbClr val="2CA8E0"/>
              </a:buClr>
              <a:buSzTx/>
              <a:buFont typeface="Arial"/>
              <a:buChar char="•"/>
              <a:tabLst>
                <a:tab pos="242570" algn="l"/>
              </a:tabLst>
              <a:defRPr/>
            </a:pPr>
            <a:r>
              <a:rPr kumimoji="0" sz="1800" b="1" i="1" u="none" strike="noStrike" kern="0" cap="none" spc="0" normalizeH="0" baseline="0" noProof="0" dirty="0">
                <a:ln>
                  <a:noFill/>
                </a:ln>
                <a:solidFill>
                  <a:srgbClr val="06509D"/>
                </a:solidFill>
                <a:effectLst/>
                <a:uLnTx/>
                <a:uFillTx/>
                <a:latin typeface="Arial"/>
                <a:cs typeface="Arial"/>
              </a:rPr>
              <a:t>2</a:t>
            </a:r>
            <a:r>
              <a:rPr kumimoji="0" sz="1800" b="1" i="1" u="none" strike="noStrike" kern="0" cap="none" spc="-30"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pending</a:t>
            </a:r>
            <a:r>
              <a:rPr kumimoji="0" sz="1800" b="0" i="0" u="none" strike="noStrike" kern="0" cap="none" spc="-5"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completion</a:t>
            </a:r>
            <a:r>
              <a:rPr kumimoji="0" sz="1800" b="0" i="0" u="none" strike="noStrike" kern="0" cap="none" spc="-10"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by</a:t>
            </a:r>
            <a:r>
              <a:rPr kumimoji="0" sz="1800" b="0" i="0" u="none" strike="noStrike" kern="0" cap="none" spc="-20"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end</a:t>
            </a:r>
            <a:r>
              <a:rPr kumimoji="0" sz="1800" b="0" i="0" u="none" strike="noStrike" kern="0" cap="none" spc="-30"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of</a:t>
            </a:r>
            <a:r>
              <a:rPr kumimoji="0" sz="1800" b="0" i="0" u="none" strike="noStrike" kern="0" cap="none" spc="-20" normalizeH="0" baseline="0" noProof="0" dirty="0">
                <a:ln>
                  <a:noFill/>
                </a:ln>
                <a:solidFill>
                  <a:srgbClr val="06509D"/>
                </a:solidFill>
                <a:effectLst/>
                <a:uLnTx/>
                <a:uFillTx/>
                <a:latin typeface="Arial"/>
                <a:cs typeface="Arial"/>
              </a:rPr>
              <a:t> 2025</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42570" marR="5080" lvl="0" indent="-230504" defTabSz="914400" eaLnBrk="1" fontAlgn="auto" latinLnBrk="0" hangingPunct="1">
              <a:lnSpc>
                <a:spcPts val="1939"/>
              </a:lnSpc>
              <a:spcBef>
                <a:spcPts val="730"/>
              </a:spcBef>
              <a:spcAft>
                <a:spcPts val="0"/>
              </a:spcAft>
              <a:buClr>
                <a:srgbClr val="2CA8E0"/>
              </a:buClr>
              <a:buSzTx/>
              <a:buFont typeface="Arial"/>
              <a:buChar char="•"/>
              <a:tabLst>
                <a:tab pos="242570" algn="l"/>
              </a:tabLst>
              <a:defRPr/>
            </a:pPr>
            <a:r>
              <a:rPr kumimoji="0" sz="1800" b="1" i="1" u="none" strike="noStrike" kern="0" cap="none" spc="0" normalizeH="0" baseline="0" noProof="0" dirty="0">
                <a:ln>
                  <a:noFill/>
                </a:ln>
                <a:solidFill>
                  <a:srgbClr val="06509D"/>
                </a:solidFill>
                <a:effectLst/>
                <a:uLnTx/>
                <a:uFillTx/>
                <a:latin typeface="Arial"/>
                <a:cs typeface="Arial"/>
              </a:rPr>
              <a:t>8</a:t>
            </a:r>
            <a:r>
              <a:rPr kumimoji="0" sz="1800" b="1" i="1" u="none" strike="noStrike" kern="0" cap="none" spc="-30"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pending</a:t>
            </a:r>
            <a:r>
              <a:rPr kumimoji="0" sz="1800" b="0" i="0" u="none" strike="noStrike" kern="0" cap="none" spc="-5"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completion</a:t>
            </a:r>
            <a:r>
              <a:rPr kumimoji="0" sz="1800" b="0" i="0" u="none" strike="noStrike" kern="0" cap="none" spc="-10"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by</a:t>
            </a:r>
            <a:r>
              <a:rPr kumimoji="0" sz="1800" b="0" i="0" u="none" strike="noStrike" kern="0" cap="none" spc="-20"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end</a:t>
            </a:r>
            <a:r>
              <a:rPr kumimoji="0" sz="1800" b="0" i="0" u="none" strike="noStrike" kern="0" cap="none" spc="-30"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of</a:t>
            </a:r>
            <a:r>
              <a:rPr kumimoji="0" sz="1800" b="0" i="0" u="none" strike="noStrike" kern="0" cap="none" spc="-20" normalizeH="0" baseline="0" noProof="0" dirty="0">
                <a:ln>
                  <a:noFill/>
                </a:ln>
                <a:solidFill>
                  <a:srgbClr val="06509D"/>
                </a:solidFill>
                <a:effectLst/>
                <a:uLnTx/>
                <a:uFillTx/>
                <a:latin typeface="Arial"/>
                <a:cs typeface="Arial"/>
              </a:rPr>
              <a:t> 2026 </a:t>
            </a:r>
            <a:r>
              <a:rPr kumimoji="0" sz="1800" b="0" i="0" u="none" strike="noStrike" kern="0" cap="none" spc="0" normalizeH="0" baseline="0" noProof="0" dirty="0">
                <a:ln>
                  <a:noFill/>
                </a:ln>
                <a:solidFill>
                  <a:srgbClr val="06509D"/>
                </a:solidFill>
                <a:effectLst/>
                <a:uLnTx/>
                <a:uFillTx/>
                <a:latin typeface="Arial"/>
                <a:cs typeface="Arial"/>
              </a:rPr>
              <a:t>or</a:t>
            </a:r>
            <a:r>
              <a:rPr kumimoji="0" sz="1800" b="0" i="0" u="none" strike="noStrike" kern="0" cap="none" spc="-10" normalizeH="0" baseline="0" noProof="0" dirty="0">
                <a:ln>
                  <a:noFill/>
                </a:ln>
                <a:solidFill>
                  <a:srgbClr val="06509D"/>
                </a:solidFill>
                <a:effectLst/>
                <a:uLnTx/>
                <a:uFillTx/>
                <a:latin typeface="Arial"/>
                <a:cs typeface="Arial"/>
              </a:rPr>
              <a:t> later</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42570" marR="64769" lvl="0" indent="-230504" defTabSz="914400" eaLnBrk="1" fontAlgn="auto" latinLnBrk="0" hangingPunct="1">
              <a:lnSpc>
                <a:spcPts val="1939"/>
              </a:lnSpc>
              <a:spcBef>
                <a:spcPts val="700"/>
              </a:spcBef>
              <a:spcAft>
                <a:spcPts val="0"/>
              </a:spcAft>
              <a:buClr>
                <a:srgbClr val="2CA8E0"/>
              </a:buClr>
              <a:buSzTx/>
              <a:buFontTx/>
              <a:buChar char="•"/>
              <a:tabLst>
                <a:tab pos="242570" algn="l"/>
              </a:tabLst>
              <a:defRPr/>
            </a:pPr>
            <a:r>
              <a:rPr kumimoji="0" sz="1800" b="0" i="0" u="none" strike="noStrike" kern="0" cap="none" spc="0" normalizeH="0" baseline="0" noProof="0" dirty="0">
                <a:ln>
                  <a:noFill/>
                </a:ln>
                <a:solidFill>
                  <a:srgbClr val="06509D"/>
                </a:solidFill>
                <a:effectLst/>
                <a:uLnTx/>
                <a:uFillTx/>
                <a:latin typeface="Arial"/>
                <a:cs typeface="Arial"/>
              </a:rPr>
              <a:t>There</a:t>
            </a:r>
            <a:r>
              <a:rPr kumimoji="0" sz="1800" b="0" i="0" u="none" strike="noStrike" kern="0" cap="none" spc="-45"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are</a:t>
            </a:r>
            <a:r>
              <a:rPr kumimoji="0" sz="1800" b="0" i="0" u="none" strike="noStrike" kern="0" cap="none" spc="-25"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active</a:t>
            </a:r>
            <a:r>
              <a:rPr kumimoji="0" sz="1800" b="0" i="0" u="none" strike="noStrike" kern="0" cap="none" spc="-30"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working</a:t>
            </a:r>
            <a:r>
              <a:rPr kumimoji="0" sz="1800" b="0" i="0" u="none" strike="noStrike" kern="0" cap="none" spc="10"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groups</a:t>
            </a:r>
            <a:r>
              <a:rPr kumimoji="0" sz="1800" b="0" i="0" u="none" strike="noStrike" kern="0" cap="none" spc="-15" normalizeH="0" baseline="0" noProof="0" dirty="0">
                <a:ln>
                  <a:noFill/>
                </a:ln>
                <a:solidFill>
                  <a:srgbClr val="06509D"/>
                </a:solidFill>
                <a:effectLst/>
                <a:uLnTx/>
                <a:uFillTx/>
                <a:latin typeface="Arial"/>
                <a:cs typeface="Arial"/>
              </a:rPr>
              <a:t> </a:t>
            </a:r>
            <a:r>
              <a:rPr kumimoji="0" sz="1800" b="0" i="0" u="none" strike="noStrike" kern="0" cap="none" spc="-25" normalizeH="0" baseline="0" noProof="0" dirty="0">
                <a:ln>
                  <a:noFill/>
                </a:ln>
                <a:solidFill>
                  <a:srgbClr val="06509D"/>
                </a:solidFill>
                <a:effectLst/>
                <a:uLnTx/>
                <a:uFillTx/>
                <a:latin typeface="Arial"/>
                <a:cs typeface="Arial"/>
              </a:rPr>
              <a:t>in </a:t>
            </a:r>
            <a:r>
              <a:rPr kumimoji="0" sz="1800" b="1" i="1" u="none" strike="noStrike" kern="0" cap="none" spc="0" normalizeH="0" baseline="0" noProof="0" dirty="0">
                <a:ln>
                  <a:noFill/>
                </a:ln>
                <a:solidFill>
                  <a:srgbClr val="06509D"/>
                </a:solidFill>
                <a:effectLst/>
                <a:uLnTx/>
                <a:uFillTx/>
                <a:latin typeface="Arial"/>
                <a:cs typeface="Arial"/>
              </a:rPr>
              <a:t>Arizona,</a:t>
            </a:r>
            <a:r>
              <a:rPr kumimoji="0" sz="1800" b="1" i="1" u="none" strike="noStrike" kern="0" cap="none" spc="-45" normalizeH="0" baseline="0" noProof="0" dirty="0">
                <a:ln>
                  <a:noFill/>
                </a:ln>
                <a:solidFill>
                  <a:srgbClr val="06509D"/>
                </a:solidFill>
                <a:effectLst/>
                <a:uLnTx/>
                <a:uFillTx/>
                <a:latin typeface="Arial"/>
                <a:cs typeface="Arial"/>
              </a:rPr>
              <a:t> </a:t>
            </a:r>
            <a:r>
              <a:rPr kumimoji="0" sz="1800" b="1" i="1" u="none" strike="noStrike" kern="0" cap="none" spc="0" normalizeH="0" baseline="0" noProof="0" dirty="0">
                <a:ln>
                  <a:noFill/>
                </a:ln>
                <a:solidFill>
                  <a:srgbClr val="06509D"/>
                </a:solidFill>
                <a:effectLst/>
                <a:uLnTx/>
                <a:uFillTx/>
                <a:latin typeface="Arial"/>
                <a:cs typeface="Arial"/>
              </a:rPr>
              <a:t>Hawaii,</a:t>
            </a:r>
            <a:r>
              <a:rPr kumimoji="0" sz="1800" b="1" i="1" u="none" strike="noStrike" kern="0" cap="none" spc="-20" normalizeH="0" baseline="0" noProof="0" dirty="0">
                <a:ln>
                  <a:noFill/>
                </a:ln>
                <a:solidFill>
                  <a:srgbClr val="06509D"/>
                </a:solidFill>
                <a:effectLst/>
                <a:uLnTx/>
                <a:uFillTx/>
                <a:latin typeface="Arial"/>
                <a:cs typeface="Arial"/>
              </a:rPr>
              <a:t> </a:t>
            </a:r>
            <a:r>
              <a:rPr kumimoji="0" sz="1800" b="1" i="1" u="none" strike="noStrike" kern="0" cap="none" spc="0" normalizeH="0" baseline="0" noProof="0" dirty="0">
                <a:ln>
                  <a:noFill/>
                </a:ln>
                <a:solidFill>
                  <a:srgbClr val="06509D"/>
                </a:solidFill>
                <a:effectLst/>
                <a:uLnTx/>
                <a:uFillTx/>
                <a:latin typeface="Arial"/>
                <a:cs typeface="Arial"/>
              </a:rPr>
              <a:t>Idaho,</a:t>
            </a:r>
            <a:r>
              <a:rPr kumimoji="0" sz="1800" b="1" i="1" u="none" strike="noStrike" kern="0" cap="none" spc="-45" normalizeH="0" baseline="0" noProof="0" dirty="0">
                <a:ln>
                  <a:noFill/>
                </a:ln>
                <a:solidFill>
                  <a:srgbClr val="06509D"/>
                </a:solidFill>
                <a:effectLst/>
                <a:uLnTx/>
                <a:uFillTx/>
                <a:latin typeface="Arial"/>
                <a:cs typeface="Arial"/>
              </a:rPr>
              <a:t> </a:t>
            </a:r>
            <a:r>
              <a:rPr kumimoji="0" sz="1800" b="1" i="1" u="none" strike="noStrike" kern="0" cap="none" spc="-10" normalizeH="0" baseline="0" noProof="0" dirty="0">
                <a:ln>
                  <a:noFill/>
                </a:ln>
                <a:solidFill>
                  <a:srgbClr val="06509D"/>
                </a:solidFill>
                <a:effectLst/>
                <a:uLnTx/>
                <a:uFillTx/>
                <a:latin typeface="Arial"/>
                <a:cs typeface="Arial"/>
              </a:rPr>
              <a:t>Louisiana, </a:t>
            </a:r>
            <a:r>
              <a:rPr kumimoji="0" sz="1800" b="1" i="1" u="none" strike="noStrike" kern="0" cap="none" spc="0" normalizeH="0" baseline="0" noProof="0" dirty="0">
                <a:ln>
                  <a:noFill/>
                </a:ln>
                <a:solidFill>
                  <a:srgbClr val="06509D"/>
                </a:solidFill>
                <a:effectLst/>
                <a:uLnTx/>
                <a:uFillTx/>
                <a:latin typeface="Arial"/>
                <a:cs typeface="Arial"/>
              </a:rPr>
              <a:t>Ohio,</a:t>
            </a:r>
            <a:r>
              <a:rPr kumimoji="0" sz="1800" b="1" i="1" u="none" strike="noStrike" kern="0" cap="none" spc="-60" normalizeH="0" baseline="0" noProof="0" dirty="0">
                <a:ln>
                  <a:noFill/>
                </a:ln>
                <a:solidFill>
                  <a:srgbClr val="06509D"/>
                </a:solidFill>
                <a:effectLst/>
                <a:uLnTx/>
                <a:uFillTx/>
                <a:latin typeface="Arial"/>
                <a:cs typeface="Arial"/>
              </a:rPr>
              <a:t> </a:t>
            </a:r>
            <a:r>
              <a:rPr kumimoji="0" sz="1800" b="1" i="1" u="none" strike="noStrike" kern="0" cap="none" spc="0" normalizeH="0" baseline="0" noProof="0" dirty="0">
                <a:ln>
                  <a:noFill/>
                </a:ln>
                <a:solidFill>
                  <a:srgbClr val="06509D"/>
                </a:solidFill>
                <a:effectLst/>
                <a:uLnTx/>
                <a:uFillTx/>
                <a:latin typeface="Arial"/>
                <a:cs typeface="Arial"/>
              </a:rPr>
              <a:t>Oklahoma,</a:t>
            </a:r>
            <a:r>
              <a:rPr kumimoji="0" sz="1800" b="1" i="1" u="none" strike="noStrike" kern="0" cap="none" spc="-45" normalizeH="0" baseline="0" noProof="0" dirty="0">
                <a:ln>
                  <a:noFill/>
                </a:ln>
                <a:solidFill>
                  <a:srgbClr val="06509D"/>
                </a:solidFill>
                <a:effectLst/>
                <a:uLnTx/>
                <a:uFillTx/>
                <a:latin typeface="Arial"/>
                <a:cs typeface="Arial"/>
              </a:rPr>
              <a:t> </a:t>
            </a:r>
            <a:r>
              <a:rPr kumimoji="0" sz="1800" b="1" i="1" u="none" strike="noStrike" kern="0" cap="none" spc="-10" normalizeH="0" baseline="0" noProof="0" dirty="0">
                <a:ln>
                  <a:noFill/>
                </a:ln>
                <a:solidFill>
                  <a:srgbClr val="06509D"/>
                </a:solidFill>
                <a:effectLst/>
                <a:uLnTx/>
                <a:uFillTx/>
                <a:latin typeface="Arial"/>
                <a:cs typeface="Arial"/>
              </a:rPr>
              <a:t>Tennessee,</a:t>
            </a:r>
            <a:r>
              <a:rPr kumimoji="0" sz="1800" b="1" i="1" u="none" strike="noStrike" kern="0" cap="none" spc="-25" normalizeH="0" baseline="0" noProof="0" dirty="0">
                <a:ln>
                  <a:noFill/>
                </a:ln>
                <a:solidFill>
                  <a:srgbClr val="06509D"/>
                </a:solidFill>
                <a:effectLst/>
                <a:uLnTx/>
                <a:uFillTx/>
                <a:latin typeface="Arial"/>
                <a:cs typeface="Arial"/>
              </a:rPr>
              <a:t> and </a:t>
            </a:r>
            <a:r>
              <a:rPr kumimoji="0" sz="1800" b="1" i="1" u="none" strike="noStrike" kern="0" cap="none" spc="-10" normalizeH="0" baseline="0" noProof="0" dirty="0">
                <a:ln>
                  <a:noFill/>
                </a:ln>
                <a:solidFill>
                  <a:srgbClr val="06509D"/>
                </a:solidFill>
                <a:effectLst/>
                <a:uLnTx/>
                <a:uFillTx/>
                <a:latin typeface="Arial"/>
                <a:cs typeface="Arial"/>
              </a:rPr>
              <a:t>Virginia</a:t>
            </a:r>
            <a:endParaRPr kumimoji="0" sz="1800" b="0" i="0" u="none" strike="noStrike" kern="0" cap="none" spc="0" normalizeH="0" baseline="0" noProof="0">
              <a:ln>
                <a:noFill/>
              </a:ln>
              <a:solidFill>
                <a:sysClr val="windowText" lastClr="000000"/>
              </a:solidFill>
              <a:effectLst/>
              <a:uLnTx/>
              <a:uFillTx/>
              <a:latin typeface="Arial"/>
              <a:cs typeface="Arial"/>
            </a:endParaRPr>
          </a:p>
          <a:p>
            <a:pPr marL="242570" marR="168910" lvl="0" indent="-230504" defTabSz="914400" eaLnBrk="1" fontAlgn="auto" latinLnBrk="0" hangingPunct="1">
              <a:lnSpc>
                <a:spcPts val="1939"/>
              </a:lnSpc>
              <a:spcBef>
                <a:spcPts val="20"/>
              </a:spcBef>
              <a:spcAft>
                <a:spcPts val="0"/>
              </a:spcAft>
              <a:buClr>
                <a:srgbClr val="2CA8E0"/>
              </a:buClr>
              <a:buSzTx/>
              <a:buFontTx/>
              <a:buChar char="•"/>
              <a:tabLst>
                <a:tab pos="242570" algn="l"/>
              </a:tabLst>
              <a:defRPr/>
            </a:pPr>
            <a:r>
              <a:rPr kumimoji="0" sz="1800" b="0" i="0" u="none" strike="noStrike" kern="0" cap="none" spc="0" normalizeH="0" baseline="0" noProof="0" dirty="0">
                <a:ln>
                  <a:noFill/>
                </a:ln>
                <a:solidFill>
                  <a:srgbClr val="06509D"/>
                </a:solidFill>
                <a:effectLst/>
                <a:uLnTx/>
                <a:uFillTx/>
                <a:latin typeface="Arial"/>
                <a:cs typeface="Arial"/>
              </a:rPr>
              <a:t>There</a:t>
            </a:r>
            <a:r>
              <a:rPr kumimoji="0" sz="1800" b="0" i="0" u="none" strike="noStrike" kern="0" cap="none" spc="-45"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are</a:t>
            </a:r>
            <a:r>
              <a:rPr kumimoji="0" sz="1800" b="0" i="0" u="none" strike="noStrike" kern="0" cap="none" spc="-15"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active</a:t>
            </a:r>
            <a:r>
              <a:rPr kumimoji="0" sz="1800" b="0" i="0" u="none" strike="noStrike" kern="0" cap="none" spc="-30" normalizeH="0" baseline="0" noProof="0" dirty="0">
                <a:ln>
                  <a:noFill/>
                </a:ln>
                <a:solidFill>
                  <a:srgbClr val="06509D"/>
                </a:solidFill>
                <a:effectLst/>
                <a:uLnTx/>
                <a:uFillTx/>
                <a:latin typeface="Arial"/>
                <a:cs typeface="Arial"/>
              </a:rPr>
              <a:t> </a:t>
            </a:r>
            <a:r>
              <a:rPr kumimoji="0" sz="1800" b="0" i="0" u="none" strike="noStrike" kern="0" cap="none" spc="0" normalizeH="0" baseline="0" noProof="0" dirty="0">
                <a:ln>
                  <a:noFill/>
                </a:ln>
                <a:solidFill>
                  <a:srgbClr val="06509D"/>
                </a:solidFill>
                <a:effectLst/>
                <a:uLnTx/>
                <a:uFillTx/>
                <a:latin typeface="Arial"/>
                <a:cs typeface="Arial"/>
              </a:rPr>
              <a:t>regulatory</a:t>
            </a:r>
            <a:r>
              <a:rPr kumimoji="0" sz="1800" b="0" i="0" u="none" strike="noStrike" kern="0" cap="none" spc="-15" normalizeH="0" baseline="0" noProof="0" dirty="0">
                <a:ln>
                  <a:noFill/>
                </a:ln>
                <a:solidFill>
                  <a:srgbClr val="06509D"/>
                </a:solidFill>
                <a:effectLst/>
                <a:uLnTx/>
                <a:uFillTx/>
                <a:latin typeface="Arial"/>
                <a:cs typeface="Arial"/>
              </a:rPr>
              <a:t> </a:t>
            </a:r>
            <a:r>
              <a:rPr kumimoji="0" sz="1800" b="0" i="0" u="none" strike="noStrike" kern="0" cap="none" spc="-10" normalizeH="0" baseline="0" noProof="0" dirty="0">
                <a:ln>
                  <a:noFill/>
                </a:ln>
                <a:solidFill>
                  <a:srgbClr val="06509D"/>
                </a:solidFill>
                <a:effectLst/>
                <a:uLnTx/>
                <a:uFillTx/>
                <a:latin typeface="Arial"/>
                <a:cs typeface="Arial"/>
              </a:rPr>
              <a:t>dockets </a:t>
            </a:r>
            <a:r>
              <a:rPr kumimoji="0" sz="1800" b="0" i="0" u="none" strike="noStrike" kern="0" cap="none" spc="0" normalizeH="0" baseline="0" noProof="0" dirty="0">
                <a:ln>
                  <a:noFill/>
                </a:ln>
                <a:solidFill>
                  <a:srgbClr val="06509D"/>
                </a:solidFill>
                <a:effectLst/>
                <a:uLnTx/>
                <a:uFillTx/>
                <a:latin typeface="Arial"/>
                <a:cs typeface="Arial"/>
              </a:rPr>
              <a:t>in</a:t>
            </a:r>
            <a:r>
              <a:rPr kumimoji="0" sz="1800" b="0" i="0" u="none" strike="noStrike" kern="0" cap="none" spc="-40" normalizeH="0" baseline="0" noProof="0" dirty="0">
                <a:ln>
                  <a:noFill/>
                </a:ln>
                <a:solidFill>
                  <a:srgbClr val="06509D"/>
                </a:solidFill>
                <a:effectLst/>
                <a:uLnTx/>
                <a:uFillTx/>
                <a:latin typeface="Arial"/>
                <a:cs typeface="Arial"/>
              </a:rPr>
              <a:t> </a:t>
            </a:r>
            <a:r>
              <a:rPr kumimoji="0" sz="1800" b="1" i="1" u="none" strike="noStrike" kern="0" cap="none" spc="0" normalizeH="0" baseline="0" noProof="0" dirty="0">
                <a:ln>
                  <a:noFill/>
                </a:ln>
                <a:solidFill>
                  <a:srgbClr val="06509D"/>
                </a:solidFill>
                <a:effectLst/>
                <a:uLnTx/>
                <a:uFillTx/>
                <a:latin typeface="Arial"/>
                <a:cs typeface="Arial"/>
              </a:rPr>
              <a:t>Arizona,</a:t>
            </a:r>
            <a:r>
              <a:rPr kumimoji="0" sz="1800" b="1" i="1" u="none" strike="noStrike" kern="0" cap="none" spc="-30" normalizeH="0" baseline="0" noProof="0" dirty="0">
                <a:ln>
                  <a:noFill/>
                </a:ln>
                <a:solidFill>
                  <a:srgbClr val="06509D"/>
                </a:solidFill>
                <a:effectLst/>
                <a:uLnTx/>
                <a:uFillTx/>
                <a:latin typeface="Arial"/>
                <a:cs typeface="Arial"/>
              </a:rPr>
              <a:t> </a:t>
            </a:r>
            <a:r>
              <a:rPr kumimoji="0" sz="1800" b="1" i="1" u="none" strike="noStrike" kern="0" cap="none" spc="-10" normalizeH="0" baseline="0" noProof="0" dirty="0">
                <a:ln>
                  <a:noFill/>
                </a:ln>
                <a:solidFill>
                  <a:srgbClr val="06509D"/>
                </a:solidFill>
                <a:effectLst/>
                <a:uLnTx/>
                <a:uFillTx/>
                <a:latin typeface="Arial"/>
                <a:cs typeface="Arial"/>
              </a:rPr>
              <a:t>Kentucky,</a:t>
            </a:r>
            <a:r>
              <a:rPr kumimoji="0" sz="1800" b="1" i="1" u="none" strike="noStrike" kern="0" cap="none" spc="-25" normalizeH="0" baseline="0" noProof="0" dirty="0">
                <a:ln>
                  <a:noFill/>
                </a:ln>
                <a:solidFill>
                  <a:srgbClr val="06509D"/>
                </a:solidFill>
                <a:effectLst/>
                <a:uLnTx/>
                <a:uFillTx/>
                <a:latin typeface="Arial"/>
                <a:cs typeface="Arial"/>
              </a:rPr>
              <a:t> and </a:t>
            </a:r>
            <a:r>
              <a:rPr kumimoji="0" sz="1800" b="1" i="1" u="none" strike="noStrike" kern="0" cap="none" spc="-10" normalizeH="0" baseline="0" noProof="0" dirty="0">
                <a:ln>
                  <a:noFill/>
                </a:ln>
                <a:solidFill>
                  <a:srgbClr val="06509D"/>
                </a:solidFill>
                <a:effectLst/>
                <a:uLnTx/>
                <a:uFillTx/>
                <a:latin typeface="Arial"/>
                <a:cs typeface="Arial"/>
              </a:rPr>
              <a:t>Oklahoma</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225552" y="1524000"/>
            <a:ext cx="7604759" cy="4784090"/>
            <a:chOff x="225552" y="1524000"/>
            <a:chExt cx="7604759" cy="4784090"/>
          </a:xfrm>
        </p:grpSpPr>
        <p:pic>
          <p:nvPicPr>
            <p:cNvPr id="5" name="object 5"/>
            <p:cNvPicPr/>
            <p:nvPr/>
          </p:nvPicPr>
          <p:blipFill>
            <a:blip r:embed="rId2" cstate="print"/>
            <a:stretch>
              <a:fillRect/>
            </a:stretch>
          </p:blipFill>
          <p:spPr>
            <a:xfrm>
              <a:off x="225552" y="1524000"/>
              <a:ext cx="7604759" cy="4783835"/>
            </a:xfrm>
            <a:prstGeom prst="rect">
              <a:avLst/>
            </a:prstGeom>
          </p:spPr>
        </p:pic>
        <p:pic>
          <p:nvPicPr>
            <p:cNvPr id="6" name="object 6"/>
            <p:cNvPicPr/>
            <p:nvPr/>
          </p:nvPicPr>
          <p:blipFill>
            <a:blip r:embed="rId3" cstate="print"/>
            <a:stretch>
              <a:fillRect/>
            </a:stretch>
          </p:blipFill>
          <p:spPr>
            <a:xfrm>
              <a:off x="278149" y="1538516"/>
              <a:ext cx="7499102" cy="4677492"/>
            </a:xfrm>
            <a:prstGeom prst="rect">
              <a:avLst/>
            </a:prstGeom>
          </p:spPr>
        </p:pic>
      </p:grpSp>
      <p:pic>
        <p:nvPicPr>
          <p:cNvPr id="7" name="object 7" descr="Graphical user interface, application  Description automatically generated"/>
          <p:cNvPicPr/>
          <p:nvPr/>
        </p:nvPicPr>
        <p:blipFill>
          <a:blip r:embed="rId4" cstate="print"/>
          <a:stretch>
            <a:fillRect/>
          </a:stretch>
        </p:blipFill>
        <p:spPr>
          <a:xfrm>
            <a:off x="8447798" y="182877"/>
            <a:ext cx="3312018" cy="590194"/>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57504" y="2281234"/>
            <a:ext cx="3231515" cy="1246505"/>
          </a:xfrm>
          <a:prstGeom prst="rect">
            <a:avLst/>
          </a:prstGeom>
        </p:spPr>
        <p:txBody>
          <a:bodyPr vert="horz" wrap="square" lIns="0" tIns="50165" rIns="0" bIns="0" rtlCol="0">
            <a:spAutoFit/>
          </a:bodyPr>
          <a:lstStyle/>
          <a:p>
            <a:pPr marL="12700" marR="5080" lvl="0" indent="0" defTabSz="914400" eaLnBrk="1" fontAlgn="auto" latinLnBrk="0" hangingPunct="1">
              <a:lnSpc>
                <a:spcPct val="86200"/>
              </a:lnSpc>
              <a:spcBef>
                <a:spcPts val="395"/>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Arial"/>
                <a:cs typeface="Arial"/>
              </a:rPr>
              <a:t>Utah</a:t>
            </a:r>
            <a:r>
              <a:rPr kumimoji="0" sz="1800" b="0" i="0" u="none" strike="noStrike" kern="0" cap="none" spc="0" normalizeH="0" baseline="0" noProof="0" dirty="0">
                <a:ln>
                  <a:noFill/>
                </a:ln>
                <a:solidFill>
                  <a:sysClr val="windowText" lastClr="000000"/>
                </a:solidFill>
                <a:effectLst/>
                <a:uLnTx/>
                <a:uFillTx/>
                <a:latin typeface="Arial"/>
                <a:cs typeface="Arial"/>
              </a:rPr>
              <a:t>:</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Operating</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Gigawatt. </a:t>
            </a:r>
            <a:r>
              <a:rPr kumimoji="0" sz="1800" b="0" i="0" u="none" strike="noStrike" kern="0" cap="none" spc="0" normalizeH="0" baseline="0" noProof="0" dirty="0">
                <a:ln>
                  <a:noFill/>
                </a:ln>
                <a:solidFill>
                  <a:sysClr val="windowText" lastClr="000000"/>
                </a:solidFill>
                <a:effectLst/>
                <a:uLnTx/>
                <a:uFillTx/>
                <a:latin typeface="Arial"/>
                <a:cs typeface="Arial"/>
              </a:rPr>
              <a:t>Funding</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nuclear</a:t>
            </a:r>
            <a:r>
              <a:rPr kumimoji="0" sz="1800" b="0" i="0" u="none" strike="noStrike" kern="0" cap="none" spc="-10" normalizeH="0" baseline="0" noProof="0" dirty="0">
                <a:ln>
                  <a:noFill/>
                </a:ln>
                <a:solidFill>
                  <a:sysClr val="windowText" lastClr="000000"/>
                </a:solidFill>
                <a:effectLst/>
                <a:uLnTx/>
                <a:uFillTx/>
                <a:latin typeface="Arial"/>
                <a:cs typeface="Arial"/>
              </a:rPr>
              <a:t> deployment </a:t>
            </a:r>
            <a:r>
              <a:rPr kumimoji="0" sz="1800" b="0" i="0" u="none" strike="noStrike" kern="0" cap="none" spc="0" normalizeH="0" baseline="0" noProof="0" dirty="0">
                <a:ln>
                  <a:noFill/>
                </a:ln>
                <a:solidFill>
                  <a:sysClr val="windowText" lastClr="000000"/>
                </a:solidFill>
                <a:effectLst/>
                <a:uLnTx/>
                <a:uFillTx/>
                <a:latin typeface="Arial"/>
                <a:cs typeface="Arial"/>
              </a:rPr>
              <a:t>initiatives;</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establishment</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of </a:t>
            </a:r>
            <a:r>
              <a:rPr kumimoji="0" sz="1800" b="0" i="0" u="none" strike="noStrike" kern="0" cap="none" spc="0" normalizeH="0" baseline="0" noProof="0" dirty="0">
                <a:ln>
                  <a:noFill/>
                </a:ln>
                <a:solidFill>
                  <a:sysClr val="windowText" lastClr="000000"/>
                </a:solidFill>
                <a:effectLst/>
                <a:uLnTx/>
                <a:uFillTx/>
                <a:latin typeface="Arial"/>
                <a:cs typeface="Arial"/>
              </a:rPr>
              <a:t>nuclear</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governance,</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research, </a:t>
            </a:r>
            <a:r>
              <a:rPr kumimoji="0" sz="1800" b="0" i="0" u="none" strike="noStrike" kern="0" cap="none" spc="0" normalizeH="0" baseline="0" noProof="0" dirty="0">
                <a:ln>
                  <a:noFill/>
                </a:ln>
                <a:solidFill>
                  <a:sysClr val="windowText" lastClr="000000"/>
                </a:solidFill>
                <a:effectLst/>
                <a:uLnTx/>
                <a:uFillTx/>
                <a:latin typeface="Arial"/>
                <a:cs typeface="Arial"/>
              </a:rPr>
              <a:t>and</a:t>
            </a:r>
            <a:r>
              <a:rPr kumimoji="0" sz="1800" b="0" i="0" u="none" strike="noStrike" kern="0" cap="none" spc="-4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coordination</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entities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3" name="object 3"/>
          <p:cNvGrpSpPr/>
          <p:nvPr/>
        </p:nvGrpSpPr>
        <p:grpSpPr>
          <a:xfrm>
            <a:off x="6378554" y="2238626"/>
            <a:ext cx="1376045" cy="1376045"/>
            <a:chOff x="6378554" y="2238626"/>
            <a:chExt cx="1376045" cy="1376045"/>
          </a:xfrm>
        </p:grpSpPr>
        <p:sp>
          <p:nvSpPr>
            <p:cNvPr id="4" name="object 4"/>
            <p:cNvSpPr/>
            <p:nvPr/>
          </p:nvSpPr>
          <p:spPr>
            <a:xfrm>
              <a:off x="6378554" y="2238626"/>
              <a:ext cx="1376045" cy="1376045"/>
            </a:xfrm>
            <a:custGeom>
              <a:avLst/>
              <a:gdLst/>
              <a:ahLst/>
              <a:cxnLst/>
              <a:rect l="l" t="t" r="r" b="b"/>
              <a:pathLst>
                <a:path w="1376045" h="1376045">
                  <a:moveTo>
                    <a:pt x="687959" y="0"/>
                  </a:moveTo>
                  <a:lnTo>
                    <a:pt x="640857" y="1587"/>
                  </a:lnTo>
                  <a:lnTo>
                    <a:pt x="594607" y="6280"/>
                  </a:lnTo>
                  <a:lnTo>
                    <a:pt x="549312" y="13977"/>
                  </a:lnTo>
                  <a:lnTo>
                    <a:pt x="505073" y="24574"/>
                  </a:lnTo>
                  <a:lnTo>
                    <a:pt x="461993" y="37971"/>
                  </a:lnTo>
                  <a:lnTo>
                    <a:pt x="420175" y="54063"/>
                  </a:lnTo>
                  <a:lnTo>
                    <a:pt x="379721" y="72749"/>
                  </a:lnTo>
                  <a:lnTo>
                    <a:pt x="340734" y="93927"/>
                  </a:lnTo>
                  <a:lnTo>
                    <a:pt x="303316" y="117493"/>
                  </a:lnTo>
                  <a:lnTo>
                    <a:pt x="267569" y="143345"/>
                  </a:lnTo>
                  <a:lnTo>
                    <a:pt x="233596" y="171382"/>
                  </a:lnTo>
                  <a:lnTo>
                    <a:pt x="201499" y="201499"/>
                  </a:lnTo>
                  <a:lnTo>
                    <a:pt x="171382" y="233596"/>
                  </a:lnTo>
                  <a:lnTo>
                    <a:pt x="143345" y="267569"/>
                  </a:lnTo>
                  <a:lnTo>
                    <a:pt x="117493" y="303316"/>
                  </a:lnTo>
                  <a:lnTo>
                    <a:pt x="93927" y="340734"/>
                  </a:lnTo>
                  <a:lnTo>
                    <a:pt x="72749" y="379721"/>
                  </a:lnTo>
                  <a:lnTo>
                    <a:pt x="54063" y="420175"/>
                  </a:lnTo>
                  <a:lnTo>
                    <a:pt x="37971" y="461993"/>
                  </a:lnTo>
                  <a:lnTo>
                    <a:pt x="24574" y="505073"/>
                  </a:lnTo>
                  <a:lnTo>
                    <a:pt x="13977" y="549312"/>
                  </a:lnTo>
                  <a:lnTo>
                    <a:pt x="6280" y="594607"/>
                  </a:lnTo>
                  <a:lnTo>
                    <a:pt x="1587" y="640857"/>
                  </a:lnTo>
                  <a:lnTo>
                    <a:pt x="0" y="687959"/>
                  </a:lnTo>
                  <a:lnTo>
                    <a:pt x="1587" y="735060"/>
                  </a:lnTo>
                  <a:lnTo>
                    <a:pt x="6280" y="781310"/>
                  </a:lnTo>
                  <a:lnTo>
                    <a:pt x="13977" y="826605"/>
                  </a:lnTo>
                  <a:lnTo>
                    <a:pt x="24574" y="870844"/>
                  </a:lnTo>
                  <a:lnTo>
                    <a:pt x="37971" y="913924"/>
                  </a:lnTo>
                  <a:lnTo>
                    <a:pt x="54063" y="955742"/>
                  </a:lnTo>
                  <a:lnTo>
                    <a:pt x="72749" y="996196"/>
                  </a:lnTo>
                  <a:lnTo>
                    <a:pt x="93927" y="1035183"/>
                  </a:lnTo>
                  <a:lnTo>
                    <a:pt x="117493" y="1072601"/>
                  </a:lnTo>
                  <a:lnTo>
                    <a:pt x="143345" y="1108348"/>
                  </a:lnTo>
                  <a:lnTo>
                    <a:pt x="171382" y="1142321"/>
                  </a:lnTo>
                  <a:lnTo>
                    <a:pt x="201499" y="1174418"/>
                  </a:lnTo>
                  <a:lnTo>
                    <a:pt x="233596" y="1204535"/>
                  </a:lnTo>
                  <a:lnTo>
                    <a:pt x="267569" y="1232572"/>
                  </a:lnTo>
                  <a:lnTo>
                    <a:pt x="303316" y="1258424"/>
                  </a:lnTo>
                  <a:lnTo>
                    <a:pt x="340734" y="1281990"/>
                  </a:lnTo>
                  <a:lnTo>
                    <a:pt x="379721" y="1303168"/>
                  </a:lnTo>
                  <a:lnTo>
                    <a:pt x="420175" y="1321854"/>
                  </a:lnTo>
                  <a:lnTo>
                    <a:pt x="461993" y="1337946"/>
                  </a:lnTo>
                  <a:lnTo>
                    <a:pt x="505073" y="1351343"/>
                  </a:lnTo>
                  <a:lnTo>
                    <a:pt x="549312" y="1361940"/>
                  </a:lnTo>
                  <a:lnTo>
                    <a:pt x="594607" y="1369637"/>
                  </a:lnTo>
                  <a:lnTo>
                    <a:pt x="640857" y="1374330"/>
                  </a:lnTo>
                  <a:lnTo>
                    <a:pt x="687959" y="1375918"/>
                  </a:lnTo>
                  <a:lnTo>
                    <a:pt x="735060" y="1374330"/>
                  </a:lnTo>
                  <a:lnTo>
                    <a:pt x="781310" y="1369637"/>
                  </a:lnTo>
                  <a:lnTo>
                    <a:pt x="826605" y="1361940"/>
                  </a:lnTo>
                  <a:lnTo>
                    <a:pt x="870844" y="1351343"/>
                  </a:lnTo>
                  <a:lnTo>
                    <a:pt x="913924" y="1337946"/>
                  </a:lnTo>
                  <a:lnTo>
                    <a:pt x="955742" y="1321854"/>
                  </a:lnTo>
                  <a:lnTo>
                    <a:pt x="996196" y="1303168"/>
                  </a:lnTo>
                  <a:lnTo>
                    <a:pt x="1035183" y="1281990"/>
                  </a:lnTo>
                  <a:lnTo>
                    <a:pt x="1072601" y="1258424"/>
                  </a:lnTo>
                  <a:lnTo>
                    <a:pt x="1108348" y="1232572"/>
                  </a:lnTo>
                  <a:lnTo>
                    <a:pt x="1142321" y="1204535"/>
                  </a:lnTo>
                  <a:lnTo>
                    <a:pt x="1174418" y="1174418"/>
                  </a:lnTo>
                  <a:lnTo>
                    <a:pt x="1204535" y="1142321"/>
                  </a:lnTo>
                  <a:lnTo>
                    <a:pt x="1232572" y="1108348"/>
                  </a:lnTo>
                  <a:lnTo>
                    <a:pt x="1258424" y="1072601"/>
                  </a:lnTo>
                  <a:lnTo>
                    <a:pt x="1281990" y="1035183"/>
                  </a:lnTo>
                  <a:lnTo>
                    <a:pt x="1303168" y="996196"/>
                  </a:lnTo>
                  <a:lnTo>
                    <a:pt x="1321854" y="955742"/>
                  </a:lnTo>
                  <a:lnTo>
                    <a:pt x="1337946" y="913924"/>
                  </a:lnTo>
                  <a:lnTo>
                    <a:pt x="1351343" y="870844"/>
                  </a:lnTo>
                  <a:lnTo>
                    <a:pt x="1361940" y="826605"/>
                  </a:lnTo>
                  <a:lnTo>
                    <a:pt x="1369637" y="781310"/>
                  </a:lnTo>
                  <a:lnTo>
                    <a:pt x="1374330" y="735060"/>
                  </a:lnTo>
                  <a:lnTo>
                    <a:pt x="1375918" y="687959"/>
                  </a:lnTo>
                  <a:lnTo>
                    <a:pt x="1374330" y="640857"/>
                  </a:lnTo>
                  <a:lnTo>
                    <a:pt x="1369637" y="594607"/>
                  </a:lnTo>
                  <a:lnTo>
                    <a:pt x="1361940" y="549312"/>
                  </a:lnTo>
                  <a:lnTo>
                    <a:pt x="1351343" y="505073"/>
                  </a:lnTo>
                  <a:lnTo>
                    <a:pt x="1337946" y="461993"/>
                  </a:lnTo>
                  <a:lnTo>
                    <a:pt x="1321854" y="420175"/>
                  </a:lnTo>
                  <a:lnTo>
                    <a:pt x="1303168" y="379721"/>
                  </a:lnTo>
                  <a:lnTo>
                    <a:pt x="1281990" y="340734"/>
                  </a:lnTo>
                  <a:lnTo>
                    <a:pt x="1258424" y="303316"/>
                  </a:lnTo>
                  <a:lnTo>
                    <a:pt x="1232572" y="267569"/>
                  </a:lnTo>
                  <a:lnTo>
                    <a:pt x="1204535" y="233596"/>
                  </a:lnTo>
                  <a:lnTo>
                    <a:pt x="1174418" y="201499"/>
                  </a:lnTo>
                  <a:lnTo>
                    <a:pt x="1142321" y="171382"/>
                  </a:lnTo>
                  <a:lnTo>
                    <a:pt x="1108348" y="143345"/>
                  </a:lnTo>
                  <a:lnTo>
                    <a:pt x="1072601" y="117493"/>
                  </a:lnTo>
                  <a:lnTo>
                    <a:pt x="1035183" y="93927"/>
                  </a:lnTo>
                  <a:lnTo>
                    <a:pt x="996196" y="72749"/>
                  </a:lnTo>
                  <a:lnTo>
                    <a:pt x="955742" y="54063"/>
                  </a:lnTo>
                  <a:lnTo>
                    <a:pt x="913924" y="37971"/>
                  </a:lnTo>
                  <a:lnTo>
                    <a:pt x="870844" y="24574"/>
                  </a:lnTo>
                  <a:lnTo>
                    <a:pt x="826605" y="13977"/>
                  </a:lnTo>
                  <a:lnTo>
                    <a:pt x="781310" y="6280"/>
                  </a:lnTo>
                  <a:lnTo>
                    <a:pt x="735060" y="1587"/>
                  </a:lnTo>
                  <a:lnTo>
                    <a:pt x="687959" y="0"/>
                  </a:lnTo>
                  <a:close/>
                </a:path>
              </a:pathLst>
            </a:custGeom>
            <a:solidFill>
              <a:srgbClr val="DBEA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6708592" y="2864735"/>
              <a:ext cx="723265" cy="329565"/>
            </a:xfrm>
            <a:custGeom>
              <a:avLst/>
              <a:gdLst/>
              <a:ahLst/>
              <a:cxnLst/>
              <a:rect l="l" t="t" r="r" b="b"/>
              <a:pathLst>
                <a:path w="723265" h="329564">
                  <a:moveTo>
                    <a:pt x="723263" y="328939"/>
                  </a:moveTo>
                  <a:lnTo>
                    <a:pt x="0" y="328939"/>
                  </a:lnTo>
                  <a:lnTo>
                    <a:pt x="0" y="0"/>
                  </a:lnTo>
                  <a:lnTo>
                    <a:pt x="723263" y="0"/>
                  </a:lnTo>
                  <a:lnTo>
                    <a:pt x="723263" y="49340"/>
                  </a:lnTo>
                  <a:lnTo>
                    <a:pt x="82189" y="49340"/>
                  </a:lnTo>
                  <a:lnTo>
                    <a:pt x="49313" y="82234"/>
                  </a:lnTo>
                  <a:lnTo>
                    <a:pt x="49313" y="246696"/>
                  </a:lnTo>
                  <a:lnTo>
                    <a:pt x="82189" y="279598"/>
                  </a:lnTo>
                  <a:lnTo>
                    <a:pt x="723263" y="279598"/>
                  </a:lnTo>
                  <a:lnTo>
                    <a:pt x="723263" y="328939"/>
                  </a:lnTo>
                  <a:close/>
                </a:path>
                <a:path w="723265" h="329564">
                  <a:moveTo>
                    <a:pt x="723263" y="279598"/>
                  </a:moveTo>
                  <a:lnTo>
                    <a:pt x="649293" y="279598"/>
                  </a:lnTo>
                  <a:lnTo>
                    <a:pt x="673950" y="254928"/>
                  </a:lnTo>
                  <a:lnTo>
                    <a:pt x="673950" y="74011"/>
                  </a:lnTo>
                  <a:lnTo>
                    <a:pt x="649293" y="49340"/>
                  </a:lnTo>
                  <a:lnTo>
                    <a:pt x="723263" y="49340"/>
                  </a:lnTo>
                  <a:lnTo>
                    <a:pt x="723263" y="279598"/>
                  </a:lnTo>
                  <a:close/>
                </a:path>
              </a:pathLst>
            </a:custGeom>
            <a:solidFill>
              <a:srgbClr val="7BBE2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2" cstate="print"/>
            <a:stretch>
              <a:fillRect/>
            </a:stretch>
          </p:blipFill>
          <p:spPr>
            <a:xfrm>
              <a:off x="7004472" y="2946968"/>
              <a:ext cx="131502" cy="164469"/>
            </a:xfrm>
            <a:prstGeom prst="rect">
              <a:avLst/>
            </a:prstGeom>
          </p:spPr>
        </p:pic>
        <p:sp>
          <p:nvSpPr>
            <p:cNvPr id="7" name="object 7"/>
            <p:cNvSpPr/>
            <p:nvPr/>
          </p:nvSpPr>
          <p:spPr>
            <a:xfrm>
              <a:off x="6802285" y="2641066"/>
              <a:ext cx="558165" cy="413384"/>
            </a:xfrm>
            <a:custGeom>
              <a:avLst/>
              <a:gdLst/>
              <a:ahLst/>
              <a:cxnLst/>
              <a:rect l="l" t="t" r="r" b="b"/>
              <a:pathLst>
                <a:path w="558165" h="413385">
                  <a:moveTo>
                    <a:pt x="87122" y="388137"/>
                  </a:moveTo>
                  <a:lnTo>
                    <a:pt x="85178" y="378536"/>
                  </a:lnTo>
                  <a:lnTo>
                    <a:pt x="79895" y="370700"/>
                  </a:lnTo>
                  <a:lnTo>
                    <a:pt x="72059" y="365417"/>
                  </a:lnTo>
                  <a:lnTo>
                    <a:pt x="62458" y="363474"/>
                  </a:lnTo>
                  <a:lnTo>
                    <a:pt x="52857" y="365417"/>
                  </a:lnTo>
                  <a:lnTo>
                    <a:pt x="45021" y="370700"/>
                  </a:lnTo>
                  <a:lnTo>
                    <a:pt x="39738" y="378536"/>
                  </a:lnTo>
                  <a:lnTo>
                    <a:pt x="37807" y="388137"/>
                  </a:lnTo>
                  <a:lnTo>
                    <a:pt x="39738" y="397751"/>
                  </a:lnTo>
                  <a:lnTo>
                    <a:pt x="45021" y="405587"/>
                  </a:lnTo>
                  <a:lnTo>
                    <a:pt x="52857" y="410870"/>
                  </a:lnTo>
                  <a:lnTo>
                    <a:pt x="62458" y="412813"/>
                  </a:lnTo>
                  <a:lnTo>
                    <a:pt x="72059" y="410870"/>
                  </a:lnTo>
                  <a:lnTo>
                    <a:pt x="79895" y="405587"/>
                  </a:lnTo>
                  <a:lnTo>
                    <a:pt x="85178" y="397751"/>
                  </a:lnTo>
                  <a:lnTo>
                    <a:pt x="87122" y="388137"/>
                  </a:lnTo>
                  <a:close/>
                </a:path>
                <a:path w="558165" h="413385">
                  <a:moveTo>
                    <a:pt x="476694" y="86334"/>
                  </a:moveTo>
                  <a:lnTo>
                    <a:pt x="442175" y="0"/>
                  </a:lnTo>
                  <a:lnTo>
                    <a:pt x="0" y="180911"/>
                  </a:lnTo>
                  <a:lnTo>
                    <a:pt x="253136" y="130746"/>
                  </a:lnTo>
                  <a:lnTo>
                    <a:pt x="415048" y="64960"/>
                  </a:lnTo>
                  <a:lnTo>
                    <a:pt x="427380" y="96202"/>
                  </a:lnTo>
                  <a:lnTo>
                    <a:pt x="476694" y="86334"/>
                  </a:lnTo>
                  <a:close/>
                </a:path>
                <a:path w="558165" h="413385">
                  <a:moveTo>
                    <a:pt x="498055" y="388137"/>
                  </a:moveTo>
                  <a:lnTo>
                    <a:pt x="496125" y="378536"/>
                  </a:lnTo>
                  <a:lnTo>
                    <a:pt x="490842" y="370700"/>
                  </a:lnTo>
                  <a:lnTo>
                    <a:pt x="483006" y="365417"/>
                  </a:lnTo>
                  <a:lnTo>
                    <a:pt x="473405" y="363474"/>
                  </a:lnTo>
                  <a:lnTo>
                    <a:pt x="463804" y="365417"/>
                  </a:lnTo>
                  <a:lnTo>
                    <a:pt x="455968" y="370700"/>
                  </a:lnTo>
                  <a:lnTo>
                    <a:pt x="450684" y="378536"/>
                  </a:lnTo>
                  <a:lnTo>
                    <a:pt x="448754" y="388137"/>
                  </a:lnTo>
                  <a:lnTo>
                    <a:pt x="450684" y="397751"/>
                  </a:lnTo>
                  <a:lnTo>
                    <a:pt x="455968" y="405587"/>
                  </a:lnTo>
                  <a:lnTo>
                    <a:pt x="463804" y="410870"/>
                  </a:lnTo>
                  <a:lnTo>
                    <a:pt x="473405" y="412813"/>
                  </a:lnTo>
                  <a:lnTo>
                    <a:pt x="483006" y="410870"/>
                  </a:lnTo>
                  <a:lnTo>
                    <a:pt x="490842" y="405587"/>
                  </a:lnTo>
                  <a:lnTo>
                    <a:pt x="496125" y="397751"/>
                  </a:lnTo>
                  <a:lnTo>
                    <a:pt x="498055" y="388137"/>
                  </a:lnTo>
                  <a:close/>
                </a:path>
                <a:path w="558165" h="413385">
                  <a:moveTo>
                    <a:pt x="558063" y="190779"/>
                  </a:moveTo>
                  <a:lnTo>
                    <a:pt x="541616" y="106895"/>
                  </a:lnTo>
                  <a:lnTo>
                    <a:pt x="119989" y="190779"/>
                  </a:lnTo>
                  <a:lnTo>
                    <a:pt x="372313" y="190779"/>
                  </a:lnTo>
                  <a:lnTo>
                    <a:pt x="502170" y="165290"/>
                  </a:lnTo>
                  <a:lnTo>
                    <a:pt x="507923" y="190779"/>
                  </a:lnTo>
                  <a:lnTo>
                    <a:pt x="558063" y="190779"/>
                  </a:lnTo>
                  <a:close/>
                </a:path>
              </a:pathLst>
            </a:custGeom>
            <a:solidFill>
              <a:srgbClr val="7BBE2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8036614" y="2399535"/>
            <a:ext cx="3054350" cy="1010285"/>
          </a:xfrm>
          <a:prstGeom prst="rect">
            <a:avLst/>
          </a:prstGeom>
        </p:spPr>
        <p:txBody>
          <a:bodyPr vert="horz" wrap="square" lIns="0" tIns="50165" rIns="0" bIns="0" rtlCol="0">
            <a:spAutoFit/>
          </a:bodyPr>
          <a:lstStyle/>
          <a:p>
            <a:pPr marL="12700" marR="5080" lvl="0" indent="0" defTabSz="914400" eaLnBrk="1" fontAlgn="auto" latinLnBrk="0" hangingPunct="1">
              <a:lnSpc>
                <a:spcPct val="86300"/>
              </a:lnSpc>
              <a:spcBef>
                <a:spcPts val="395"/>
              </a:spcBef>
              <a:spcAft>
                <a:spcPts val="0"/>
              </a:spcAft>
              <a:buClrTx/>
              <a:buSzTx/>
              <a:buFontTx/>
              <a:buNone/>
              <a:tabLst/>
              <a:defRPr/>
            </a:pPr>
            <a:r>
              <a:rPr kumimoji="0" sz="1800" b="1" i="0" u="none" strike="noStrike" kern="0" cap="none" spc="-10" normalizeH="0" baseline="0" noProof="0" dirty="0">
                <a:ln>
                  <a:noFill/>
                </a:ln>
                <a:solidFill>
                  <a:sysClr val="windowText" lastClr="000000"/>
                </a:solidFill>
                <a:effectLst/>
                <a:uLnTx/>
                <a:uFillTx/>
                <a:latin typeface="Arial"/>
                <a:cs typeface="Arial"/>
              </a:rPr>
              <a:t>Washington</a:t>
            </a:r>
            <a:r>
              <a:rPr kumimoji="0" sz="1800" b="0" i="0" u="none" strike="noStrike" kern="0" cap="none" spc="-10" normalizeH="0" baseline="0" noProof="0" dirty="0">
                <a:ln>
                  <a:noFill/>
                </a:ln>
                <a:solidFill>
                  <a:sysClr val="windowText" lastClr="000000"/>
                </a:solidFill>
                <a:effectLst/>
                <a:uLnTx/>
                <a:uFillTx/>
                <a:latin typeface="Arial"/>
                <a:cs typeface="Arial"/>
              </a:rPr>
              <a:t>:</a:t>
            </a:r>
            <a:r>
              <a:rPr kumimoji="0" sz="1800" b="0" i="0" u="none" strike="noStrike" kern="0" cap="none" spc="-6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State</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funding</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to </a:t>
            </a:r>
            <a:r>
              <a:rPr kumimoji="0" sz="1800" b="0" i="0" u="none" strike="noStrike" kern="0" cap="none" spc="0" normalizeH="0" baseline="0" noProof="0" dirty="0">
                <a:ln>
                  <a:noFill/>
                </a:ln>
                <a:solidFill>
                  <a:sysClr val="windowText" lastClr="000000"/>
                </a:solidFill>
                <a:effectLst/>
                <a:uLnTx/>
                <a:uFillTx/>
                <a:latin typeface="Arial"/>
                <a:cs typeface="Arial"/>
              </a:rPr>
              <a:t>support</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federal</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licensing</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and </a:t>
            </a:r>
            <a:r>
              <a:rPr kumimoji="0" sz="1800" b="0" i="0" u="none" strike="noStrike" kern="0" cap="none" spc="0" normalizeH="0" baseline="0" noProof="0" dirty="0">
                <a:ln>
                  <a:noFill/>
                </a:ln>
                <a:solidFill>
                  <a:sysClr val="windowText" lastClr="000000"/>
                </a:solidFill>
                <a:effectLst/>
                <a:uLnTx/>
                <a:uFillTx/>
                <a:latin typeface="Arial"/>
                <a:cs typeface="Arial"/>
              </a:rPr>
              <a:t>financing</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new</a:t>
            </a:r>
            <a:r>
              <a:rPr kumimoji="0" sz="1800" b="0" i="0" u="none" strike="noStrike" kern="0" cap="none" spc="-2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nuclear development</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9" name="object 9"/>
          <p:cNvGrpSpPr/>
          <p:nvPr/>
        </p:nvGrpSpPr>
        <p:grpSpPr>
          <a:xfrm>
            <a:off x="899444" y="4443604"/>
            <a:ext cx="1376045" cy="1376045"/>
            <a:chOff x="899444" y="4443604"/>
            <a:chExt cx="1376045" cy="1376045"/>
          </a:xfrm>
        </p:grpSpPr>
        <p:sp>
          <p:nvSpPr>
            <p:cNvPr id="10" name="object 10"/>
            <p:cNvSpPr/>
            <p:nvPr/>
          </p:nvSpPr>
          <p:spPr>
            <a:xfrm>
              <a:off x="899444" y="4443604"/>
              <a:ext cx="1376045" cy="1376045"/>
            </a:xfrm>
            <a:custGeom>
              <a:avLst/>
              <a:gdLst/>
              <a:ahLst/>
              <a:cxnLst/>
              <a:rect l="l" t="t" r="r" b="b"/>
              <a:pathLst>
                <a:path w="1376045" h="1376045">
                  <a:moveTo>
                    <a:pt x="687959" y="0"/>
                  </a:moveTo>
                  <a:lnTo>
                    <a:pt x="640857" y="1587"/>
                  </a:lnTo>
                  <a:lnTo>
                    <a:pt x="594607" y="6280"/>
                  </a:lnTo>
                  <a:lnTo>
                    <a:pt x="549312" y="13977"/>
                  </a:lnTo>
                  <a:lnTo>
                    <a:pt x="505073" y="24574"/>
                  </a:lnTo>
                  <a:lnTo>
                    <a:pt x="461993" y="37971"/>
                  </a:lnTo>
                  <a:lnTo>
                    <a:pt x="420175" y="54063"/>
                  </a:lnTo>
                  <a:lnTo>
                    <a:pt x="379721" y="72749"/>
                  </a:lnTo>
                  <a:lnTo>
                    <a:pt x="340734" y="93927"/>
                  </a:lnTo>
                  <a:lnTo>
                    <a:pt x="303316" y="117493"/>
                  </a:lnTo>
                  <a:lnTo>
                    <a:pt x="267569" y="143345"/>
                  </a:lnTo>
                  <a:lnTo>
                    <a:pt x="233596" y="171382"/>
                  </a:lnTo>
                  <a:lnTo>
                    <a:pt x="201499" y="201499"/>
                  </a:lnTo>
                  <a:lnTo>
                    <a:pt x="171382" y="233596"/>
                  </a:lnTo>
                  <a:lnTo>
                    <a:pt x="143345" y="267569"/>
                  </a:lnTo>
                  <a:lnTo>
                    <a:pt x="117493" y="303316"/>
                  </a:lnTo>
                  <a:lnTo>
                    <a:pt x="93927" y="340734"/>
                  </a:lnTo>
                  <a:lnTo>
                    <a:pt x="72749" y="379721"/>
                  </a:lnTo>
                  <a:lnTo>
                    <a:pt x="54063" y="420175"/>
                  </a:lnTo>
                  <a:lnTo>
                    <a:pt x="37971" y="461993"/>
                  </a:lnTo>
                  <a:lnTo>
                    <a:pt x="24574" y="505073"/>
                  </a:lnTo>
                  <a:lnTo>
                    <a:pt x="13977" y="549312"/>
                  </a:lnTo>
                  <a:lnTo>
                    <a:pt x="6280" y="594607"/>
                  </a:lnTo>
                  <a:lnTo>
                    <a:pt x="1587" y="640857"/>
                  </a:lnTo>
                  <a:lnTo>
                    <a:pt x="0" y="687958"/>
                  </a:lnTo>
                  <a:lnTo>
                    <a:pt x="1587" y="735060"/>
                  </a:lnTo>
                  <a:lnTo>
                    <a:pt x="6280" y="781310"/>
                  </a:lnTo>
                  <a:lnTo>
                    <a:pt x="13977" y="826605"/>
                  </a:lnTo>
                  <a:lnTo>
                    <a:pt x="24574" y="870844"/>
                  </a:lnTo>
                  <a:lnTo>
                    <a:pt x="37971" y="913924"/>
                  </a:lnTo>
                  <a:lnTo>
                    <a:pt x="54063" y="955742"/>
                  </a:lnTo>
                  <a:lnTo>
                    <a:pt x="72749" y="996196"/>
                  </a:lnTo>
                  <a:lnTo>
                    <a:pt x="93927" y="1035183"/>
                  </a:lnTo>
                  <a:lnTo>
                    <a:pt x="117493" y="1072601"/>
                  </a:lnTo>
                  <a:lnTo>
                    <a:pt x="143345" y="1108348"/>
                  </a:lnTo>
                  <a:lnTo>
                    <a:pt x="171382" y="1142321"/>
                  </a:lnTo>
                  <a:lnTo>
                    <a:pt x="201499" y="1174418"/>
                  </a:lnTo>
                  <a:lnTo>
                    <a:pt x="233596" y="1204535"/>
                  </a:lnTo>
                  <a:lnTo>
                    <a:pt x="267569" y="1232572"/>
                  </a:lnTo>
                  <a:lnTo>
                    <a:pt x="303316" y="1258424"/>
                  </a:lnTo>
                  <a:lnTo>
                    <a:pt x="340734" y="1281990"/>
                  </a:lnTo>
                  <a:lnTo>
                    <a:pt x="379721" y="1303168"/>
                  </a:lnTo>
                  <a:lnTo>
                    <a:pt x="420175" y="1321854"/>
                  </a:lnTo>
                  <a:lnTo>
                    <a:pt x="461993" y="1337946"/>
                  </a:lnTo>
                  <a:lnTo>
                    <a:pt x="505073" y="1351343"/>
                  </a:lnTo>
                  <a:lnTo>
                    <a:pt x="549312" y="1361940"/>
                  </a:lnTo>
                  <a:lnTo>
                    <a:pt x="594607" y="1369637"/>
                  </a:lnTo>
                  <a:lnTo>
                    <a:pt x="640857" y="1374330"/>
                  </a:lnTo>
                  <a:lnTo>
                    <a:pt x="687959" y="1375917"/>
                  </a:lnTo>
                  <a:lnTo>
                    <a:pt x="735060" y="1374330"/>
                  </a:lnTo>
                  <a:lnTo>
                    <a:pt x="781310" y="1369637"/>
                  </a:lnTo>
                  <a:lnTo>
                    <a:pt x="826605" y="1361940"/>
                  </a:lnTo>
                  <a:lnTo>
                    <a:pt x="870844" y="1351343"/>
                  </a:lnTo>
                  <a:lnTo>
                    <a:pt x="913924" y="1337946"/>
                  </a:lnTo>
                  <a:lnTo>
                    <a:pt x="955742" y="1321854"/>
                  </a:lnTo>
                  <a:lnTo>
                    <a:pt x="996196" y="1303168"/>
                  </a:lnTo>
                  <a:lnTo>
                    <a:pt x="1035183" y="1281990"/>
                  </a:lnTo>
                  <a:lnTo>
                    <a:pt x="1072601" y="1258424"/>
                  </a:lnTo>
                  <a:lnTo>
                    <a:pt x="1108348" y="1232572"/>
                  </a:lnTo>
                  <a:lnTo>
                    <a:pt x="1142321" y="1204535"/>
                  </a:lnTo>
                  <a:lnTo>
                    <a:pt x="1174418" y="1174418"/>
                  </a:lnTo>
                  <a:lnTo>
                    <a:pt x="1204535" y="1142321"/>
                  </a:lnTo>
                  <a:lnTo>
                    <a:pt x="1232572" y="1108348"/>
                  </a:lnTo>
                  <a:lnTo>
                    <a:pt x="1258424" y="1072601"/>
                  </a:lnTo>
                  <a:lnTo>
                    <a:pt x="1281990" y="1035183"/>
                  </a:lnTo>
                  <a:lnTo>
                    <a:pt x="1303168" y="996196"/>
                  </a:lnTo>
                  <a:lnTo>
                    <a:pt x="1321854" y="955742"/>
                  </a:lnTo>
                  <a:lnTo>
                    <a:pt x="1337946" y="913924"/>
                  </a:lnTo>
                  <a:lnTo>
                    <a:pt x="1351343" y="870844"/>
                  </a:lnTo>
                  <a:lnTo>
                    <a:pt x="1361940" y="826605"/>
                  </a:lnTo>
                  <a:lnTo>
                    <a:pt x="1369637" y="781310"/>
                  </a:lnTo>
                  <a:lnTo>
                    <a:pt x="1374330" y="735060"/>
                  </a:lnTo>
                  <a:lnTo>
                    <a:pt x="1375918" y="687958"/>
                  </a:lnTo>
                  <a:lnTo>
                    <a:pt x="1374330" y="640857"/>
                  </a:lnTo>
                  <a:lnTo>
                    <a:pt x="1369637" y="594607"/>
                  </a:lnTo>
                  <a:lnTo>
                    <a:pt x="1361940" y="549312"/>
                  </a:lnTo>
                  <a:lnTo>
                    <a:pt x="1351343" y="505073"/>
                  </a:lnTo>
                  <a:lnTo>
                    <a:pt x="1337946" y="461993"/>
                  </a:lnTo>
                  <a:lnTo>
                    <a:pt x="1321854" y="420175"/>
                  </a:lnTo>
                  <a:lnTo>
                    <a:pt x="1303168" y="379721"/>
                  </a:lnTo>
                  <a:lnTo>
                    <a:pt x="1281990" y="340734"/>
                  </a:lnTo>
                  <a:lnTo>
                    <a:pt x="1258424" y="303316"/>
                  </a:lnTo>
                  <a:lnTo>
                    <a:pt x="1232572" y="267569"/>
                  </a:lnTo>
                  <a:lnTo>
                    <a:pt x="1204535" y="233596"/>
                  </a:lnTo>
                  <a:lnTo>
                    <a:pt x="1174418" y="201499"/>
                  </a:lnTo>
                  <a:lnTo>
                    <a:pt x="1142321" y="171382"/>
                  </a:lnTo>
                  <a:lnTo>
                    <a:pt x="1108348" y="143345"/>
                  </a:lnTo>
                  <a:lnTo>
                    <a:pt x="1072601" y="117493"/>
                  </a:lnTo>
                  <a:lnTo>
                    <a:pt x="1035183" y="93927"/>
                  </a:lnTo>
                  <a:lnTo>
                    <a:pt x="996196" y="72749"/>
                  </a:lnTo>
                  <a:lnTo>
                    <a:pt x="955742" y="54063"/>
                  </a:lnTo>
                  <a:lnTo>
                    <a:pt x="913924" y="37971"/>
                  </a:lnTo>
                  <a:lnTo>
                    <a:pt x="870844" y="24574"/>
                  </a:lnTo>
                  <a:lnTo>
                    <a:pt x="826605" y="13977"/>
                  </a:lnTo>
                  <a:lnTo>
                    <a:pt x="781310" y="6280"/>
                  </a:lnTo>
                  <a:lnTo>
                    <a:pt x="735060" y="1587"/>
                  </a:lnTo>
                  <a:lnTo>
                    <a:pt x="687959" y="0"/>
                  </a:lnTo>
                  <a:close/>
                </a:path>
              </a:pathLst>
            </a:custGeom>
            <a:solidFill>
              <a:srgbClr val="DBEA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311668" y="4855904"/>
              <a:ext cx="559435" cy="559435"/>
            </a:xfrm>
            <a:custGeom>
              <a:avLst/>
              <a:gdLst/>
              <a:ahLst/>
              <a:cxnLst/>
              <a:rect l="l" t="t" r="r" b="b"/>
              <a:pathLst>
                <a:path w="559435" h="559435">
                  <a:moveTo>
                    <a:pt x="558885" y="559189"/>
                  </a:moveTo>
                  <a:lnTo>
                    <a:pt x="0" y="559189"/>
                  </a:lnTo>
                  <a:lnTo>
                    <a:pt x="0" y="337155"/>
                  </a:lnTo>
                  <a:lnTo>
                    <a:pt x="24664" y="0"/>
                  </a:lnTo>
                  <a:lnTo>
                    <a:pt x="90416" y="0"/>
                  </a:lnTo>
                  <a:lnTo>
                    <a:pt x="115064" y="337155"/>
                  </a:lnTo>
                  <a:lnTo>
                    <a:pt x="558885" y="337155"/>
                  </a:lnTo>
                  <a:lnTo>
                    <a:pt x="558885" y="427613"/>
                  </a:lnTo>
                  <a:lnTo>
                    <a:pt x="65751" y="427613"/>
                  </a:lnTo>
                  <a:lnTo>
                    <a:pt x="65751" y="501625"/>
                  </a:lnTo>
                  <a:lnTo>
                    <a:pt x="558885" y="501625"/>
                  </a:lnTo>
                  <a:lnTo>
                    <a:pt x="558885" y="559189"/>
                  </a:lnTo>
                  <a:close/>
                </a:path>
                <a:path w="559435" h="559435">
                  <a:moveTo>
                    <a:pt x="336975" y="337155"/>
                  </a:moveTo>
                  <a:lnTo>
                    <a:pt x="115064" y="337155"/>
                  </a:lnTo>
                  <a:lnTo>
                    <a:pt x="336975" y="222034"/>
                  </a:lnTo>
                  <a:lnTo>
                    <a:pt x="336975" y="337155"/>
                  </a:lnTo>
                  <a:close/>
                </a:path>
                <a:path w="559435" h="559435">
                  <a:moveTo>
                    <a:pt x="558885" y="337155"/>
                  </a:moveTo>
                  <a:lnTo>
                    <a:pt x="336975" y="337155"/>
                  </a:lnTo>
                  <a:lnTo>
                    <a:pt x="558885" y="222034"/>
                  </a:lnTo>
                  <a:lnTo>
                    <a:pt x="558885" y="337155"/>
                  </a:lnTo>
                  <a:close/>
                </a:path>
                <a:path w="559435" h="559435">
                  <a:moveTo>
                    <a:pt x="230137" y="501625"/>
                  </a:moveTo>
                  <a:lnTo>
                    <a:pt x="164386" y="501625"/>
                  </a:lnTo>
                  <a:lnTo>
                    <a:pt x="164386" y="427613"/>
                  </a:lnTo>
                  <a:lnTo>
                    <a:pt x="230137" y="427613"/>
                  </a:lnTo>
                  <a:lnTo>
                    <a:pt x="230137" y="501625"/>
                  </a:lnTo>
                  <a:close/>
                </a:path>
                <a:path w="559435" h="559435">
                  <a:moveTo>
                    <a:pt x="394515" y="501625"/>
                  </a:moveTo>
                  <a:lnTo>
                    <a:pt x="328764" y="501625"/>
                  </a:lnTo>
                  <a:lnTo>
                    <a:pt x="328764" y="427613"/>
                  </a:lnTo>
                  <a:lnTo>
                    <a:pt x="394515" y="427613"/>
                  </a:lnTo>
                  <a:lnTo>
                    <a:pt x="394515" y="501625"/>
                  </a:lnTo>
                  <a:close/>
                </a:path>
                <a:path w="559435" h="559435">
                  <a:moveTo>
                    <a:pt x="558885" y="501625"/>
                  </a:moveTo>
                  <a:lnTo>
                    <a:pt x="493142" y="501625"/>
                  </a:lnTo>
                  <a:lnTo>
                    <a:pt x="493142" y="427613"/>
                  </a:lnTo>
                  <a:lnTo>
                    <a:pt x="558885" y="427613"/>
                  </a:lnTo>
                  <a:lnTo>
                    <a:pt x="558885" y="501625"/>
                  </a:lnTo>
                  <a:close/>
                </a:path>
              </a:pathLst>
            </a:custGeom>
            <a:solidFill>
              <a:srgbClr val="7BBE2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2" name="object 12"/>
          <p:cNvSpPr txBox="1"/>
          <p:nvPr/>
        </p:nvSpPr>
        <p:spPr>
          <a:xfrm>
            <a:off x="2557504" y="4604513"/>
            <a:ext cx="3219450" cy="1010285"/>
          </a:xfrm>
          <a:prstGeom prst="rect">
            <a:avLst/>
          </a:prstGeom>
        </p:spPr>
        <p:txBody>
          <a:bodyPr vert="horz" wrap="square" lIns="0" tIns="50165" rIns="0" bIns="0" rtlCol="0">
            <a:spAutoFit/>
          </a:bodyPr>
          <a:lstStyle/>
          <a:p>
            <a:pPr marL="12700" marR="5080" lvl="0" indent="0" defTabSz="914400" eaLnBrk="1" fontAlgn="auto" latinLnBrk="0" hangingPunct="1">
              <a:lnSpc>
                <a:spcPct val="86300"/>
              </a:lnSpc>
              <a:spcBef>
                <a:spcPts val="395"/>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Arial"/>
                <a:cs typeface="Arial"/>
              </a:rPr>
              <a:t>Montana</a:t>
            </a:r>
            <a:r>
              <a:rPr kumimoji="0" sz="1800" b="0" i="0" u="none" strike="noStrike" kern="0" cap="none" spc="0" normalizeH="0" baseline="0" noProof="0" dirty="0">
                <a:ln>
                  <a:noFill/>
                </a:ln>
                <a:solidFill>
                  <a:sysClr val="windowText" lastClr="000000"/>
                </a:solidFill>
                <a:effectLst/>
                <a:uLnTx/>
                <a:uFillTx/>
                <a:latin typeface="Arial"/>
                <a:cs typeface="Arial"/>
              </a:rPr>
              <a:t>:</a:t>
            </a:r>
            <a:r>
              <a:rPr kumimoji="0" sz="1800" b="0" i="0" u="none" strike="noStrike" kern="0" cap="none" spc="-7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Regulatory</a:t>
            </a:r>
            <a:r>
              <a:rPr kumimoji="0" sz="1800" b="0" i="0" u="none" strike="noStrike" kern="0" cap="none" spc="-45"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pathways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spent</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fuel</a:t>
            </a:r>
            <a:r>
              <a:rPr kumimoji="0" sz="1800" b="0" i="0" u="none" strike="noStrike" kern="0" cap="none" spc="-1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storage</a:t>
            </a:r>
            <a:r>
              <a:rPr kumimoji="0" sz="1800" b="0" i="0" u="none" strike="noStrike" kern="0" cap="none" spc="-10" normalizeH="0" baseline="0" noProof="0" dirty="0">
                <a:ln>
                  <a:noFill/>
                </a:ln>
                <a:solidFill>
                  <a:sysClr val="windowText" lastClr="000000"/>
                </a:solidFill>
                <a:effectLst/>
                <a:uLnTx/>
                <a:uFillTx/>
                <a:latin typeface="Arial"/>
                <a:cs typeface="Arial"/>
              </a:rPr>
              <a:t> </a:t>
            </a:r>
            <a:r>
              <a:rPr kumimoji="0" sz="1800" b="0" i="0" u="none" strike="noStrike" kern="0" cap="none" spc="-25" normalizeH="0" baseline="0" noProof="0" dirty="0">
                <a:ln>
                  <a:noFill/>
                </a:ln>
                <a:solidFill>
                  <a:sysClr val="windowText" lastClr="000000"/>
                </a:solidFill>
                <a:effectLst/>
                <a:uLnTx/>
                <a:uFillTx/>
                <a:latin typeface="Arial"/>
                <a:cs typeface="Arial"/>
              </a:rPr>
              <a:t>and </a:t>
            </a:r>
            <a:r>
              <a:rPr kumimoji="0" sz="1800" b="0" i="0" u="none" strike="noStrike" kern="0" cap="none" spc="0" normalizeH="0" baseline="0" noProof="0" dirty="0">
                <a:ln>
                  <a:noFill/>
                </a:ln>
                <a:solidFill>
                  <a:sysClr val="windowText" lastClr="000000"/>
                </a:solidFill>
                <a:effectLst/>
                <a:uLnTx/>
                <a:uFillTx/>
                <a:latin typeface="Arial"/>
                <a:cs typeface="Arial"/>
              </a:rPr>
              <a:t>uranium</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conversion</a:t>
            </a:r>
            <a:r>
              <a:rPr kumimoji="0" sz="1800" b="0" i="0" u="none" strike="noStrike" kern="0" cap="none" spc="-25" normalizeH="0" baseline="0" noProof="0" dirty="0">
                <a:ln>
                  <a:noFill/>
                </a:ln>
                <a:solidFill>
                  <a:sysClr val="windowText" lastClr="000000"/>
                </a:solidFill>
                <a:effectLst/>
                <a:uLnTx/>
                <a:uFillTx/>
                <a:latin typeface="Arial"/>
                <a:cs typeface="Arial"/>
              </a:rPr>
              <a:t> and </a:t>
            </a:r>
            <a:r>
              <a:rPr kumimoji="0" sz="1800" b="0" i="0" u="none" strike="noStrike" kern="0" cap="none" spc="0" normalizeH="0" baseline="0" noProof="0" dirty="0">
                <a:ln>
                  <a:noFill/>
                </a:ln>
                <a:solidFill>
                  <a:sysClr val="windowText" lastClr="000000"/>
                </a:solidFill>
                <a:effectLst/>
                <a:uLnTx/>
                <a:uFillTx/>
                <a:latin typeface="Arial"/>
                <a:cs typeface="Arial"/>
              </a:rPr>
              <a:t>enrichment</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10" normalizeH="0" baseline="0" noProof="0" dirty="0">
                <a:ln>
                  <a:noFill/>
                </a:ln>
                <a:solidFill>
                  <a:sysClr val="windowText" lastClr="000000"/>
                </a:solidFill>
                <a:effectLst/>
                <a:uLnTx/>
                <a:uFillTx/>
                <a:latin typeface="Arial"/>
                <a:cs typeface="Arial"/>
              </a:rPr>
              <a:t>facilities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13" name="object 13"/>
          <p:cNvGrpSpPr/>
          <p:nvPr/>
        </p:nvGrpSpPr>
        <p:grpSpPr>
          <a:xfrm>
            <a:off x="6378554" y="4443604"/>
            <a:ext cx="1376045" cy="1376045"/>
            <a:chOff x="6378554" y="4443604"/>
            <a:chExt cx="1376045" cy="1376045"/>
          </a:xfrm>
        </p:grpSpPr>
        <p:sp>
          <p:nvSpPr>
            <p:cNvPr id="14" name="object 14"/>
            <p:cNvSpPr/>
            <p:nvPr/>
          </p:nvSpPr>
          <p:spPr>
            <a:xfrm>
              <a:off x="6378554" y="4443604"/>
              <a:ext cx="1376045" cy="1376045"/>
            </a:xfrm>
            <a:custGeom>
              <a:avLst/>
              <a:gdLst/>
              <a:ahLst/>
              <a:cxnLst/>
              <a:rect l="l" t="t" r="r" b="b"/>
              <a:pathLst>
                <a:path w="1376045" h="1376045">
                  <a:moveTo>
                    <a:pt x="687959" y="0"/>
                  </a:moveTo>
                  <a:lnTo>
                    <a:pt x="640857" y="1587"/>
                  </a:lnTo>
                  <a:lnTo>
                    <a:pt x="594607" y="6280"/>
                  </a:lnTo>
                  <a:lnTo>
                    <a:pt x="549312" y="13977"/>
                  </a:lnTo>
                  <a:lnTo>
                    <a:pt x="505073" y="24574"/>
                  </a:lnTo>
                  <a:lnTo>
                    <a:pt x="461993" y="37971"/>
                  </a:lnTo>
                  <a:lnTo>
                    <a:pt x="420175" y="54063"/>
                  </a:lnTo>
                  <a:lnTo>
                    <a:pt x="379721" y="72749"/>
                  </a:lnTo>
                  <a:lnTo>
                    <a:pt x="340734" y="93927"/>
                  </a:lnTo>
                  <a:lnTo>
                    <a:pt x="303316" y="117493"/>
                  </a:lnTo>
                  <a:lnTo>
                    <a:pt x="267569" y="143345"/>
                  </a:lnTo>
                  <a:lnTo>
                    <a:pt x="233596" y="171382"/>
                  </a:lnTo>
                  <a:lnTo>
                    <a:pt x="201499" y="201499"/>
                  </a:lnTo>
                  <a:lnTo>
                    <a:pt x="171382" y="233596"/>
                  </a:lnTo>
                  <a:lnTo>
                    <a:pt x="143345" y="267569"/>
                  </a:lnTo>
                  <a:lnTo>
                    <a:pt x="117493" y="303316"/>
                  </a:lnTo>
                  <a:lnTo>
                    <a:pt x="93927" y="340734"/>
                  </a:lnTo>
                  <a:lnTo>
                    <a:pt x="72749" y="379721"/>
                  </a:lnTo>
                  <a:lnTo>
                    <a:pt x="54063" y="420175"/>
                  </a:lnTo>
                  <a:lnTo>
                    <a:pt x="37971" y="461993"/>
                  </a:lnTo>
                  <a:lnTo>
                    <a:pt x="24574" y="505073"/>
                  </a:lnTo>
                  <a:lnTo>
                    <a:pt x="13977" y="549312"/>
                  </a:lnTo>
                  <a:lnTo>
                    <a:pt x="6280" y="594607"/>
                  </a:lnTo>
                  <a:lnTo>
                    <a:pt x="1587" y="640857"/>
                  </a:lnTo>
                  <a:lnTo>
                    <a:pt x="0" y="687958"/>
                  </a:lnTo>
                  <a:lnTo>
                    <a:pt x="1587" y="735060"/>
                  </a:lnTo>
                  <a:lnTo>
                    <a:pt x="6280" y="781310"/>
                  </a:lnTo>
                  <a:lnTo>
                    <a:pt x="13977" y="826605"/>
                  </a:lnTo>
                  <a:lnTo>
                    <a:pt x="24574" y="870844"/>
                  </a:lnTo>
                  <a:lnTo>
                    <a:pt x="37971" y="913924"/>
                  </a:lnTo>
                  <a:lnTo>
                    <a:pt x="54063" y="955742"/>
                  </a:lnTo>
                  <a:lnTo>
                    <a:pt x="72749" y="996196"/>
                  </a:lnTo>
                  <a:lnTo>
                    <a:pt x="93927" y="1035183"/>
                  </a:lnTo>
                  <a:lnTo>
                    <a:pt x="117493" y="1072601"/>
                  </a:lnTo>
                  <a:lnTo>
                    <a:pt x="143345" y="1108348"/>
                  </a:lnTo>
                  <a:lnTo>
                    <a:pt x="171382" y="1142321"/>
                  </a:lnTo>
                  <a:lnTo>
                    <a:pt x="201499" y="1174418"/>
                  </a:lnTo>
                  <a:lnTo>
                    <a:pt x="233596" y="1204535"/>
                  </a:lnTo>
                  <a:lnTo>
                    <a:pt x="267569" y="1232572"/>
                  </a:lnTo>
                  <a:lnTo>
                    <a:pt x="303316" y="1258424"/>
                  </a:lnTo>
                  <a:lnTo>
                    <a:pt x="340734" y="1281990"/>
                  </a:lnTo>
                  <a:lnTo>
                    <a:pt x="379721" y="1303168"/>
                  </a:lnTo>
                  <a:lnTo>
                    <a:pt x="420175" y="1321854"/>
                  </a:lnTo>
                  <a:lnTo>
                    <a:pt x="461993" y="1337946"/>
                  </a:lnTo>
                  <a:lnTo>
                    <a:pt x="505073" y="1351343"/>
                  </a:lnTo>
                  <a:lnTo>
                    <a:pt x="549312" y="1361940"/>
                  </a:lnTo>
                  <a:lnTo>
                    <a:pt x="594607" y="1369637"/>
                  </a:lnTo>
                  <a:lnTo>
                    <a:pt x="640857" y="1374330"/>
                  </a:lnTo>
                  <a:lnTo>
                    <a:pt x="687959" y="1375917"/>
                  </a:lnTo>
                  <a:lnTo>
                    <a:pt x="735060" y="1374330"/>
                  </a:lnTo>
                  <a:lnTo>
                    <a:pt x="781310" y="1369637"/>
                  </a:lnTo>
                  <a:lnTo>
                    <a:pt x="826605" y="1361940"/>
                  </a:lnTo>
                  <a:lnTo>
                    <a:pt x="870844" y="1351343"/>
                  </a:lnTo>
                  <a:lnTo>
                    <a:pt x="913924" y="1337946"/>
                  </a:lnTo>
                  <a:lnTo>
                    <a:pt x="955742" y="1321854"/>
                  </a:lnTo>
                  <a:lnTo>
                    <a:pt x="996196" y="1303168"/>
                  </a:lnTo>
                  <a:lnTo>
                    <a:pt x="1035183" y="1281990"/>
                  </a:lnTo>
                  <a:lnTo>
                    <a:pt x="1072601" y="1258424"/>
                  </a:lnTo>
                  <a:lnTo>
                    <a:pt x="1108348" y="1232572"/>
                  </a:lnTo>
                  <a:lnTo>
                    <a:pt x="1142321" y="1204535"/>
                  </a:lnTo>
                  <a:lnTo>
                    <a:pt x="1174418" y="1174418"/>
                  </a:lnTo>
                  <a:lnTo>
                    <a:pt x="1204535" y="1142321"/>
                  </a:lnTo>
                  <a:lnTo>
                    <a:pt x="1232572" y="1108348"/>
                  </a:lnTo>
                  <a:lnTo>
                    <a:pt x="1258424" y="1072601"/>
                  </a:lnTo>
                  <a:lnTo>
                    <a:pt x="1281990" y="1035183"/>
                  </a:lnTo>
                  <a:lnTo>
                    <a:pt x="1303168" y="996196"/>
                  </a:lnTo>
                  <a:lnTo>
                    <a:pt x="1321854" y="955742"/>
                  </a:lnTo>
                  <a:lnTo>
                    <a:pt x="1337946" y="913924"/>
                  </a:lnTo>
                  <a:lnTo>
                    <a:pt x="1351343" y="870844"/>
                  </a:lnTo>
                  <a:lnTo>
                    <a:pt x="1361940" y="826605"/>
                  </a:lnTo>
                  <a:lnTo>
                    <a:pt x="1369637" y="781310"/>
                  </a:lnTo>
                  <a:lnTo>
                    <a:pt x="1374330" y="735060"/>
                  </a:lnTo>
                  <a:lnTo>
                    <a:pt x="1375918" y="687958"/>
                  </a:lnTo>
                  <a:lnTo>
                    <a:pt x="1374330" y="640857"/>
                  </a:lnTo>
                  <a:lnTo>
                    <a:pt x="1369637" y="594607"/>
                  </a:lnTo>
                  <a:lnTo>
                    <a:pt x="1361940" y="549312"/>
                  </a:lnTo>
                  <a:lnTo>
                    <a:pt x="1351343" y="505073"/>
                  </a:lnTo>
                  <a:lnTo>
                    <a:pt x="1337946" y="461993"/>
                  </a:lnTo>
                  <a:lnTo>
                    <a:pt x="1321854" y="420175"/>
                  </a:lnTo>
                  <a:lnTo>
                    <a:pt x="1303168" y="379721"/>
                  </a:lnTo>
                  <a:lnTo>
                    <a:pt x="1281990" y="340734"/>
                  </a:lnTo>
                  <a:lnTo>
                    <a:pt x="1258424" y="303316"/>
                  </a:lnTo>
                  <a:lnTo>
                    <a:pt x="1232572" y="267569"/>
                  </a:lnTo>
                  <a:lnTo>
                    <a:pt x="1204535" y="233596"/>
                  </a:lnTo>
                  <a:lnTo>
                    <a:pt x="1174418" y="201499"/>
                  </a:lnTo>
                  <a:lnTo>
                    <a:pt x="1142321" y="171382"/>
                  </a:lnTo>
                  <a:lnTo>
                    <a:pt x="1108348" y="143345"/>
                  </a:lnTo>
                  <a:lnTo>
                    <a:pt x="1072601" y="117493"/>
                  </a:lnTo>
                  <a:lnTo>
                    <a:pt x="1035183" y="93927"/>
                  </a:lnTo>
                  <a:lnTo>
                    <a:pt x="996196" y="72749"/>
                  </a:lnTo>
                  <a:lnTo>
                    <a:pt x="955742" y="54063"/>
                  </a:lnTo>
                  <a:lnTo>
                    <a:pt x="913924" y="37971"/>
                  </a:lnTo>
                  <a:lnTo>
                    <a:pt x="870844" y="24574"/>
                  </a:lnTo>
                  <a:lnTo>
                    <a:pt x="826605" y="13977"/>
                  </a:lnTo>
                  <a:lnTo>
                    <a:pt x="781310" y="6280"/>
                  </a:lnTo>
                  <a:lnTo>
                    <a:pt x="735060" y="1587"/>
                  </a:lnTo>
                  <a:lnTo>
                    <a:pt x="687959" y="0"/>
                  </a:lnTo>
                  <a:close/>
                </a:path>
              </a:pathLst>
            </a:custGeom>
            <a:solidFill>
              <a:srgbClr val="DBEA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6815430" y="4806568"/>
              <a:ext cx="509905" cy="658495"/>
            </a:xfrm>
            <a:custGeom>
              <a:avLst/>
              <a:gdLst/>
              <a:ahLst/>
              <a:cxnLst/>
              <a:rect l="l" t="t" r="r" b="b"/>
              <a:pathLst>
                <a:path w="509904" h="658495">
                  <a:moveTo>
                    <a:pt x="238353" y="509854"/>
                  </a:moveTo>
                  <a:lnTo>
                    <a:pt x="98628" y="509854"/>
                  </a:lnTo>
                  <a:lnTo>
                    <a:pt x="98628" y="542747"/>
                  </a:lnTo>
                  <a:lnTo>
                    <a:pt x="238353" y="542747"/>
                  </a:lnTo>
                  <a:lnTo>
                    <a:pt x="238353" y="509854"/>
                  </a:lnTo>
                  <a:close/>
                </a:path>
                <a:path w="509904" h="658495">
                  <a:moveTo>
                    <a:pt x="238353" y="411175"/>
                  </a:moveTo>
                  <a:lnTo>
                    <a:pt x="98628" y="411175"/>
                  </a:lnTo>
                  <a:lnTo>
                    <a:pt x="98628" y="444068"/>
                  </a:lnTo>
                  <a:lnTo>
                    <a:pt x="238353" y="444068"/>
                  </a:lnTo>
                  <a:lnTo>
                    <a:pt x="238353" y="411175"/>
                  </a:lnTo>
                  <a:close/>
                </a:path>
                <a:path w="509904" h="658495">
                  <a:moveTo>
                    <a:pt x="238353" y="312483"/>
                  </a:moveTo>
                  <a:lnTo>
                    <a:pt x="98628" y="312483"/>
                  </a:lnTo>
                  <a:lnTo>
                    <a:pt x="98628" y="345376"/>
                  </a:lnTo>
                  <a:lnTo>
                    <a:pt x="238353" y="345376"/>
                  </a:lnTo>
                  <a:lnTo>
                    <a:pt x="238353" y="312483"/>
                  </a:lnTo>
                  <a:close/>
                </a:path>
                <a:path w="509904" h="658495">
                  <a:moveTo>
                    <a:pt x="238353" y="213804"/>
                  </a:moveTo>
                  <a:lnTo>
                    <a:pt x="98628" y="213804"/>
                  </a:lnTo>
                  <a:lnTo>
                    <a:pt x="98628" y="246697"/>
                  </a:lnTo>
                  <a:lnTo>
                    <a:pt x="238353" y="246697"/>
                  </a:lnTo>
                  <a:lnTo>
                    <a:pt x="238353" y="213804"/>
                  </a:lnTo>
                  <a:close/>
                </a:path>
                <a:path w="509904" h="658495">
                  <a:moveTo>
                    <a:pt x="509574" y="82232"/>
                  </a:moveTo>
                  <a:lnTo>
                    <a:pt x="506984" y="69456"/>
                  </a:lnTo>
                  <a:lnTo>
                    <a:pt x="499922" y="59004"/>
                  </a:lnTo>
                  <a:lnTo>
                    <a:pt x="489458" y="51930"/>
                  </a:lnTo>
                  <a:lnTo>
                    <a:pt x="476694" y="49339"/>
                  </a:lnTo>
                  <a:lnTo>
                    <a:pt x="460260" y="49339"/>
                  </a:lnTo>
                  <a:lnTo>
                    <a:pt x="460260" y="98679"/>
                  </a:lnTo>
                  <a:lnTo>
                    <a:pt x="460260" y="608533"/>
                  </a:lnTo>
                  <a:lnTo>
                    <a:pt x="49314" y="608533"/>
                  </a:lnTo>
                  <a:lnTo>
                    <a:pt x="49314" y="98679"/>
                  </a:lnTo>
                  <a:lnTo>
                    <a:pt x="139725" y="98679"/>
                  </a:lnTo>
                  <a:lnTo>
                    <a:pt x="139725" y="148018"/>
                  </a:lnTo>
                  <a:lnTo>
                    <a:pt x="369849" y="148018"/>
                  </a:lnTo>
                  <a:lnTo>
                    <a:pt x="369849" y="98679"/>
                  </a:lnTo>
                  <a:lnTo>
                    <a:pt x="460260" y="98679"/>
                  </a:lnTo>
                  <a:lnTo>
                    <a:pt x="460260" y="49339"/>
                  </a:lnTo>
                  <a:lnTo>
                    <a:pt x="336981" y="49339"/>
                  </a:lnTo>
                  <a:lnTo>
                    <a:pt x="336981" y="32893"/>
                  </a:lnTo>
                  <a:lnTo>
                    <a:pt x="334378" y="20116"/>
                  </a:lnTo>
                  <a:lnTo>
                    <a:pt x="327317" y="9652"/>
                  </a:lnTo>
                  <a:lnTo>
                    <a:pt x="316865" y="2590"/>
                  </a:lnTo>
                  <a:lnTo>
                    <a:pt x="304101" y="0"/>
                  </a:lnTo>
                  <a:lnTo>
                    <a:pt x="279450" y="0"/>
                  </a:lnTo>
                  <a:lnTo>
                    <a:pt x="279450" y="57556"/>
                  </a:lnTo>
                  <a:lnTo>
                    <a:pt x="277558" y="67310"/>
                  </a:lnTo>
                  <a:lnTo>
                    <a:pt x="272351" y="75133"/>
                  </a:lnTo>
                  <a:lnTo>
                    <a:pt x="264541" y="80340"/>
                  </a:lnTo>
                  <a:lnTo>
                    <a:pt x="254787" y="82232"/>
                  </a:lnTo>
                  <a:lnTo>
                    <a:pt x="245046" y="80340"/>
                  </a:lnTo>
                  <a:lnTo>
                    <a:pt x="237223" y="75133"/>
                  </a:lnTo>
                  <a:lnTo>
                    <a:pt x="232016" y="67310"/>
                  </a:lnTo>
                  <a:lnTo>
                    <a:pt x="230136" y="57556"/>
                  </a:lnTo>
                  <a:lnTo>
                    <a:pt x="232029" y="47802"/>
                  </a:lnTo>
                  <a:lnTo>
                    <a:pt x="237324" y="39979"/>
                  </a:lnTo>
                  <a:lnTo>
                    <a:pt x="245389" y="34772"/>
                  </a:lnTo>
                  <a:lnTo>
                    <a:pt x="255612" y="32893"/>
                  </a:lnTo>
                  <a:lnTo>
                    <a:pt x="264350" y="34772"/>
                  </a:lnTo>
                  <a:lnTo>
                    <a:pt x="264718" y="34772"/>
                  </a:lnTo>
                  <a:lnTo>
                    <a:pt x="272453" y="40284"/>
                  </a:lnTo>
                  <a:lnTo>
                    <a:pt x="277571" y="48158"/>
                  </a:lnTo>
                  <a:lnTo>
                    <a:pt x="279450" y="57556"/>
                  </a:lnTo>
                  <a:lnTo>
                    <a:pt x="279450" y="0"/>
                  </a:lnTo>
                  <a:lnTo>
                    <a:pt x="205473" y="0"/>
                  </a:lnTo>
                  <a:lnTo>
                    <a:pt x="192709" y="2590"/>
                  </a:lnTo>
                  <a:lnTo>
                    <a:pt x="182257" y="9652"/>
                  </a:lnTo>
                  <a:lnTo>
                    <a:pt x="175196" y="20116"/>
                  </a:lnTo>
                  <a:lnTo>
                    <a:pt x="172593" y="32893"/>
                  </a:lnTo>
                  <a:lnTo>
                    <a:pt x="172593" y="49339"/>
                  </a:lnTo>
                  <a:lnTo>
                    <a:pt x="32880" y="49339"/>
                  </a:lnTo>
                  <a:lnTo>
                    <a:pt x="20116" y="51930"/>
                  </a:lnTo>
                  <a:lnTo>
                    <a:pt x="9664" y="59004"/>
                  </a:lnTo>
                  <a:lnTo>
                    <a:pt x="2590" y="69456"/>
                  </a:lnTo>
                  <a:lnTo>
                    <a:pt x="0" y="82232"/>
                  </a:lnTo>
                  <a:lnTo>
                    <a:pt x="0" y="624979"/>
                  </a:lnTo>
                  <a:lnTo>
                    <a:pt x="2590" y="637755"/>
                  </a:lnTo>
                  <a:lnTo>
                    <a:pt x="9664" y="648208"/>
                  </a:lnTo>
                  <a:lnTo>
                    <a:pt x="20116" y="655281"/>
                  </a:lnTo>
                  <a:lnTo>
                    <a:pt x="32880" y="657872"/>
                  </a:lnTo>
                  <a:lnTo>
                    <a:pt x="476694" y="657872"/>
                  </a:lnTo>
                  <a:lnTo>
                    <a:pt x="489458" y="655281"/>
                  </a:lnTo>
                  <a:lnTo>
                    <a:pt x="499922" y="648208"/>
                  </a:lnTo>
                  <a:lnTo>
                    <a:pt x="506984" y="637755"/>
                  </a:lnTo>
                  <a:lnTo>
                    <a:pt x="509574" y="624979"/>
                  </a:lnTo>
                  <a:lnTo>
                    <a:pt x="509574" y="608533"/>
                  </a:lnTo>
                  <a:lnTo>
                    <a:pt x="509574" y="98679"/>
                  </a:lnTo>
                  <a:lnTo>
                    <a:pt x="509574" y="82232"/>
                  </a:lnTo>
                  <a:close/>
                </a:path>
              </a:pathLst>
            </a:custGeom>
            <a:solidFill>
              <a:srgbClr val="7BBE2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6" name="object 16"/>
            <p:cNvPicPr/>
            <p:nvPr/>
          </p:nvPicPr>
          <p:blipFill>
            <a:blip r:embed="rId3" cstate="print"/>
            <a:stretch>
              <a:fillRect/>
            </a:stretch>
          </p:blipFill>
          <p:spPr>
            <a:xfrm>
              <a:off x="7110496" y="4985006"/>
              <a:ext cx="110133" cy="384859"/>
            </a:xfrm>
            <a:prstGeom prst="rect">
              <a:avLst/>
            </a:prstGeom>
          </p:spPr>
        </p:pic>
      </p:grpSp>
      <p:sp>
        <p:nvSpPr>
          <p:cNvPr id="17" name="object 17"/>
          <p:cNvSpPr txBox="1"/>
          <p:nvPr/>
        </p:nvSpPr>
        <p:spPr>
          <a:xfrm>
            <a:off x="8036614" y="4722814"/>
            <a:ext cx="3199130" cy="774065"/>
          </a:xfrm>
          <a:prstGeom prst="rect">
            <a:avLst/>
          </a:prstGeom>
        </p:spPr>
        <p:txBody>
          <a:bodyPr vert="horz" wrap="square" lIns="0" tIns="49530" rIns="0" bIns="0" rtlCol="0">
            <a:spAutoFit/>
          </a:bodyPr>
          <a:lstStyle/>
          <a:p>
            <a:pPr marL="12700" marR="5080" lvl="0" indent="0" defTabSz="914400" eaLnBrk="1" fontAlgn="auto" latinLnBrk="0" hangingPunct="1">
              <a:lnSpc>
                <a:spcPct val="86400"/>
              </a:lnSpc>
              <a:spcBef>
                <a:spcPts val="39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Arial"/>
                <a:cs typeface="Arial"/>
              </a:rPr>
              <a:t>Wyoming</a:t>
            </a:r>
            <a:r>
              <a:rPr kumimoji="0" sz="1800" b="0" i="0" u="none" strike="noStrike" kern="0" cap="none" spc="0" normalizeH="0" baseline="0" noProof="0" dirty="0">
                <a:ln>
                  <a:noFill/>
                </a:ln>
                <a:solidFill>
                  <a:sysClr val="windowText" lastClr="000000"/>
                </a:solidFill>
                <a:effectLst/>
                <a:uLnTx/>
                <a:uFillTx/>
                <a:latin typeface="Arial"/>
                <a:cs typeface="Arial"/>
              </a:rPr>
              <a:t>:</a:t>
            </a:r>
            <a:r>
              <a:rPr kumimoji="0" sz="1800" b="0" i="0" u="none" strike="noStrike" kern="0" cap="none" spc="-7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Updated</a:t>
            </a:r>
            <a:r>
              <a:rPr kumimoji="0" sz="1800" b="0" i="0" u="none" strike="noStrike" kern="0" cap="none" spc="-65"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state </a:t>
            </a:r>
            <a:r>
              <a:rPr kumimoji="0" sz="1800" b="0" i="0" u="none" strike="noStrike" kern="0" cap="none" spc="0" normalizeH="0" baseline="0" noProof="0" dirty="0">
                <a:ln>
                  <a:noFill/>
                </a:ln>
                <a:solidFill>
                  <a:sysClr val="windowText" lastClr="000000"/>
                </a:solidFill>
                <a:effectLst/>
                <a:uLnTx/>
                <a:uFillTx/>
                <a:latin typeface="Arial"/>
                <a:cs typeface="Arial"/>
              </a:rPr>
              <a:t>approval</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requirements</a:t>
            </a:r>
            <a:r>
              <a:rPr kumimoji="0" sz="1800" b="0" i="0" u="none" strike="noStrike" kern="0" cap="none" spc="-2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for</a:t>
            </a:r>
            <a:r>
              <a:rPr kumimoji="0" sz="1800" b="0" i="0" u="none" strike="noStrike" kern="0" cap="none" spc="-50" normalizeH="0" baseline="0" noProof="0" dirty="0">
                <a:ln>
                  <a:noFill/>
                </a:ln>
                <a:solidFill>
                  <a:sysClr val="windowText" lastClr="000000"/>
                </a:solidFill>
                <a:effectLst/>
                <a:uLnTx/>
                <a:uFillTx/>
                <a:latin typeface="Arial"/>
                <a:cs typeface="Arial"/>
              </a:rPr>
              <a:t> </a:t>
            </a:r>
            <a:r>
              <a:rPr kumimoji="0" sz="1800" b="0" i="0" u="none" strike="noStrike" kern="0" cap="none" spc="-20" normalizeH="0" baseline="0" noProof="0" dirty="0">
                <a:ln>
                  <a:noFill/>
                </a:ln>
                <a:solidFill>
                  <a:sysClr val="windowText" lastClr="000000"/>
                </a:solidFill>
                <a:effectLst/>
                <a:uLnTx/>
                <a:uFillTx/>
                <a:latin typeface="Arial"/>
                <a:cs typeface="Arial"/>
              </a:rPr>
              <a:t>high-</a:t>
            </a:r>
            <a:r>
              <a:rPr kumimoji="0" sz="1800" b="0" i="0" u="none" strike="noStrike" kern="0" cap="none" spc="0" normalizeH="0" baseline="0" noProof="0" dirty="0">
                <a:ln>
                  <a:noFill/>
                </a:ln>
                <a:solidFill>
                  <a:sysClr val="windowText" lastClr="000000"/>
                </a:solidFill>
                <a:effectLst/>
                <a:uLnTx/>
                <a:uFillTx/>
                <a:latin typeface="Arial"/>
                <a:cs typeface="Arial"/>
              </a:rPr>
              <a:t>level</a:t>
            </a:r>
            <a:r>
              <a:rPr kumimoji="0" sz="1800" b="0" i="0" u="none" strike="noStrike" kern="0" cap="none" spc="-35"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radioactive</a:t>
            </a:r>
            <a:r>
              <a:rPr kumimoji="0" sz="1800" b="0" i="0" u="none" strike="noStrike" kern="0" cap="none" spc="-30" normalizeH="0" baseline="0" noProof="0" dirty="0">
                <a:ln>
                  <a:noFill/>
                </a:ln>
                <a:solidFill>
                  <a:sysClr val="windowText" lastClr="000000"/>
                </a:solidFill>
                <a:effectLst/>
                <a:uLnTx/>
                <a:uFillTx/>
                <a:latin typeface="Arial"/>
                <a:cs typeface="Arial"/>
              </a:rPr>
              <a:t> </a:t>
            </a:r>
            <a:r>
              <a:rPr kumimoji="0" sz="1800" b="0" i="0" u="none" strike="noStrike" kern="0" cap="none" spc="0" normalizeH="0" baseline="0" noProof="0" dirty="0">
                <a:ln>
                  <a:noFill/>
                </a:ln>
                <a:solidFill>
                  <a:sysClr val="windowText" lastClr="000000"/>
                </a:solidFill>
                <a:effectLst/>
                <a:uLnTx/>
                <a:uFillTx/>
                <a:latin typeface="Arial"/>
                <a:cs typeface="Arial"/>
              </a:rPr>
              <a:t>waste </a:t>
            </a:r>
            <a:r>
              <a:rPr kumimoji="0" sz="1800" b="0" i="0" u="none" strike="noStrike" kern="0" cap="none" spc="-10" normalizeH="0" baseline="0" noProof="0" dirty="0">
                <a:ln>
                  <a:noFill/>
                </a:ln>
                <a:solidFill>
                  <a:sysClr val="windowText" lastClr="000000"/>
                </a:solidFill>
                <a:effectLst/>
                <a:uLnTx/>
                <a:uFillTx/>
                <a:latin typeface="Arial"/>
                <a:cs typeface="Arial"/>
              </a:rPr>
              <a:t>storage</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descr="$PPTXTitle"/>
          <p:cNvSpPr txBox="1">
            <a:spLocks noGrp="1"/>
          </p:cNvSpPr>
          <p:nvPr>
            <p:ph type="title"/>
          </p:nvPr>
        </p:nvSpPr>
        <p:spPr>
          <a:prstGeom prst="rect">
            <a:avLst/>
          </a:prstGeom>
        </p:spPr>
        <p:txBody>
          <a:bodyPr vert="horz" wrap="square" lIns="0" tIns="139627" rIns="0" bIns="0" rtlCol="0">
            <a:spAutoFit/>
          </a:bodyPr>
          <a:lstStyle/>
          <a:p>
            <a:pPr marL="52705" marR="5080">
              <a:lnSpc>
                <a:spcPts val="3460"/>
              </a:lnSpc>
              <a:spcBef>
                <a:spcPts val="535"/>
              </a:spcBef>
            </a:pPr>
            <a:r>
              <a:rPr sz="3200" dirty="0"/>
              <a:t>Regional</a:t>
            </a:r>
            <a:r>
              <a:rPr sz="3200" spc="-90" dirty="0"/>
              <a:t> </a:t>
            </a:r>
            <a:r>
              <a:rPr sz="3200" dirty="0"/>
              <a:t>Profile:</a:t>
            </a:r>
            <a:r>
              <a:rPr sz="3200" spc="-75" dirty="0"/>
              <a:t> </a:t>
            </a:r>
            <a:r>
              <a:rPr sz="3200" dirty="0"/>
              <a:t>Western</a:t>
            </a:r>
            <a:r>
              <a:rPr sz="3200" spc="-70" dirty="0"/>
              <a:t> </a:t>
            </a:r>
            <a:r>
              <a:rPr sz="3200" dirty="0"/>
              <a:t>States</a:t>
            </a:r>
            <a:r>
              <a:rPr sz="3200" spc="-190" dirty="0"/>
              <a:t> </a:t>
            </a:r>
            <a:r>
              <a:rPr sz="3200" dirty="0"/>
              <a:t>Advancing</a:t>
            </a:r>
            <a:r>
              <a:rPr sz="3200" spc="-100" dirty="0"/>
              <a:t> </a:t>
            </a:r>
            <a:r>
              <a:rPr sz="3200" spc="-10" dirty="0"/>
              <a:t>Nuclear Frameworks</a:t>
            </a:r>
            <a:endParaRPr sz="32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95178" rIns="0" bIns="0" rtlCol="0">
            <a:spAutoFit/>
          </a:bodyPr>
          <a:lstStyle/>
          <a:p>
            <a:pPr marL="70485">
              <a:lnSpc>
                <a:spcPct val="100000"/>
              </a:lnSpc>
              <a:spcBef>
                <a:spcPts val="95"/>
              </a:spcBef>
            </a:pPr>
            <a:r>
              <a:rPr dirty="0"/>
              <a:t>Nuclear</a:t>
            </a:r>
            <a:r>
              <a:rPr spc="-95" dirty="0"/>
              <a:t> </a:t>
            </a:r>
            <a:r>
              <a:rPr dirty="0"/>
              <a:t>Work</a:t>
            </a:r>
            <a:r>
              <a:rPr spc="-105" dirty="0"/>
              <a:t> </a:t>
            </a:r>
            <a:r>
              <a:rPr dirty="0"/>
              <a:t>Force</a:t>
            </a:r>
            <a:r>
              <a:rPr spc="-90" dirty="0"/>
              <a:t> </a:t>
            </a:r>
            <a:r>
              <a:rPr dirty="0"/>
              <a:t>Development</a:t>
            </a:r>
            <a:r>
              <a:rPr spc="-75" dirty="0"/>
              <a:t> </a:t>
            </a:r>
            <a:r>
              <a:rPr spc="-10" dirty="0"/>
              <a:t>Pipeline</a:t>
            </a:r>
          </a:p>
        </p:txBody>
      </p:sp>
      <p:sp>
        <p:nvSpPr>
          <p:cNvPr id="3" name="object 3"/>
          <p:cNvSpPr txBox="1"/>
          <p:nvPr/>
        </p:nvSpPr>
        <p:spPr>
          <a:xfrm>
            <a:off x="288984" y="6528625"/>
            <a:ext cx="16573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25" normalizeH="0" baseline="0" noProof="0" dirty="0">
                <a:ln>
                  <a:noFill/>
                </a:ln>
                <a:solidFill>
                  <a:srgbClr val="BBBBBD"/>
                </a:solidFill>
                <a:effectLst/>
                <a:uLnTx/>
                <a:uFillTx/>
                <a:latin typeface="Arial"/>
                <a:cs typeface="Arial"/>
              </a:rPr>
              <a:t>13</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pic>
        <p:nvPicPr>
          <p:cNvPr id="4" name="object 4"/>
          <p:cNvPicPr/>
          <p:nvPr/>
        </p:nvPicPr>
        <p:blipFill>
          <a:blip r:embed="rId2" cstate="print"/>
          <a:stretch>
            <a:fillRect/>
          </a:stretch>
        </p:blipFill>
        <p:spPr>
          <a:xfrm>
            <a:off x="407923" y="1460729"/>
            <a:ext cx="11630503" cy="4285283"/>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prstGeom prst="rect">
            <a:avLst/>
          </a:prstGeom>
        </p:spPr>
        <p:txBody>
          <a:bodyPr vert="horz" wrap="square" lIns="0" tIns="142803" rIns="0" bIns="0" rtlCol="0">
            <a:spAutoFit/>
          </a:bodyPr>
          <a:lstStyle/>
          <a:p>
            <a:pPr marL="70485" marR="30480">
              <a:lnSpc>
                <a:spcPts val="3030"/>
              </a:lnSpc>
              <a:spcBef>
                <a:spcPts val="470"/>
              </a:spcBef>
            </a:pPr>
            <a:r>
              <a:rPr dirty="0"/>
              <a:t>RFI</a:t>
            </a:r>
            <a:r>
              <a:rPr spc="-60" dirty="0"/>
              <a:t> </a:t>
            </a:r>
            <a:r>
              <a:rPr dirty="0"/>
              <a:t>for</a:t>
            </a:r>
            <a:r>
              <a:rPr spc="-70" dirty="0"/>
              <a:t> </a:t>
            </a:r>
            <a:r>
              <a:rPr dirty="0"/>
              <a:t>State</a:t>
            </a:r>
            <a:r>
              <a:rPr spc="-70" dirty="0"/>
              <a:t> </a:t>
            </a:r>
            <a:r>
              <a:rPr dirty="0"/>
              <a:t>Input</a:t>
            </a:r>
            <a:r>
              <a:rPr spc="-45" dirty="0"/>
              <a:t> </a:t>
            </a:r>
            <a:r>
              <a:rPr dirty="0"/>
              <a:t>on</a:t>
            </a:r>
            <a:r>
              <a:rPr spc="-65" dirty="0"/>
              <a:t> </a:t>
            </a:r>
            <a:r>
              <a:rPr dirty="0"/>
              <a:t>Nuclear</a:t>
            </a:r>
            <a:r>
              <a:rPr spc="-65" dirty="0"/>
              <a:t> </a:t>
            </a:r>
            <a:r>
              <a:rPr dirty="0"/>
              <a:t>Lifecycle</a:t>
            </a:r>
            <a:r>
              <a:rPr spc="-25" dirty="0"/>
              <a:t> </a:t>
            </a:r>
            <a:r>
              <a:rPr dirty="0"/>
              <a:t>Innovation</a:t>
            </a:r>
            <a:r>
              <a:rPr spc="-45" dirty="0"/>
              <a:t> </a:t>
            </a:r>
            <a:r>
              <a:rPr spc="-10" dirty="0"/>
              <a:t>Campus </a:t>
            </a:r>
            <a:r>
              <a:rPr dirty="0"/>
              <a:t>Responses</a:t>
            </a:r>
            <a:r>
              <a:rPr spc="-45" dirty="0"/>
              <a:t> </a:t>
            </a:r>
            <a:r>
              <a:rPr dirty="0"/>
              <a:t>Due</a:t>
            </a:r>
            <a:r>
              <a:rPr spc="-170" dirty="0"/>
              <a:t> </a:t>
            </a:r>
            <a:r>
              <a:rPr dirty="0"/>
              <a:t>April</a:t>
            </a:r>
            <a:r>
              <a:rPr spc="-90" dirty="0"/>
              <a:t> </a:t>
            </a:r>
            <a:r>
              <a:rPr spc="-25" dirty="0"/>
              <a:t>1</a:t>
            </a:r>
            <a:r>
              <a:rPr sz="2775" spc="-37" baseline="25525" dirty="0"/>
              <a:t>st</a:t>
            </a:r>
            <a:endParaRPr sz="2775" baseline="25525"/>
          </a:p>
        </p:txBody>
      </p:sp>
      <p:sp>
        <p:nvSpPr>
          <p:cNvPr id="3" name="object 3"/>
          <p:cNvSpPr txBox="1"/>
          <p:nvPr/>
        </p:nvSpPr>
        <p:spPr>
          <a:xfrm>
            <a:off x="288984" y="6528625"/>
            <a:ext cx="165735" cy="177800"/>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1000" b="1" i="0" u="none" strike="noStrike" kern="0" cap="none" spc="-25" normalizeH="0" baseline="0" noProof="0" dirty="0">
                <a:ln>
                  <a:noFill/>
                </a:ln>
                <a:solidFill>
                  <a:srgbClr val="BBBBBD"/>
                </a:solidFill>
                <a:effectLst/>
                <a:uLnTx/>
                <a:uFillTx/>
                <a:latin typeface="Arial"/>
                <a:cs typeface="Arial"/>
              </a:rPr>
              <a:t>14</a:t>
            </a:r>
            <a:endParaRPr kumimoji="0" sz="1000" b="0" i="0" u="none" strike="noStrike" kern="0" cap="none" spc="0" normalizeH="0" baseline="0" noProof="0">
              <a:ln>
                <a:noFill/>
              </a:ln>
              <a:solidFill>
                <a:sysClr val="windowText" lastClr="000000"/>
              </a:solidFill>
              <a:effectLst/>
              <a:uLnTx/>
              <a:uFillTx/>
              <a:latin typeface="Arial"/>
              <a:cs typeface="Arial"/>
            </a:endParaRPr>
          </a:p>
        </p:txBody>
      </p:sp>
      <p:grpSp>
        <p:nvGrpSpPr>
          <p:cNvPr id="4" name="object 4"/>
          <p:cNvGrpSpPr/>
          <p:nvPr/>
        </p:nvGrpSpPr>
        <p:grpSpPr>
          <a:xfrm>
            <a:off x="1441945" y="1567398"/>
            <a:ext cx="8449945" cy="5290820"/>
            <a:chOff x="1441945" y="1567398"/>
            <a:chExt cx="8449945" cy="5290820"/>
          </a:xfrm>
        </p:grpSpPr>
        <p:pic>
          <p:nvPicPr>
            <p:cNvPr id="5" name="object 5"/>
            <p:cNvPicPr/>
            <p:nvPr/>
          </p:nvPicPr>
          <p:blipFill>
            <a:blip r:embed="rId2" cstate="print"/>
            <a:stretch>
              <a:fillRect/>
            </a:stretch>
          </p:blipFill>
          <p:spPr>
            <a:xfrm>
              <a:off x="1441945" y="1567398"/>
              <a:ext cx="8449565" cy="3520906"/>
            </a:xfrm>
            <a:prstGeom prst="rect">
              <a:avLst/>
            </a:prstGeom>
          </p:spPr>
        </p:pic>
        <p:pic>
          <p:nvPicPr>
            <p:cNvPr id="6" name="object 6"/>
            <p:cNvPicPr/>
            <p:nvPr/>
          </p:nvPicPr>
          <p:blipFill>
            <a:blip r:embed="rId3" cstate="print"/>
            <a:stretch>
              <a:fillRect/>
            </a:stretch>
          </p:blipFill>
          <p:spPr>
            <a:xfrm>
              <a:off x="2539151" y="5062643"/>
              <a:ext cx="5609485" cy="1795355"/>
            </a:xfrm>
            <a:prstGeom prst="rect">
              <a:avLst/>
            </a:prstGeom>
          </p:spPr>
        </p:pic>
      </p:gr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3-50197_NRIC_PowerPoint_Template1.potx  -  Read-Only" id="{3AB37B95-EB2C-4874-A50F-B8B6C39BC345}" vid="{D6B3483A-ED73-479F-A16F-E2883D05DB38}"/>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3-50197_NRIC_PowerPoint_Template1.potx  -  Read-Only" id="{3AB37B95-EB2C-4874-A50F-B8B6C39BC345}" vid="{D6B3483A-ED73-479F-A16F-E2883D05DB38}"/>
    </a:ext>
  </a:ext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3-50197_NRIC_PowerPoint_Template1.potx  -  Read-Only" id="{3AB37B95-EB2C-4874-A50F-B8B6C39BC345}" vid="{D6B3483A-ED73-479F-A16F-E2883D05DB38}"/>
    </a:ext>
  </a:extLst>
</a:theme>
</file>

<file path=ppt/theme/theme5.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5pic_wide" id="{010F05B7-C512-AD4E-AC24-1B1CDEAA74EE}" vid="{886B95D4-2B1C-BD4A-B897-E4FE429EC082}"/>
    </a:ext>
  </a:ext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3-50197_NRIC_PowerPoint_Template1.potx  -  Read-Only" id="{3AB37B95-EB2C-4874-A50F-B8B6C39BC345}" vid="{D6B3483A-ED73-479F-A16F-E2883D05DB3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63A7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TotalTime>
  <Words>6335</Words>
  <Application>Microsoft Office PowerPoint</Application>
  <PresentationFormat>Widescreen</PresentationFormat>
  <Paragraphs>722</Paragraphs>
  <Slides>102</Slides>
  <Notes>18</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102</vt:i4>
      </vt:variant>
    </vt:vector>
  </HeadingPairs>
  <TitlesOfParts>
    <vt:vector size="129" baseType="lpstr">
      <vt:lpstr>Aptos</vt:lpstr>
      <vt:lpstr>Arial</vt:lpstr>
      <vt:lpstr>Arial Narrow</vt:lpstr>
      <vt:lpstr>Avenir Medium</vt:lpstr>
      <vt:lpstr>Avenir Next</vt:lpstr>
      <vt:lpstr>Avenir Next Demi Bold</vt:lpstr>
      <vt:lpstr>Calibri</vt:lpstr>
      <vt:lpstr>Calibri Light</vt:lpstr>
      <vt:lpstr>Century</vt:lpstr>
      <vt:lpstr>Century Gothic</vt:lpstr>
      <vt:lpstr>Courier New</vt:lpstr>
      <vt:lpstr>Helvetica Neue</vt:lpstr>
      <vt:lpstr>Montserrat</vt:lpstr>
      <vt:lpstr>Montserrat SemiBold</vt:lpstr>
      <vt:lpstr>Myriad Pro Cond</vt:lpstr>
      <vt:lpstr>Times New Roman</vt:lpstr>
      <vt:lpstr>Tw Cen MT</vt:lpstr>
      <vt:lpstr>Wingdings</vt:lpstr>
      <vt:lpstr>1_Office Theme</vt:lpstr>
      <vt:lpstr>9_Office Theme</vt:lpstr>
      <vt:lpstr>11_Office Theme</vt:lpstr>
      <vt:lpstr>10_Office Theme</vt:lpstr>
      <vt:lpstr>INL 2020</vt:lpstr>
      <vt:lpstr>12_Office Theme</vt:lpstr>
      <vt:lpstr>Office Theme</vt:lpstr>
      <vt:lpstr>2_Office Theme</vt:lpstr>
      <vt:lpstr>3_Office Theme</vt:lpstr>
      <vt:lpstr>Idaho Advanced Nuclear Task Force</vt:lpstr>
      <vt:lpstr>Opening Remarks &amp; Kickoff</vt:lpstr>
      <vt:lpstr>Call to Order and Meeting Kickoff</vt:lpstr>
      <vt:lpstr>DOE Updates</vt:lpstr>
      <vt:lpstr>Break</vt:lpstr>
      <vt:lpstr>Reactor Projects Panel</vt:lpstr>
      <vt:lpstr>PowerPoint Presentation</vt:lpstr>
      <vt:lpstr>Forward-looking statements</vt:lpstr>
      <vt:lpstr>PowerPoint Presentation</vt:lpstr>
      <vt:lpstr>Oklo at Idaho National Laboratory</vt:lpstr>
      <vt:lpstr>The Aurora Powerhouse – an advanced fast fission reactor</vt:lpstr>
      <vt:lpstr>Site Related Activities </vt:lpstr>
      <vt:lpstr>PowerPoint Presentation</vt:lpstr>
      <vt:lpstr>PowerPoint Presentation</vt:lpstr>
      <vt:lpstr>Atomic Alchemy – Meitner 1</vt:lpstr>
      <vt:lpstr>PowerPoint Presentation</vt:lpstr>
      <vt:lpstr>PowerPoint Presentation</vt:lpstr>
      <vt:lpstr>PowerPoint Presentation</vt:lpstr>
      <vt:lpstr>PowerPoint Presentation</vt:lpstr>
      <vt:lpstr>"Strategic Energy" is our mission</vt:lpstr>
      <vt:lpstr>Antares is redefining nuclear energy.</vt:lpstr>
      <vt:lpstr>R1 Reactor</vt:lpstr>
      <vt:lpstr>Safety is Founded in Our Fuel</vt:lpstr>
      <vt:lpstr>Differentiate through demonstration</vt:lpstr>
      <vt:lpstr>PowerPoint Presentation</vt:lpstr>
      <vt:lpstr>Center for Used Fuel Research Designation</vt:lpstr>
      <vt:lpstr>PowerPoint Presentation</vt:lpstr>
      <vt:lpstr>PowerPoint Presentation</vt:lpstr>
      <vt:lpstr>Center for Used Fuel Research (CUFR) Established at /NL -</vt:lpstr>
      <vt:lpstr>Mission and Goals of the Center for Used Fuel Research</vt:lpstr>
      <vt:lpstr>CUFR Organization</vt:lpstr>
      <vt:lpstr>CUFR Work Scope and Products</vt:lpstr>
      <vt:lpstr>High Burnup Research Cask (HBURC) is a High Priority</vt:lpstr>
      <vt:lpstr>Economic Impact</vt:lpstr>
      <vt:lpstr>Partners to the CUFR</vt:lpstr>
      <vt:lpstr>The Center for Used Fuel Research: Summary</vt:lpstr>
      <vt:lpstr>PowerPoint Presentation</vt:lpstr>
      <vt:lpstr>Working Lunch</vt:lpstr>
      <vt:lpstr>Idaho Nuclear Development Incentives RFI Results</vt:lpstr>
      <vt:lpstr>Request for Information Goals</vt:lpstr>
      <vt:lpstr>PowerPoint Presentation</vt:lpstr>
      <vt:lpstr>Summary of Key Responses</vt:lpstr>
      <vt:lpstr>Company Profile and Experience</vt:lpstr>
      <vt:lpstr>Company Information</vt:lpstr>
      <vt:lpstr>Idaho Interest Level</vt:lpstr>
      <vt:lpstr>Site Selection Criteria</vt:lpstr>
      <vt:lpstr>Primary Location Factors</vt:lpstr>
      <vt:lpstr>Infrastructure Requirements</vt:lpstr>
      <vt:lpstr>Regulatory and Permitting Considerations</vt:lpstr>
      <vt:lpstr>Economic and Financial Considerations</vt:lpstr>
      <vt:lpstr>Incentive Preferences and Partnership Opportunities </vt:lpstr>
      <vt:lpstr>Tax Incentives</vt:lpstr>
      <vt:lpstr>Direct Financial Support</vt:lpstr>
      <vt:lpstr>Non-Financial Incentives</vt:lpstr>
      <vt:lpstr>Partnership Opportunities</vt:lpstr>
      <vt:lpstr>Regulatory Support</vt:lpstr>
      <vt:lpstr>Competitive Analysis</vt:lpstr>
      <vt:lpstr>Alternative Locations</vt:lpstr>
      <vt:lpstr>Decision Timeline</vt:lpstr>
      <vt:lpstr>Barriers and Challenges</vt:lpstr>
      <vt:lpstr>Potential Obstacles and Risk Mitigation</vt:lpstr>
      <vt:lpstr>Key Takeaways and Themes</vt:lpstr>
      <vt:lpstr>Key Takeaways</vt:lpstr>
      <vt:lpstr>Questions</vt:lpstr>
      <vt:lpstr>National Reactor Innovation Center</vt:lpstr>
      <vt:lpstr>National Reactor Innovation Center</vt:lpstr>
      <vt:lpstr>The National Reactor Innovation Center (NRIC) is a DOE program launched in FY 2020 under Trump Administration</vt:lpstr>
      <vt:lpstr>NRIC Portfolio Built to Empower Innovators</vt:lpstr>
      <vt:lpstr>NRIC-DOME Test Bed</vt:lpstr>
      <vt:lpstr>DOME Ecosystem</vt:lpstr>
      <vt:lpstr>NRIC Experimental Infrastructure</vt:lpstr>
      <vt:lpstr>Reactor Developer Support and Siting at INL</vt:lpstr>
      <vt:lpstr>INL is a Key Participant in Advanced Reactor Demonstration Program (ARDP) Projects</vt:lpstr>
      <vt:lpstr>Oklo Aurora Reactor</vt:lpstr>
      <vt:lpstr>Aalo-X Reactor</vt:lpstr>
      <vt:lpstr>DOE Reactor Pilot Program project selections</vt:lpstr>
      <vt:lpstr>DOE Advanced Nuclear Fuel Line Pilot project selections</vt:lpstr>
      <vt:lpstr>Launch Pad: The Next Phase of Advanced Nuclear Siting</vt:lpstr>
      <vt:lpstr>Why Create Launch Pad  </vt:lpstr>
      <vt:lpstr>Launch Pad Proposed Site </vt:lpstr>
      <vt:lpstr>Gathering Industry Input to Make Launch Pad Successful</vt:lpstr>
      <vt:lpstr>PowerPoint Presentation</vt:lpstr>
      <vt:lpstr>PowerPoint Presentation</vt:lpstr>
      <vt:lpstr>Discussion and Questions</vt:lpstr>
      <vt:lpstr>State Policies Supporting Nuclear</vt:lpstr>
      <vt:lpstr>PowerPoint Presentation</vt:lpstr>
      <vt:lpstr>Topics</vt:lpstr>
      <vt:lpstr>What States Does the American Nuclear Society call “The Top States of Nuclear”?</vt:lpstr>
      <vt:lpstr>2025 state nuclear legislation</vt:lpstr>
      <vt:lpstr>What Policies are States Implementing?</vt:lpstr>
      <vt:lpstr>State Policies Used by States to Enable Nuclear Energy Development</vt:lpstr>
      <vt:lpstr>Best Practices from Leading Nuclear States</vt:lpstr>
      <vt:lpstr>Tennessee: #1 Nuclear State Case Study "The Epicenter" — How State Policy, Federal Assets &amp; Private Investment Align</vt:lpstr>
      <vt:lpstr>State Regulatory Streamlining &amp; Permitting Reform Comparing Traditional vs. Modernized Approaches</vt:lpstr>
      <vt:lpstr>Tools &amp; Resources for State Nuclear Development Federal, Industry, and Policy Organization Support Available to States</vt:lpstr>
      <vt:lpstr>State nuclear feasibility studies and working groups</vt:lpstr>
      <vt:lpstr>Regional Profile: Western States Advancing Nuclear Frameworks</vt:lpstr>
      <vt:lpstr>Nuclear Work Force Development Pipeline</vt:lpstr>
      <vt:lpstr>RFI for State Input on Nuclear Lifecycle Innovation Campus Responses Due April 1st</vt:lpstr>
      <vt:lpstr>PowerPoint Presentation</vt:lpstr>
      <vt:lpstr>Creation of Working Groups and Next Steps</vt:lpstr>
      <vt:lpstr>Public Comment and 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Idaho Advanced Nuclear Task Force</dc:title>
  <dc:creator>Jett Hawk</dc:creator>
  <cp:lastModifiedBy>Jett Hawk</cp:lastModifiedBy>
  <cp:revision>10</cp:revision>
  <dcterms:created xsi:type="dcterms:W3CDTF">2026-01-29T21:10:47Z</dcterms:created>
  <dcterms:modified xsi:type="dcterms:W3CDTF">2026-03-12T22:04:56Z</dcterms:modified>
</cp:coreProperties>
</file>